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Lst>
  <p:notesMasterIdLst>
    <p:notesMasterId r:id="rId33"/>
  </p:notesMasterIdLst>
  <p:sldIdLst>
    <p:sldId id="314" r:id="rId2"/>
    <p:sldId id="320" r:id="rId3"/>
    <p:sldId id="271" r:id="rId4"/>
    <p:sldId id="269" r:id="rId5"/>
    <p:sldId id="347" r:id="rId6"/>
    <p:sldId id="286" r:id="rId7"/>
    <p:sldId id="321" r:id="rId8"/>
    <p:sldId id="315" r:id="rId9"/>
    <p:sldId id="342" r:id="rId10"/>
    <p:sldId id="316" r:id="rId11"/>
    <p:sldId id="344" r:id="rId12"/>
    <p:sldId id="345" r:id="rId13"/>
    <p:sldId id="361" r:id="rId14"/>
    <p:sldId id="362" r:id="rId15"/>
    <p:sldId id="346" r:id="rId16"/>
    <p:sldId id="330" r:id="rId17"/>
    <p:sldId id="348" r:id="rId18"/>
    <p:sldId id="349" r:id="rId19"/>
    <p:sldId id="350" r:id="rId20"/>
    <p:sldId id="351" r:id="rId21"/>
    <p:sldId id="352" r:id="rId22"/>
    <p:sldId id="353" r:id="rId23"/>
    <p:sldId id="354" r:id="rId24"/>
    <p:sldId id="355" r:id="rId25"/>
    <p:sldId id="356" r:id="rId26"/>
    <p:sldId id="357" r:id="rId27"/>
    <p:sldId id="360" r:id="rId28"/>
    <p:sldId id="359" r:id="rId29"/>
    <p:sldId id="317" r:id="rId30"/>
    <p:sldId id="358" r:id="rId31"/>
    <p:sldId id="318" r:id="rId32"/>
  </p:sldIdLst>
  <p:sldSz cx="12192000" cy="6858000"/>
  <p:notesSz cx="6858000" cy="9144000"/>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1F46"/>
    <a:srgbClr val="000C1A"/>
    <a:srgbClr val="000C1B"/>
    <a:srgbClr val="021D42"/>
    <a:srgbClr val="010F22"/>
    <a:srgbClr val="021C42"/>
    <a:srgbClr val="011025"/>
    <a:srgbClr val="043A82"/>
    <a:srgbClr val="021F47"/>
    <a:srgbClr val="021E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18" autoAdjust="0"/>
    <p:restoredTop sz="92998" autoAdjust="0"/>
  </p:normalViewPr>
  <p:slideViewPr>
    <p:cSldViewPr snapToGrid="0">
      <p:cViewPr varScale="1">
        <p:scale>
          <a:sx n="59" d="100"/>
          <a:sy n="59" d="100"/>
        </p:scale>
        <p:origin x="676" y="5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àng minh tuấn" userId="b3910c1343fefc20" providerId="LiveId" clId="{357E3E2F-292F-45A9-A82B-DB26D57F0FCD}"/>
    <pc:docChg chg="undo custSel addSld delSld modSld sldOrd">
      <pc:chgData name="hoàng minh tuấn" userId="b3910c1343fefc20" providerId="LiveId" clId="{357E3E2F-292F-45A9-A82B-DB26D57F0FCD}" dt="2025-03-05T16:31:53.642" v="1364" actId="14100"/>
      <pc:docMkLst>
        <pc:docMk/>
      </pc:docMkLst>
      <pc:sldChg chg="del">
        <pc:chgData name="hoàng minh tuấn" userId="b3910c1343fefc20" providerId="LiveId" clId="{357E3E2F-292F-45A9-A82B-DB26D57F0FCD}" dt="2025-03-05T16:28:52.865" v="1354" actId="2696"/>
        <pc:sldMkLst>
          <pc:docMk/>
          <pc:sldMk cId="13110720" sldId="270"/>
        </pc:sldMkLst>
      </pc:sldChg>
      <pc:sldChg chg="del">
        <pc:chgData name="hoàng minh tuấn" userId="b3910c1343fefc20" providerId="LiveId" clId="{357E3E2F-292F-45A9-A82B-DB26D57F0FCD}" dt="2025-03-05T16:28:52.824" v="1353" actId="2696"/>
        <pc:sldMkLst>
          <pc:docMk/>
          <pc:sldMk cId="1827488189" sldId="272"/>
        </pc:sldMkLst>
      </pc:sldChg>
      <pc:sldChg chg="del">
        <pc:chgData name="hoàng minh tuấn" userId="b3910c1343fefc20" providerId="LiveId" clId="{357E3E2F-292F-45A9-A82B-DB26D57F0FCD}" dt="2025-03-05T16:28:52.631" v="1349" actId="2696"/>
        <pc:sldMkLst>
          <pc:docMk/>
          <pc:sldMk cId="556594151" sldId="273"/>
        </pc:sldMkLst>
      </pc:sldChg>
      <pc:sldChg chg="del">
        <pc:chgData name="hoàng minh tuấn" userId="b3910c1343fefc20" providerId="LiveId" clId="{357E3E2F-292F-45A9-A82B-DB26D57F0FCD}" dt="2025-03-05T16:28:52.589" v="1348" actId="2696"/>
        <pc:sldMkLst>
          <pc:docMk/>
          <pc:sldMk cId="1537560076" sldId="274"/>
        </pc:sldMkLst>
      </pc:sldChg>
      <pc:sldChg chg="del">
        <pc:chgData name="hoàng minh tuấn" userId="b3910c1343fefc20" providerId="LiveId" clId="{357E3E2F-292F-45A9-A82B-DB26D57F0FCD}" dt="2025-03-05T16:28:52.910" v="1355" actId="2696"/>
        <pc:sldMkLst>
          <pc:docMk/>
          <pc:sldMk cId="1700446503" sldId="276"/>
        </pc:sldMkLst>
      </pc:sldChg>
      <pc:sldChg chg="del">
        <pc:chgData name="hoàng minh tuấn" userId="b3910c1343fefc20" providerId="LiveId" clId="{357E3E2F-292F-45A9-A82B-DB26D57F0FCD}" dt="2025-03-05T16:28:52.658" v="1350" actId="2696"/>
        <pc:sldMkLst>
          <pc:docMk/>
          <pc:sldMk cId="2048642737" sldId="277"/>
        </pc:sldMkLst>
      </pc:sldChg>
      <pc:sldChg chg="addSp delSp modSp delAnim modAnim">
        <pc:chgData name="hoàng minh tuấn" userId="b3910c1343fefc20" providerId="LiveId" clId="{357E3E2F-292F-45A9-A82B-DB26D57F0FCD}" dt="2025-03-05T16:28:41.709" v="1342" actId="1037"/>
        <pc:sldMkLst>
          <pc:docMk/>
          <pc:sldMk cId="3803865605" sldId="278"/>
        </pc:sldMkLst>
        <pc:spChg chg="add del mod">
          <ac:chgData name="hoàng minh tuấn" userId="b3910c1343fefc20" providerId="LiveId" clId="{357E3E2F-292F-45A9-A82B-DB26D57F0FCD}" dt="2025-03-05T15:54:58.067" v="290"/>
          <ac:spMkLst>
            <pc:docMk/>
            <pc:sldMk cId="3803865605" sldId="278"/>
            <ac:spMk id="2" creationId="{0CA10BB0-7861-434D-A18B-3C86B0C40777}"/>
          </ac:spMkLst>
        </pc:spChg>
        <pc:spChg chg="add del mod">
          <ac:chgData name="hoàng minh tuấn" userId="b3910c1343fefc20" providerId="LiveId" clId="{357E3E2F-292F-45A9-A82B-DB26D57F0FCD}" dt="2025-03-05T16:22:40.960" v="1208" actId="478"/>
          <ac:spMkLst>
            <pc:docMk/>
            <pc:sldMk cId="3803865605" sldId="278"/>
            <ac:spMk id="3" creationId="{DD26A429-E502-4DDA-804C-DBA49957EA07}"/>
          </ac:spMkLst>
        </pc:spChg>
        <pc:spChg chg="add del mod">
          <ac:chgData name="hoàng minh tuấn" userId="b3910c1343fefc20" providerId="LiveId" clId="{357E3E2F-292F-45A9-A82B-DB26D57F0FCD}" dt="2025-03-05T16:22:59.096" v="1220" actId="478"/>
          <ac:spMkLst>
            <pc:docMk/>
            <pc:sldMk cId="3803865605" sldId="278"/>
            <ac:spMk id="4" creationId="{412E80FE-CECB-47DC-B4DF-43D5B4AD6AC9}"/>
          </ac:spMkLst>
        </pc:spChg>
        <pc:spChg chg="add del mod">
          <ac:chgData name="hoàng minh tuấn" userId="b3910c1343fefc20" providerId="LiveId" clId="{357E3E2F-292F-45A9-A82B-DB26D57F0FCD}" dt="2025-03-05T16:22:40.960" v="1210"/>
          <ac:spMkLst>
            <pc:docMk/>
            <pc:sldMk cId="3803865605" sldId="278"/>
            <ac:spMk id="5" creationId="{A452B6D6-D05B-43C1-8C00-12397884D2E2}"/>
          </ac:spMkLst>
        </pc:spChg>
        <pc:spChg chg="add del mod">
          <ac:chgData name="hoàng minh tuấn" userId="b3910c1343fefc20" providerId="LiveId" clId="{357E3E2F-292F-45A9-A82B-DB26D57F0FCD}" dt="2025-03-05T16:28:03.837" v="1322"/>
          <ac:spMkLst>
            <pc:docMk/>
            <pc:sldMk cId="3803865605" sldId="278"/>
            <ac:spMk id="6" creationId="{11C388A3-80D7-4A88-A65E-58FC429FAF71}"/>
          </ac:spMkLst>
        </pc:spChg>
        <pc:spChg chg="mod">
          <ac:chgData name="hoàng minh tuấn" userId="b3910c1343fefc20" providerId="LiveId" clId="{357E3E2F-292F-45A9-A82B-DB26D57F0FCD}" dt="2025-03-05T16:14:41.489" v="883" actId="20577"/>
          <ac:spMkLst>
            <pc:docMk/>
            <pc:sldMk cId="3803865605" sldId="278"/>
            <ac:spMk id="59" creationId="{ED5A6190-AFAA-4F15-9E8C-2B7F52D43C0E}"/>
          </ac:spMkLst>
        </pc:spChg>
        <pc:spChg chg="del">
          <ac:chgData name="hoàng minh tuấn" userId="b3910c1343fefc20" providerId="LiveId" clId="{357E3E2F-292F-45A9-A82B-DB26D57F0FCD}" dt="2025-03-05T16:14:49.778" v="885" actId="478"/>
          <ac:spMkLst>
            <pc:docMk/>
            <pc:sldMk cId="3803865605" sldId="278"/>
            <ac:spMk id="62" creationId="{E1904BEA-A585-40C5-9D0F-4CF145A52FFC}"/>
          </ac:spMkLst>
        </pc:spChg>
        <pc:spChg chg="del">
          <ac:chgData name="hoàng minh tuấn" userId="b3910c1343fefc20" providerId="LiveId" clId="{357E3E2F-292F-45A9-A82B-DB26D57F0FCD}" dt="2025-03-05T16:14:52.556" v="888" actId="478"/>
          <ac:spMkLst>
            <pc:docMk/>
            <pc:sldMk cId="3803865605" sldId="278"/>
            <ac:spMk id="63" creationId="{5410BC54-F9F1-43B0-A8EB-689ABF65F1F2}"/>
          </ac:spMkLst>
        </pc:spChg>
        <pc:spChg chg="del mod">
          <ac:chgData name="hoàng minh tuấn" userId="b3910c1343fefc20" providerId="LiveId" clId="{357E3E2F-292F-45A9-A82B-DB26D57F0FCD}" dt="2025-03-05T16:14:53.602" v="890" actId="478"/>
          <ac:spMkLst>
            <pc:docMk/>
            <pc:sldMk cId="3803865605" sldId="278"/>
            <ac:spMk id="70" creationId="{7B349AC1-CE37-46F7-A525-F25485410435}"/>
          </ac:spMkLst>
        </pc:spChg>
        <pc:spChg chg="add mod">
          <ac:chgData name="hoàng minh tuấn" userId="b3910c1343fefc20" providerId="LiveId" clId="{357E3E2F-292F-45A9-A82B-DB26D57F0FCD}" dt="2025-03-05T16:28:18.687" v="1323" actId="552"/>
          <ac:spMkLst>
            <pc:docMk/>
            <pc:sldMk cId="3803865605" sldId="278"/>
            <ac:spMk id="90" creationId="{E0298CA9-7558-43B7-95BD-C8C2BCB25466}"/>
          </ac:spMkLst>
        </pc:spChg>
        <pc:spChg chg="add mod">
          <ac:chgData name="hoàng minh tuấn" userId="b3910c1343fefc20" providerId="LiveId" clId="{357E3E2F-292F-45A9-A82B-DB26D57F0FCD}" dt="2025-03-05T16:18:49.408" v="1146" actId="1037"/>
          <ac:spMkLst>
            <pc:docMk/>
            <pc:sldMk cId="3803865605" sldId="278"/>
            <ac:spMk id="91" creationId="{6FA6E29F-7D82-4AA9-B9B9-19A3C30CDD2F}"/>
          </ac:spMkLst>
        </pc:spChg>
        <pc:spChg chg="add mod">
          <ac:chgData name="hoàng minh tuấn" userId="b3910c1343fefc20" providerId="LiveId" clId="{357E3E2F-292F-45A9-A82B-DB26D57F0FCD}" dt="2025-03-05T16:18:46.754" v="1122" actId="1038"/>
          <ac:spMkLst>
            <pc:docMk/>
            <pc:sldMk cId="3803865605" sldId="278"/>
            <ac:spMk id="92" creationId="{FD0893F0-3671-4BAE-9F99-9482F548F670}"/>
          </ac:spMkLst>
        </pc:spChg>
        <pc:spChg chg="add mod">
          <ac:chgData name="hoàng minh tuấn" userId="b3910c1343fefc20" providerId="LiveId" clId="{357E3E2F-292F-45A9-A82B-DB26D57F0FCD}" dt="2025-03-05T16:18:54.577" v="1148" actId="14100"/>
          <ac:spMkLst>
            <pc:docMk/>
            <pc:sldMk cId="3803865605" sldId="278"/>
            <ac:spMk id="93" creationId="{8FB76E7A-EB80-4BBB-96AA-703E30A9B5CE}"/>
          </ac:spMkLst>
        </pc:spChg>
        <pc:spChg chg="add mod">
          <ac:chgData name="hoàng minh tuấn" userId="b3910c1343fefc20" providerId="LiveId" clId="{357E3E2F-292F-45A9-A82B-DB26D57F0FCD}" dt="2025-03-05T16:28:41.709" v="1342" actId="1037"/>
          <ac:spMkLst>
            <pc:docMk/>
            <pc:sldMk cId="3803865605" sldId="278"/>
            <ac:spMk id="94" creationId="{89DC7A7B-7819-49D3-9D07-540A022365C0}"/>
          </ac:spMkLst>
        </pc:spChg>
        <pc:spChg chg="add mod">
          <ac:chgData name="hoàng minh tuấn" userId="b3910c1343fefc20" providerId="LiveId" clId="{357E3E2F-292F-45A9-A82B-DB26D57F0FCD}" dt="2025-03-05T16:28:18.687" v="1323" actId="552"/>
          <ac:spMkLst>
            <pc:docMk/>
            <pc:sldMk cId="3803865605" sldId="278"/>
            <ac:spMk id="95" creationId="{3BC1F873-39D1-408E-A9AD-EF6A5B0CDBD4}"/>
          </ac:spMkLst>
        </pc:spChg>
        <pc:spChg chg="add mod">
          <ac:chgData name="hoàng minh tuấn" userId="b3910c1343fefc20" providerId="LiveId" clId="{357E3E2F-292F-45A9-A82B-DB26D57F0FCD}" dt="2025-03-05T16:28:41.709" v="1342" actId="1037"/>
          <ac:spMkLst>
            <pc:docMk/>
            <pc:sldMk cId="3803865605" sldId="278"/>
            <ac:spMk id="96" creationId="{3ABD61B9-8D8D-4C00-BB70-BEB708B48EE6}"/>
          </ac:spMkLst>
        </pc:spChg>
        <pc:spChg chg="add mod">
          <ac:chgData name="hoàng minh tuấn" userId="b3910c1343fefc20" providerId="LiveId" clId="{357E3E2F-292F-45A9-A82B-DB26D57F0FCD}" dt="2025-03-05T16:28:41.709" v="1342" actId="1037"/>
          <ac:spMkLst>
            <pc:docMk/>
            <pc:sldMk cId="3803865605" sldId="278"/>
            <ac:spMk id="97" creationId="{07EF118F-8C18-44E6-B81C-9D1C204FC2A8}"/>
          </ac:spMkLst>
        </pc:spChg>
        <pc:spChg chg="add mod">
          <ac:chgData name="hoàng minh tuấn" userId="b3910c1343fefc20" providerId="LiveId" clId="{357E3E2F-292F-45A9-A82B-DB26D57F0FCD}" dt="2025-03-05T16:28:41.709" v="1342" actId="1037"/>
          <ac:spMkLst>
            <pc:docMk/>
            <pc:sldMk cId="3803865605" sldId="278"/>
            <ac:spMk id="98" creationId="{FE36B576-D3CF-416A-A629-E27B66B18874}"/>
          </ac:spMkLst>
        </pc:spChg>
        <pc:spChg chg="add mod">
          <ac:chgData name="hoàng minh tuấn" userId="b3910c1343fefc20" providerId="LiveId" clId="{357E3E2F-292F-45A9-A82B-DB26D57F0FCD}" dt="2025-03-05T16:28:41.709" v="1342" actId="1037"/>
          <ac:spMkLst>
            <pc:docMk/>
            <pc:sldMk cId="3803865605" sldId="278"/>
            <ac:spMk id="99" creationId="{B78B7BD5-2A1A-4030-94FA-55EA3054667D}"/>
          </ac:spMkLst>
        </pc:spChg>
        <pc:spChg chg="add mod">
          <ac:chgData name="hoàng minh tuấn" userId="b3910c1343fefc20" providerId="LiveId" clId="{357E3E2F-292F-45A9-A82B-DB26D57F0FCD}" dt="2025-03-05T16:28:18.687" v="1323" actId="552"/>
          <ac:spMkLst>
            <pc:docMk/>
            <pc:sldMk cId="3803865605" sldId="278"/>
            <ac:spMk id="100" creationId="{9382E96F-C798-4F8A-9397-ECB12C057C12}"/>
          </ac:spMkLst>
        </pc:spChg>
        <pc:spChg chg="add mod">
          <ac:chgData name="hoàng minh tuấn" userId="b3910c1343fefc20" providerId="LiveId" clId="{357E3E2F-292F-45A9-A82B-DB26D57F0FCD}" dt="2025-03-05T16:28:18.687" v="1323" actId="552"/>
          <ac:spMkLst>
            <pc:docMk/>
            <pc:sldMk cId="3803865605" sldId="278"/>
            <ac:spMk id="101" creationId="{CB9DB842-9B7A-4E4F-80AA-C76D6CECE241}"/>
          </ac:spMkLst>
        </pc:spChg>
        <pc:spChg chg="add mod">
          <ac:chgData name="hoàng minh tuấn" userId="b3910c1343fefc20" providerId="LiveId" clId="{357E3E2F-292F-45A9-A82B-DB26D57F0FCD}" dt="2025-03-05T16:28:18.687" v="1323" actId="552"/>
          <ac:spMkLst>
            <pc:docMk/>
            <pc:sldMk cId="3803865605" sldId="278"/>
            <ac:spMk id="102" creationId="{8C4EB794-1E4A-4F3C-8EC9-D38068C64F93}"/>
          </ac:spMkLst>
        </pc:spChg>
        <pc:grpChg chg="del">
          <ac:chgData name="hoàng minh tuấn" userId="b3910c1343fefc20" providerId="LiveId" clId="{357E3E2F-292F-45A9-A82B-DB26D57F0FCD}" dt="2025-03-05T16:14:51.839" v="887" actId="478"/>
          <ac:grpSpMkLst>
            <pc:docMk/>
            <pc:sldMk cId="3803865605" sldId="278"/>
            <ac:grpSpMk id="7" creationId="{1952F2B0-AE96-407D-8ADF-9A49CA9F1218}"/>
          </ac:grpSpMkLst>
        </pc:grpChg>
        <pc:grpChg chg="del">
          <ac:chgData name="hoàng minh tuấn" userId="b3910c1343fefc20" providerId="LiveId" clId="{357E3E2F-292F-45A9-A82B-DB26D57F0FCD}" dt="2025-03-05T16:14:48.252" v="884" actId="478"/>
          <ac:grpSpMkLst>
            <pc:docMk/>
            <pc:sldMk cId="3803865605" sldId="278"/>
            <ac:grpSpMk id="11" creationId="{D57C7D28-4781-47C8-A3BD-E8A71C10179F}"/>
          </ac:grpSpMkLst>
        </pc:grpChg>
        <pc:grpChg chg="del">
          <ac:chgData name="hoàng minh tuấn" userId="b3910c1343fefc20" providerId="LiveId" clId="{357E3E2F-292F-45A9-A82B-DB26D57F0FCD}" dt="2025-03-05T16:14:54.787" v="891" actId="478"/>
          <ac:grpSpMkLst>
            <pc:docMk/>
            <pc:sldMk cId="3803865605" sldId="278"/>
            <ac:grpSpMk id="12" creationId="{A726C58D-3897-4F82-AD19-BE7C24B8BB7A}"/>
          </ac:grpSpMkLst>
        </pc:grpChg>
        <pc:grpChg chg="del">
          <ac:chgData name="hoàng minh tuấn" userId="b3910c1343fefc20" providerId="LiveId" clId="{357E3E2F-292F-45A9-A82B-DB26D57F0FCD}" dt="2025-03-05T16:18:20.763" v="1060" actId="478"/>
          <ac:grpSpMkLst>
            <pc:docMk/>
            <pc:sldMk cId="3803865605" sldId="278"/>
            <ac:grpSpMk id="53" creationId="{ACABB315-32FD-4975-A053-5F7DD4C0B799}"/>
          </ac:grpSpMkLst>
        </pc:grpChg>
        <pc:cxnChg chg="add mod">
          <ac:chgData name="hoàng minh tuấn" userId="b3910c1343fefc20" providerId="LiveId" clId="{357E3E2F-292F-45A9-A82B-DB26D57F0FCD}" dt="2025-03-05T16:28:30.227" v="1325" actId="12788"/>
          <ac:cxnSpMkLst>
            <pc:docMk/>
            <pc:sldMk cId="3803865605" sldId="278"/>
            <ac:cxnSpMk id="9" creationId="{4095FE04-3E18-459C-905C-6ED3843A8F73}"/>
          </ac:cxnSpMkLst>
        </pc:cxnChg>
        <pc:cxnChg chg="del">
          <ac:chgData name="hoàng minh tuấn" userId="b3910c1343fefc20" providerId="LiveId" clId="{357E3E2F-292F-45A9-A82B-DB26D57F0FCD}" dt="2025-03-05T16:14:51.147" v="886" actId="478"/>
          <ac:cxnSpMkLst>
            <pc:docMk/>
            <pc:sldMk cId="3803865605" sldId="278"/>
            <ac:cxnSpMk id="25" creationId="{DF0A18A6-FED3-4DAF-9CD8-B53132B11F7E}"/>
          </ac:cxnSpMkLst>
        </pc:cxnChg>
      </pc:sldChg>
      <pc:sldChg chg="del">
        <pc:chgData name="hoàng minh tuấn" userId="b3910c1343fefc20" providerId="LiveId" clId="{357E3E2F-292F-45A9-A82B-DB26D57F0FCD}" dt="2025-03-05T16:28:52.425" v="1345" actId="2696"/>
        <pc:sldMkLst>
          <pc:docMk/>
          <pc:sldMk cId="3653129040" sldId="279"/>
        </pc:sldMkLst>
      </pc:sldChg>
      <pc:sldChg chg="del">
        <pc:chgData name="hoàng minh tuấn" userId="b3910c1343fefc20" providerId="LiveId" clId="{357E3E2F-292F-45A9-A82B-DB26D57F0FCD}" dt="2025-03-05T16:28:52.531" v="1347" actId="2696"/>
        <pc:sldMkLst>
          <pc:docMk/>
          <pc:sldMk cId="3695318988" sldId="280"/>
        </pc:sldMkLst>
      </pc:sldChg>
      <pc:sldChg chg="del">
        <pc:chgData name="hoàng minh tuấn" userId="b3910c1343fefc20" providerId="LiveId" clId="{357E3E2F-292F-45A9-A82B-DB26D57F0FCD}" dt="2025-03-05T16:28:52.473" v="1346" actId="2696"/>
        <pc:sldMkLst>
          <pc:docMk/>
          <pc:sldMk cId="1148823705" sldId="281"/>
        </pc:sldMkLst>
      </pc:sldChg>
      <pc:sldChg chg="del">
        <pc:chgData name="hoàng minh tuấn" userId="b3910c1343fefc20" providerId="LiveId" clId="{357E3E2F-292F-45A9-A82B-DB26D57F0FCD}" dt="2025-03-05T16:28:52.257" v="1343" actId="2696"/>
        <pc:sldMkLst>
          <pc:docMk/>
          <pc:sldMk cId="1895109926" sldId="282"/>
        </pc:sldMkLst>
      </pc:sldChg>
      <pc:sldChg chg="addSp delSp modSp modAnim">
        <pc:chgData name="hoàng minh tuấn" userId="b3910c1343fefc20" providerId="LiveId" clId="{357E3E2F-292F-45A9-A82B-DB26D57F0FCD}" dt="2025-03-05T16:13:51.057" v="821" actId="14100"/>
        <pc:sldMkLst>
          <pc:docMk/>
          <pc:sldMk cId="1140871412" sldId="283"/>
        </pc:sldMkLst>
        <pc:spChg chg="add del mod">
          <ac:chgData name="hoàng minh tuấn" userId="b3910c1343fefc20" providerId="LiveId" clId="{357E3E2F-292F-45A9-A82B-DB26D57F0FCD}" dt="2025-03-05T15:47:04.600" v="179"/>
          <ac:spMkLst>
            <pc:docMk/>
            <pc:sldMk cId="1140871412" sldId="283"/>
            <ac:spMk id="2" creationId="{3687AB71-4371-44F7-A1AE-BF08E12E19C1}"/>
          </ac:spMkLst>
        </pc:spChg>
        <pc:spChg chg="add del">
          <ac:chgData name="hoàng minh tuấn" userId="b3910c1343fefc20" providerId="LiveId" clId="{357E3E2F-292F-45A9-A82B-DB26D57F0FCD}" dt="2025-03-05T15:49:40.335" v="215"/>
          <ac:spMkLst>
            <pc:docMk/>
            <pc:sldMk cId="1140871412" sldId="283"/>
            <ac:spMk id="6" creationId="{21A8B9B3-AEA9-4D0D-99BC-7E3559A8BC86}"/>
          </ac:spMkLst>
        </pc:spChg>
        <pc:spChg chg="add mod">
          <ac:chgData name="hoàng minh tuấn" userId="b3910c1343fefc20" providerId="LiveId" clId="{357E3E2F-292F-45A9-A82B-DB26D57F0FCD}" dt="2025-03-05T15:49:44.381" v="217"/>
          <ac:spMkLst>
            <pc:docMk/>
            <pc:sldMk cId="1140871412" sldId="283"/>
            <ac:spMk id="8" creationId="{0C7C33C7-4E8F-4B7C-8010-734EB4102715}"/>
          </ac:spMkLst>
        </pc:spChg>
        <pc:spChg chg="add mod">
          <ac:chgData name="hoàng minh tuấn" userId="b3910c1343fefc20" providerId="LiveId" clId="{357E3E2F-292F-45A9-A82B-DB26D57F0FCD}" dt="2025-03-05T16:13:45.825" v="820" actId="14100"/>
          <ac:spMkLst>
            <pc:docMk/>
            <pc:sldMk cId="1140871412" sldId="283"/>
            <ac:spMk id="9" creationId="{AC5FC407-356E-4868-B435-DEC70FCA1FFF}"/>
          </ac:spMkLst>
        </pc:spChg>
        <pc:spChg chg="add mod">
          <ac:chgData name="hoàng minh tuấn" userId="b3910c1343fefc20" providerId="LiveId" clId="{357E3E2F-292F-45A9-A82B-DB26D57F0FCD}" dt="2025-03-05T16:13:42.596" v="819" actId="14100"/>
          <ac:spMkLst>
            <pc:docMk/>
            <pc:sldMk cId="1140871412" sldId="283"/>
            <ac:spMk id="10" creationId="{7AD833EC-0689-4C63-AE8E-17832C9CE6BC}"/>
          </ac:spMkLst>
        </pc:spChg>
        <pc:spChg chg="add mod">
          <ac:chgData name="hoàng minh tuấn" userId="b3910c1343fefc20" providerId="LiveId" clId="{357E3E2F-292F-45A9-A82B-DB26D57F0FCD}" dt="2025-03-05T16:13:39.956" v="818" actId="14100"/>
          <ac:spMkLst>
            <pc:docMk/>
            <pc:sldMk cId="1140871412" sldId="283"/>
            <ac:spMk id="14" creationId="{7B754494-2C13-4F1B-8850-FB3DEE71ACF1}"/>
          </ac:spMkLst>
        </pc:spChg>
        <pc:spChg chg="add del mod">
          <ac:chgData name="hoàng minh tuấn" userId="b3910c1343fefc20" providerId="LiveId" clId="{357E3E2F-292F-45A9-A82B-DB26D57F0FCD}" dt="2025-03-05T16:04:31.765" v="502"/>
          <ac:spMkLst>
            <pc:docMk/>
            <pc:sldMk cId="1140871412" sldId="283"/>
            <ac:spMk id="15" creationId="{0E9DD351-6A19-4C02-A121-693EC537CBAD}"/>
          </ac:spMkLst>
        </pc:spChg>
        <pc:spChg chg="add mod">
          <ac:chgData name="hoàng minh tuấn" userId="b3910c1343fefc20" providerId="LiveId" clId="{357E3E2F-292F-45A9-A82B-DB26D57F0FCD}" dt="2025-03-05T16:13:51.057" v="821" actId="14100"/>
          <ac:spMkLst>
            <pc:docMk/>
            <pc:sldMk cId="1140871412" sldId="283"/>
            <ac:spMk id="16" creationId="{F0C8D693-A0AA-496B-8C94-16DD57E12C97}"/>
          </ac:spMkLst>
        </pc:spChg>
        <pc:spChg chg="mod">
          <ac:chgData name="hoàng minh tuấn" userId="b3910c1343fefc20" providerId="LiveId" clId="{357E3E2F-292F-45A9-A82B-DB26D57F0FCD}" dt="2025-03-05T15:48:50.771" v="209" actId="20577"/>
          <ac:spMkLst>
            <pc:docMk/>
            <pc:sldMk cId="1140871412" sldId="283"/>
            <ac:spMk id="56" creationId="{7415FFF0-1CF6-4BB1-A59E-CA659DEE38CF}"/>
          </ac:spMkLst>
        </pc:spChg>
        <pc:spChg chg="mod">
          <ac:chgData name="hoàng minh tuấn" userId="b3910c1343fefc20" providerId="LiveId" clId="{357E3E2F-292F-45A9-A82B-DB26D57F0FCD}" dt="2025-03-05T16:05:35.578" v="532" actId="465"/>
          <ac:spMkLst>
            <pc:docMk/>
            <pc:sldMk cId="1140871412" sldId="283"/>
            <ac:spMk id="140" creationId="{7CC219B9-AA9D-4682-87EF-7566EAF3E822}"/>
          </ac:spMkLst>
        </pc:spChg>
        <pc:grpChg chg="add del">
          <ac:chgData name="hoàng minh tuấn" userId="b3910c1343fefc20" providerId="LiveId" clId="{357E3E2F-292F-45A9-A82B-DB26D57F0FCD}" dt="2025-03-05T15:53:15.406" v="256"/>
          <ac:grpSpMkLst>
            <pc:docMk/>
            <pc:sldMk cId="1140871412" sldId="283"/>
            <ac:grpSpMk id="141" creationId="{BBB21920-9F08-4A7E-88CC-5B8D903B2BE3}"/>
          </ac:grpSpMkLst>
        </pc:grpChg>
        <pc:grpChg chg="add del">
          <ac:chgData name="hoàng minh tuấn" userId="b3910c1343fefc20" providerId="LiveId" clId="{357E3E2F-292F-45A9-A82B-DB26D57F0FCD}" dt="2025-03-05T15:53:15.406" v="256"/>
          <ac:grpSpMkLst>
            <pc:docMk/>
            <pc:sldMk cId="1140871412" sldId="283"/>
            <ac:grpSpMk id="150" creationId="{C405453D-E081-4A39-9EE1-8187D3FD75F9}"/>
          </ac:grpSpMkLst>
        </pc:grpChg>
        <pc:grpChg chg="add del">
          <ac:chgData name="hoàng minh tuấn" userId="b3910c1343fefc20" providerId="LiveId" clId="{357E3E2F-292F-45A9-A82B-DB26D57F0FCD}" dt="2025-03-05T15:53:15.406" v="256"/>
          <ac:grpSpMkLst>
            <pc:docMk/>
            <pc:sldMk cId="1140871412" sldId="283"/>
            <ac:grpSpMk id="153" creationId="{11C11EC3-3695-494B-A5AB-554BACE0C097}"/>
          </ac:grpSpMkLst>
        </pc:grpChg>
        <pc:grpChg chg="add del">
          <ac:chgData name="hoàng minh tuấn" userId="b3910c1343fefc20" providerId="LiveId" clId="{357E3E2F-292F-45A9-A82B-DB26D57F0FCD}" dt="2025-03-05T15:53:15.406" v="256"/>
          <ac:grpSpMkLst>
            <pc:docMk/>
            <pc:sldMk cId="1140871412" sldId="283"/>
            <ac:grpSpMk id="156" creationId="{58711B2B-3525-49BF-8D3C-C41E6585E4D8}"/>
          </ac:grpSpMkLst>
        </pc:grpChg>
        <pc:grpChg chg="add del">
          <ac:chgData name="hoàng minh tuấn" userId="b3910c1343fefc20" providerId="LiveId" clId="{357E3E2F-292F-45A9-A82B-DB26D57F0FCD}" dt="2025-03-05T15:53:15.406" v="256"/>
          <ac:grpSpMkLst>
            <pc:docMk/>
            <pc:sldMk cId="1140871412" sldId="283"/>
            <ac:grpSpMk id="159" creationId="{63C905BA-AF5B-4DFF-8F1F-0E9ACDCF05E3}"/>
          </ac:grpSpMkLst>
        </pc:grpChg>
        <pc:picChg chg="add del mod">
          <ac:chgData name="hoàng minh tuấn" userId="b3910c1343fefc20" providerId="LiveId" clId="{357E3E2F-292F-45A9-A82B-DB26D57F0FCD}" dt="2025-03-05T16:05:12.748" v="514" actId="478"/>
          <ac:picMkLst>
            <pc:docMk/>
            <pc:sldMk cId="1140871412" sldId="283"/>
            <ac:picMk id="3" creationId="{88BD81D3-5FE0-48B5-BACD-C4A19DCF1F84}"/>
          </ac:picMkLst>
        </pc:picChg>
        <pc:picChg chg="add del mod">
          <ac:chgData name="hoàng minh tuấn" userId="b3910c1343fefc20" providerId="LiveId" clId="{357E3E2F-292F-45A9-A82B-DB26D57F0FCD}" dt="2025-03-05T16:05:13.305" v="515" actId="478"/>
          <ac:picMkLst>
            <pc:docMk/>
            <pc:sldMk cId="1140871412" sldId="283"/>
            <ac:picMk id="4" creationId="{03BD8552-6590-4384-A85E-D80CFDB57735}"/>
          </ac:picMkLst>
        </pc:picChg>
        <pc:picChg chg="add del mod">
          <ac:chgData name="hoàng minh tuấn" userId="b3910c1343fefc20" providerId="LiveId" clId="{357E3E2F-292F-45A9-A82B-DB26D57F0FCD}" dt="2025-03-05T16:05:13.915" v="516" actId="478"/>
          <ac:picMkLst>
            <pc:docMk/>
            <pc:sldMk cId="1140871412" sldId="283"/>
            <ac:picMk id="5" creationId="{6333EED5-55E8-4264-9967-72A186A9032B}"/>
          </ac:picMkLst>
        </pc:picChg>
      </pc:sldChg>
      <pc:sldChg chg="del">
        <pc:chgData name="hoàng minh tuấn" userId="b3910c1343fefc20" providerId="LiveId" clId="{357E3E2F-292F-45A9-A82B-DB26D57F0FCD}" dt="2025-03-05T16:28:52.753" v="1352" actId="2696"/>
        <pc:sldMkLst>
          <pc:docMk/>
          <pc:sldMk cId="4012259643" sldId="284"/>
        </pc:sldMkLst>
      </pc:sldChg>
      <pc:sldChg chg="del">
        <pc:chgData name="hoàng minh tuấn" userId="b3910c1343fefc20" providerId="LiveId" clId="{357E3E2F-292F-45A9-A82B-DB26D57F0FCD}" dt="2025-03-05T16:28:52.336" v="1344" actId="2696"/>
        <pc:sldMkLst>
          <pc:docMk/>
          <pc:sldMk cId="1591650092" sldId="285"/>
        </pc:sldMkLst>
      </pc:sldChg>
      <pc:sldChg chg="del">
        <pc:chgData name="hoàng minh tuấn" userId="b3910c1343fefc20" providerId="LiveId" clId="{357E3E2F-292F-45A9-A82B-DB26D57F0FCD}" dt="2025-03-05T16:28:52.968" v="1357" actId="2696"/>
        <pc:sldMkLst>
          <pc:docMk/>
          <pc:sldMk cId="933892989" sldId="287"/>
        </pc:sldMkLst>
      </pc:sldChg>
      <pc:sldChg chg="del">
        <pc:chgData name="hoàng minh tuấn" userId="b3910c1343fefc20" providerId="LiveId" clId="{357E3E2F-292F-45A9-A82B-DB26D57F0FCD}" dt="2025-03-05T16:28:52.716" v="1351" actId="2696"/>
        <pc:sldMkLst>
          <pc:docMk/>
          <pc:sldMk cId="2664551548" sldId="308"/>
        </pc:sldMkLst>
      </pc:sldChg>
      <pc:sldChg chg="del">
        <pc:chgData name="hoàng minh tuấn" userId="b3910c1343fefc20" providerId="LiveId" clId="{357E3E2F-292F-45A9-A82B-DB26D57F0FCD}" dt="2025-03-05T16:28:52.953" v="1356" actId="2696"/>
        <pc:sldMkLst>
          <pc:docMk/>
          <pc:sldMk cId="4244019759" sldId="309"/>
        </pc:sldMkLst>
      </pc:sldChg>
      <pc:sldChg chg="delSp modSp ord delAnim modAnim">
        <pc:chgData name="hoàng minh tuấn" userId="b3910c1343fefc20" providerId="LiveId" clId="{357E3E2F-292F-45A9-A82B-DB26D57F0FCD}" dt="2025-03-05T16:12:56.945" v="763" actId="478"/>
        <pc:sldMkLst>
          <pc:docMk/>
          <pc:sldMk cId="3740260047" sldId="316"/>
        </pc:sldMkLst>
        <pc:spChg chg="mod">
          <ac:chgData name="hoàng minh tuấn" userId="b3910c1343fefc20" providerId="LiveId" clId="{357E3E2F-292F-45A9-A82B-DB26D57F0FCD}" dt="2025-03-05T16:12:54.940" v="762" actId="122"/>
          <ac:spMkLst>
            <pc:docMk/>
            <pc:sldMk cId="3740260047" sldId="316"/>
            <ac:spMk id="114" creationId="{CB7D1D68-B400-4914-A4C1-B5E6E4C36130}"/>
          </ac:spMkLst>
        </pc:spChg>
        <pc:spChg chg="del">
          <ac:chgData name="hoàng minh tuấn" userId="b3910c1343fefc20" providerId="LiveId" clId="{357E3E2F-292F-45A9-A82B-DB26D57F0FCD}" dt="2025-03-05T16:12:56.945" v="763" actId="478"/>
          <ac:spMkLst>
            <pc:docMk/>
            <pc:sldMk cId="3740260047" sldId="316"/>
            <ac:spMk id="115" creationId="{42338C9C-896F-4C10-87E1-DDD6F8B7DDB4}"/>
          </ac:spMkLst>
        </pc:spChg>
        <pc:spChg chg="mod">
          <ac:chgData name="hoàng minh tuấn" userId="b3910c1343fefc20" providerId="LiveId" clId="{357E3E2F-292F-45A9-A82B-DB26D57F0FCD}" dt="2025-03-05T16:12:44.235" v="701" actId="20577"/>
          <ac:spMkLst>
            <pc:docMk/>
            <pc:sldMk cId="3740260047" sldId="316"/>
            <ac:spMk id="116" creationId="{3D4C13E0-9735-41C4-B21E-DB5DB2D096BC}"/>
          </ac:spMkLst>
        </pc:spChg>
      </pc:sldChg>
      <pc:sldChg chg="delSp modSp add del ord delAnim">
        <pc:chgData name="hoàng minh tuấn" userId="b3910c1343fefc20" providerId="LiveId" clId="{357E3E2F-292F-45A9-A82B-DB26D57F0FCD}" dt="2025-03-05T16:13:23.696" v="817" actId="478"/>
        <pc:sldMkLst>
          <pc:docMk/>
          <pc:sldMk cId="301060125" sldId="317"/>
        </pc:sldMkLst>
        <pc:spChg chg="mod">
          <ac:chgData name="hoàng minh tuấn" userId="b3910c1343fefc20" providerId="LiveId" clId="{357E3E2F-292F-45A9-A82B-DB26D57F0FCD}" dt="2025-03-05T16:13:22.067" v="816" actId="122"/>
          <ac:spMkLst>
            <pc:docMk/>
            <pc:sldMk cId="301060125" sldId="317"/>
            <ac:spMk id="114" creationId="{CB7D1D68-B400-4914-A4C1-B5E6E4C36130}"/>
          </ac:spMkLst>
        </pc:spChg>
        <pc:spChg chg="del">
          <ac:chgData name="hoàng minh tuấn" userId="b3910c1343fefc20" providerId="LiveId" clId="{357E3E2F-292F-45A9-A82B-DB26D57F0FCD}" dt="2025-03-05T16:13:23.696" v="817" actId="478"/>
          <ac:spMkLst>
            <pc:docMk/>
            <pc:sldMk cId="301060125" sldId="317"/>
            <ac:spMk id="115" creationId="{42338C9C-896F-4C10-87E1-DDD6F8B7DDB4}"/>
          </ac:spMkLst>
        </pc:spChg>
        <pc:spChg chg="mod">
          <ac:chgData name="hoàng minh tuấn" userId="b3910c1343fefc20" providerId="LiveId" clId="{357E3E2F-292F-45A9-A82B-DB26D57F0FCD}" dt="2025-03-05T16:13:07.316" v="767" actId="20577"/>
          <ac:spMkLst>
            <pc:docMk/>
            <pc:sldMk cId="301060125" sldId="317"/>
            <ac:spMk id="116" creationId="{3D4C13E0-9735-41C4-B21E-DB5DB2D096BC}"/>
          </ac:spMkLst>
        </pc:spChg>
      </pc:sldChg>
      <pc:sldChg chg="addSp delSp modSp">
        <pc:chgData name="hoàng minh tuấn" userId="b3910c1343fefc20" providerId="LiveId" clId="{357E3E2F-292F-45A9-A82B-DB26D57F0FCD}" dt="2025-03-05T16:31:53.642" v="1364" actId="14100"/>
        <pc:sldMkLst>
          <pc:docMk/>
          <pc:sldMk cId="2721859153" sldId="321"/>
        </pc:sldMkLst>
        <pc:picChg chg="del">
          <ac:chgData name="hoàng minh tuấn" userId="b3910c1343fefc20" providerId="LiveId" clId="{357E3E2F-292F-45A9-A82B-DB26D57F0FCD}" dt="2025-03-05T16:31:11.336" v="1358" actId="478"/>
          <ac:picMkLst>
            <pc:docMk/>
            <pc:sldMk cId="2721859153" sldId="321"/>
            <ac:picMk id="6" creationId="{0D97098D-8766-4AD9-8173-CAD5065DDBB3}"/>
          </ac:picMkLst>
        </pc:picChg>
        <pc:picChg chg="add mod">
          <ac:chgData name="hoàng minh tuấn" userId="b3910c1343fefc20" providerId="LiveId" clId="{357E3E2F-292F-45A9-A82B-DB26D57F0FCD}" dt="2025-03-05T16:31:53.642" v="1364" actId="14100"/>
          <ac:picMkLst>
            <pc:docMk/>
            <pc:sldMk cId="2721859153" sldId="321"/>
            <ac:picMk id="14" creationId="{CC0CCA4D-C128-4994-87DC-9FFC0D4A9065}"/>
          </ac:picMkLst>
        </pc:picChg>
      </pc:sldChg>
      <pc:sldChg chg="modSp">
        <pc:chgData name="hoàng minh tuấn" userId="b3910c1343fefc20" providerId="LiveId" clId="{357E3E2F-292F-45A9-A82B-DB26D57F0FCD}" dt="2025-03-05T15:45:51.203" v="171" actId="14734"/>
        <pc:sldMkLst>
          <pc:docMk/>
          <pc:sldMk cId="2433827727" sldId="323"/>
        </pc:sldMkLst>
        <pc:graphicFrameChg chg="mod modGraphic">
          <ac:chgData name="hoàng minh tuấn" userId="b3910c1343fefc20" providerId="LiveId" clId="{357E3E2F-292F-45A9-A82B-DB26D57F0FCD}" dt="2025-03-05T15:45:51.203" v="171" actId="14734"/>
          <ac:graphicFrameMkLst>
            <pc:docMk/>
            <pc:sldMk cId="2433827727" sldId="323"/>
            <ac:graphicFrameMk id="3" creationId="{235007A3-25CB-4156-BA30-C39027DC8DA3}"/>
          </ac:graphicFrameMkLst>
        </pc:graphicFrameChg>
      </pc:sldChg>
      <pc:sldChg chg="addSp delSp modSp add delAnim modAnim">
        <pc:chgData name="hoàng minh tuấn" userId="b3910c1343fefc20" providerId="LiveId" clId="{357E3E2F-292F-45A9-A82B-DB26D57F0FCD}" dt="2025-03-05T16:11:58.616" v="692" actId="1076"/>
        <pc:sldMkLst>
          <pc:docMk/>
          <pc:sldMk cId="2104739653" sldId="324"/>
        </pc:sldMkLst>
        <pc:spChg chg="add del mod">
          <ac:chgData name="hoàng minh tuấn" userId="b3910c1343fefc20" providerId="LiveId" clId="{357E3E2F-292F-45A9-A82B-DB26D57F0FCD}" dt="2025-03-05T15:57:04.693" v="325"/>
          <ac:spMkLst>
            <pc:docMk/>
            <pc:sldMk cId="2104739653" sldId="324"/>
            <ac:spMk id="2" creationId="{D83F7DBC-9B52-4ACA-A1E6-5D74B353FED2}"/>
          </ac:spMkLst>
        </pc:spChg>
        <pc:spChg chg="add mod">
          <ac:chgData name="hoàng minh tuấn" userId="b3910c1343fefc20" providerId="LiveId" clId="{357E3E2F-292F-45A9-A82B-DB26D57F0FCD}" dt="2025-03-05T16:01:49.997" v="486"/>
          <ac:spMkLst>
            <pc:docMk/>
            <pc:sldMk cId="2104739653" sldId="324"/>
            <ac:spMk id="6" creationId="{45288FD3-16AA-4CDE-AB6C-15431856C698}"/>
          </ac:spMkLst>
        </pc:spChg>
        <pc:spChg chg="add mod">
          <ac:chgData name="hoàng minh tuấn" userId="b3910c1343fefc20" providerId="LiveId" clId="{357E3E2F-292F-45A9-A82B-DB26D57F0FCD}" dt="2025-03-05T16:08:07.866" v="544" actId="1076"/>
          <ac:spMkLst>
            <pc:docMk/>
            <pc:sldMk cId="2104739653" sldId="324"/>
            <ac:spMk id="7" creationId="{F0E1956C-31AD-488C-9DF5-06DA3EDC9519}"/>
          </ac:spMkLst>
        </pc:spChg>
        <pc:spChg chg="del mod">
          <ac:chgData name="hoàng minh tuấn" userId="b3910c1343fefc20" providerId="LiveId" clId="{357E3E2F-292F-45A9-A82B-DB26D57F0FCD}" dt="2025-03-05T15:53:31.621" v="260" actId="478"/>
          <ac:spMkLst>
            <pc:docMk/>
            <pc:sldMk cId="2104739653" sldId="324"/>
            <ac:spMk id="9" creationId="{AC5FC407-356E-4868-B435-DEC70FCA1FFF}"/>
          </ac:spMkLst>
        </pc:spChg>
        <pc:spChg chg="del mod">
          <ac:chgData name="hoàng minh tuấn" userId="b3910c1343fefc20" providerId="LiveId" clId="{357E3E2F-292F-45A9-A82B-DB26D57F0FCD}" dt="2025-03-05T15:53:33.469" v="263" actId="478"/>
          <ac:spMkLst>
            <pc:docMk/>
            <pc:sldMk cId="2104739653" sldId="324"/>
            <ac:spMk id="10" creationId="{7AD833EC-0689-4C63-AE8E-17832C9CE6BC}"/>
          </ac:spMkLst>
        </pc:spChg>
        <pc:spChg chg="del">
          <ac:chgData name="hoàng minh tuấn" userId="b3910c1343fefc20" providerId="LiveId" clId="{357E3E2F-292F-45A9-A82B-DB26D57F0FCD}" dt="2025-03-05T15:53:35.076" v="264" actId="478"/>
          <ac:spMkLst>
            <pc:docMk/>
            <pc:sldMk cId="2104739653" sldId="324"/>
            <ac:spMk id="14" creationId="{7B754494-2C13-4F1B-8850-FB3DEE71ACF1}"/>
          </ac:spMkLst>
        </pc:spChg>
        <pc:spChg chg="mod">
          <ac:chgData name="hoàng minh tuấn" userId="b3910c1343fefc20" providerId="LiveId" clId="{357E3E2F-292F-45A9-A82B-DB26D57F0FCD}" dt="2025-03-05T16:01:02.896" v="469" actId="14100"/>
          <ac:spMkLst>
            <pc:docMk/>
            <pc:sldMk cId="2104739653" sldId="324"/>
            <ac:spMk id="32" creationId="{E5CC3280-15B3-4E11-8127-EEFA5C541781}"/>
          </ac:spMkLst>
        </pc:spChg>
        <pc:spChg chg="del">
          <ac:chgData name="hoàng minh tuấn" userId="b3910c1343fefc20" providerId="LiveId" clId="{357E3E2F-292F-45A9-A82B-DB26D57F0FCD}" dt="2025-03-05T15:54:34.248" v="280" actId="478"/>
          <ac:spMkLst>
            <pc:docMk/>
            <pc:sldMk cId="2104739653" sldId="324"/>
            <ac:spMk id="33" creationId="{7FB7F57F-D32B-401D-AB70-1F2D4A58E643}"/>
          </ac:spMkLst>
        </pc:spChg>
        <pc:spChg chg="mod ord">
          <ac:chgData name="hoàng minh tuấn" userId="b3910c1343fefc20" providerId="LiveId" clId="{357E3E2F-292F-45A9-A82B-DB26D57F0FCD}" dt="2025-03-05T16:10:59.317" v="667" actId="14100"/>
          <ac:spMkLst>
            <pc:docMk/>
            <pc:sldMk cId="2104739653" sldId="324"/>
            <ac:spMk id="34" creationId="{12291289-87AE-4D26-8E89-C330CDD9B0D9}"/>
          </ac:spMkLst>
        </pc:spChg>
        <pc:spChg chg="mod">
          <ac:chgData name="hoàng minh tuấn" userId="b3910c1343fefc20" providerId="LiveId" clId="{357E3E2F-292F-45A9-A82B-DB26D57F0FCD}" dt="2025-03-05T16:11:11.246" v="671" actId="14100"/>
          <ac:spMkLst>
            <pc:docMk/>
            <pc:sldMk cId="2104739653" sldId="324"/>
            <ac:spMk id="35" creationId="{7DFF1BB7-FC7E-487F-BB86-BEBE2795023B}"/>
          </ac:spMkLst>
        </pc:spChg>
        <pc:spChg chg="mod">
          <ac:chgData name="hoàng minh tuấn" userId="b3910c1343fefc20" providerId="LiveId" clId="{357E3E2F-292F-45A9-A82B-DB26D57F0FCD}" dt="2025-03-05T16:11:11.246" v="671" actId="14100"/>
          <ac:spMkLst>
            <pc:docMk/>
            <pc:sldMk cId="2104739653" sldId="324"/>
            <ac:spMk id="36" creationId="{2ED04670-A5C8-4EC5-959C-6607C714EF47}"/>
          </ac:spMkLst>
        </pc:spChg>
        <pc:spChg chg="del">
          <ac:chgData name="hoàng minh tuấn" userId="b3910c1343fefc20" providerId="LiveId" clId="{357E3E2F-292F-45A9-A82B-DB26D57F0FCD}" dt="2025-03-05T15:54:35.619" v="281" actId="478"/>
          <ac:spMkLst>
            <pc:docMk/>
            <pc:sldMk cId="2104739653" sldId="324"/>
            <ac:spMk id="37" creationId="{D8D0E291-72F2-4EA5-9D4D-FD07F009DEB3}"/>
          </ac:spMkLst>
        </pc:spChg>
        <pc:spChg chg="mod">
          <ac:chgData name="hoàng minh tuấn" userId="b3910c1343fefc20" providerId="LiveId" clId="{357E3E2F-292F-45A9-A82B-DB26D57F0FCD}" dt="2025-03-05T16:10:59.317" v="667" actId="14100"/>
          <ac:spMkLst>
            <pc:docMk/>
            <pc:sldMk cId="2104739653" sldId="324"/>
            <ac:spMk id="38" creationId="{14FD4CDD-74A4-40D4-B87E-CCF51CAAB01F}"/>
          </ac:spMkLst>
        </pc:spChg>
        <pc:spChg chg="mod">
          <ac:chgData name="hoàng minh tuấn" userId="b3910c1343fefc20" providerId="LiveId" clId="{357E3E2F-292F-45A9-A82B-DB26D57F0FCD}" dt="2025-03-05T16:01:02.896" v="469" actId="14100"/>
          <ac:spMkLst>
            <pc:docMk/>
            <pc:sldMk cId="2104739653" sldId="324"/>
            <ac:spMk id="39" creationId="{46DD8B51-BDEB-4623-B697-3BBC9C07C664}"/>
          </ac:spMkLst>
        </pc:spChg>
        <pc:spChg chg="del mod topLvl">
          <ac:chgData name="hoàng minh tuấn" userId="b3910c1343fefc20" providerId="LiveId" clId="{357E3E2F-292F-45A9-A82B-DB26D57F0FCD}" dt="2025-03-05T15:54:09.423" v="276" actId="478"/>
          <ac:spMkLst>
            <pc:docMk/>
            <pc:sldMk cId="2104739653" sldId="324"/>
            <ac:spMk id="41" creationId="{5E93C8E2-0D4F-450A-B7B6-82B10ACCE7D9}"/>
          </ac:spMkLst>
        </pc:spChg>
        <pc:spChg chg="mod topLvl">
          <ac:chgData name="hoàng minh tuấn" userId="b3910c1343fefc20" providerId="LiveId" clId="{357E3E2F-292F-45A9-A82B-DB26D57F0FCD}" dt="2025-03-05T16:01:07.577" v="480" actId="1076"/>
          <ac:spMkLst>
            <pc:docMk/>
            <pc:sldMk cId="2104739653" sldId="324"/>
            <ac:spMk id="42" creationId="{29054F25-BEA0-4D60-98BC-4A9F64180B99}"/>
          </ac:spMkLst>
        </pc:spChg>
        <pc:spChg chg="del topLvl">
          <ac:chgData name="hoàng minh tuấn" userId="b3910c1343fefc20" providerId="LiveId" clId="{357E3E2F-292F-45A9-A82B-DB26D57F0FCD}" dt="2025-03-05T16:07:51.227" v="541" actId="478"/>
          <ac:spMkLst>
            <pc:docMk/>
            <pc:sldMk cId="2104739653" sldId="324"/>
            <ac:spMk id="51" creationId="{6CDEF0A1-F608-4340-B364-B8CAC1F53B50}"/>
          </ac:spMkLst>
        </pc:spChg>
        <pc:spChg chg="del topLvl">
          <ac:chgData name="hoàng minh tuấn" userId="b3910c1343fefc20" providerId="LiveId" clId="{357E3E2F-292F-45A9-A82B-DB26D57F0FCD}" dt="2025-03-05T16:07:49.295" v="540" actId="478"/>
          <ac:spMkLst>
            <pc:docMk/>
            <pc:sldMk cId="2104739653" sldId="324"/>
            <ac:spMk id="52" creationId="{3F4C6C56-4BCC-41CF-B12C-B8F3EDFD9410}"/>
          </ac:spMkLst>
        </pc:spChg>
        <pc:spChg chg="add mod">
          <ac:chgData name="hoàng minh tuấn" userId="b3910c1343fefc20" providerId="LiveId" clId="{357E3E2F-292F-45A9-A82B-DB26D57F0FCD}" dt="2025-03-05T16:11:58.616" v="692" actId="1076"/>
          <ac:spMkLst>
            <pc:docMk/>
            <pc:sldMk cId="2104739653" sldId="324"/>
            <ac:spMk id="58" creationId="{0DE12F01-85CD-47F9-999A-C662DC77131F}"/>
          </ac:spMkLst>
        </pc:spChg>
        <pc:spChg chg="del">
          <ac:chgData name="hoàng minh tuấn" userId="b3910c1343fefc20" providerId="LiveId" clId="{357E3E2F-292F-45A9-A82B-DB26D57F0FCD}" dt="2025-03-05T15:53:30.360" v="258" actId="478"/>
          <ac:spMkLst>
            <pc:docMk/>
            <pc:sldMk cId="2104739653" sldId="324"/>
            <ac:spMk id="140" creationId="{7CC219B9-AA9D-4682-87EF-7566EAF3E822}"/>
          </ac:spMkLst>
        </pc:spChg>
        <pc:grpChg chg="add mod ord">
          <ac:chgData name="hoàng minh tuấn" userId="b3910c1343fefc20" providerId="LiveId" clId="{357E3E2F-292F-45A9-A82B-DB26D57F0FCD}" dt="2025-03-05T16:08:28.063" v="551" actId="167"/>
          <ac:grpSpMkLst>
            <pc:docMk/>
            <pc:sldMk cId="2104739653" sldId="324"/>
            <ac:grpSpMk id="31" creationId="{0B48807E-4BF0-45D8-B50D-61120BA94241}"/>
          </ac:grpSpMkLst>
        </pc:grpChg>
        <pc:grpChg chg="add del mod">
          <ac:chgData name="hoàng minh tuấn" userId="b3910c1343fefc20" providerId="LiveId" clId="{357E3E2F-292F-45A9-A82B-DB26D57F0FCD}" dt="2025-03-05T15:54:09.423" v="276" actId="478"/>
          <ac:grpSpMkLst>
            <pc:docMk/>
            <pc:sldMk cId="2104739653" sldId="324"/>
            <ac:grpSpMk id="40" creationId="{CB61D386-29AE-4110-84C5-AF2498F55ACF}"/>
          </ac:grpSpMkLst>
        </pc:grpChg>
        <pc:grpChg chg="add del mod">
          <ac:chgData name="hoàng minh tuấn" userId="b3910c1343fefc20" providerId="LiveId" clId="{357E3E2F-292F-45A9-A82B-DB26D57F0FCD}" dt="2025-03-05T15:54:37.088" v="282" actId="478"/>
          <ac:grpSpMkLst>
            <pc:docMk/>
            <pc:sldMk cId="2104739653" sldId="324"/>
            <ac:grpSpMk id="43" creationId="{1910A588-3910-4B99-BC3A-1F6F4596FDF5}"/>
          </ac:grpSpMkLst>
        </pc:grpChg>
        <pc:grpChg chg="add del mod">
          <ac:chgData name="hoàng minh tuấn" userId="b3910c1343fefc20" providerId="LiveId" clId="{357E3E2F-292F-45A9-A82B-DB26D57F0FCD}" dt="2025-03-05T16:01:21.885" v="484" actId="478"/>
          <ac:grpSpMkLst>
            <pc:docMk/>
            <pc:sldMk cId="2104739653" sldId="324"/>
            <ac:grpSpMk id="46" creationId="{1094D632-7CA5-4FBC-B05E-BAA9CA439D88}"/>
          </ac:grpSpMkLst>
        </pc:grpChg>
        <pc:grpChg chg="add del mod">
          <ac:chgData name="hoàng minh tuấn" userId="b3910c1343fefc20" providerId="LiveId" clId="{357E3E2F-292F-45A9-A82B-DB26D57F0FCD}" dt="2025-03-05T16:07:49.295" v="540" actId="478"/>
          <ac:grpSpMkLst>
            <pc:docMk/>
            <pc:sldMk cId="2104739653" sldId="324"/>
            <ac:grpSpMk id="49" creationId="{2C81A784-09BF-4D9D-8CA2-9408545B7EF1}"/>
          </ac:grpSpMkLst>
        </pc:grpChg>
        <pc:picChg chg="mod ord modCrop">
          <ac:chgData name="hoàng minh tuấn" userId="b3910c1343fefc20" providerId="LiveId" clId="{357E3E2F-292F-45A9-A82B-DB26D57F0FCD}" dt="2025-03-05T16:01:05.245" v="479" actId="1037"/>
          <ac:picMkLst>
            <pc:docMk/>
            <pc:sldMk cId="2104739653" sldId="324"/>
            <ac:picMk id="3" creationId="{88BD81D3-5FE0-48B5-BACD-C4A19DCF1F84}"/>
          </ac:picMkLst>
        </pc:picChg>
        <pc:picChg chg="mod modCrop">
          <ac:chgData name="hoàng minh tuấn" userId="b3910c1343fefc20" providerId="LiveId" clId="{357E3E2F-292F-45A9-A82B-DB26D57F0FCD}" dt="2025-03-05T16:11:01.345" v="668" actId="14100"/>
          <ac:picMkLst>
            <pc:docMk/>
            <pc:sldMk cId="2104739653" sldId="324"/>
            <ac:picMk id="4" creationId="{03BD8552-6590-4384-A85E-D80CFDB57735}"/>
          </ac:picMkLst>
        </pc:picChg>
        <pc:picChg chg="mod modCrop">
          <ac:chgData name="hoàng minh tuấn" userId="b3910c1343fefc20" providerId="LiveId" clId="{357E3E2F-292F-45A9-A82B-DB26D57F0FCD}" dt="2025-03-05T16:11:05.895" v="670" actId="1076"/>
          <ac:picMkLst>
            <pc:docMk/>
            <pc:sldMk cId="2104739653" sldId="324"/>
            <ac:picMk id="5" creationId="{6333EED5-55E8-4264-9967-72A186A9032B}"/>
          </ac:picMkLst>
        </pc:picChg>
      </pc:sldChg>
      <pc:sldChg chg="add del">
        <pc:chgData name="hoàng minh tuấn" userId="b3910c1343fefc20" providerId="LiveId" clId="{357E3E2F-292F-45A9-A82B-DB26D57F0FCD}" dt="2025-03-05T15:53:13.522" v="255"/>
        <pc:sldMkLst>
          <pc:docMk/>
          <pc:sldMk cId="4221123482" sldId="324"/>
        </pc:sldMkLst>
      </pc:sldChg>
      <pc:sldChg chg="add">
        <pc:chgData name="hoàng minh tuấn" userId="b3910c1343fefc20" providerId="LiveId" clId="{357E3E2F-292F-45A9-A82B-DB26D57F0FCD}" dt="2025-03-05T16:14:01.869" v="822"/>
        <pc:sldMkLst>
          <pc:docMk/>
          <pc:sldMk cId="2899662927" sldId="3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2025/3/27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2392543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290804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2EB75-6001-FB11-53CD-03BE04C0EA9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08FC5A-DEE0-6A4F-2BC2-50D1E1C68A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28A34AF-9F0C-C8BE-638E-E383061DCE9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485385B-FD02-640F-3AFE-DBD8883E4BC0}"/>
              </a:ext>
            </a:extLst>
          </p:cNvPr>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3101470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BFF24-83F9-0FEE-4685-4EC99205D6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0A07A0-EEB9-07AD-4BEA-EFA9E5F510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6575A1D-8812-9A6F-0572-E07CB3A8A91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3C44E2B-A740-99EE-A50B-EA96B19EF843}"/>
              </a:ext>
            </a:extLst>
          </p:cNvPr>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410028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CF729-E462-A0AF-4DF8-B1E1DB73EA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136E41E-6D66-B0CC-133F-C7CF553F64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AC8776-A256-73BC-2057-4017A61E141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60CE5D3-7C43-EF5F-0412-EF3FBF826CF4}"/>
              </a:ext>
            </a:extLst>
          </p:cNvPr>
          <p:cNvSpPr>
            <a:spLocks noGrp="1"/>
          </p:cNvSpPr>
          <p:nvPr>
            <p:ph type="sldNum" sz="quarter" idx="10"/>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2812124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A5357-597D-0ADA-3EAB-9D34EF2961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101B881-ADA4-B4FB-D2BF-074CF1DA65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0FAA93F-BE14-DF86-6D05-1118F4481EA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19790F9-249E-956B-ED14-66974C77500F}"/>
              </a:ext>
            </a:extLst>
          </p:cNvPr>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126107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4CABB-919F-5A21-01AB-34F0F7A018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39F11C-142C-DEA2-CFD8-724F4E8AD6F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B27D8E-65EE-DA34-956A-3C864DFDF61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6F045A3-A7B6-97D2-2B2E-76C428CC9928}"/>
              </a:ext>
            </a:extLst>
          </p:cNvPr>
          <p:cNvSpPr>
            <a:spLocks noGrp="1"/>
          </p:cNvSpPr>
          <p:nvPr>
            <p:ph type="sldNum" sz="quarter" idx="10"/>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1271963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29</a:t>
            </a:fld>
            <a:endParaRPr lang="zh-CN" altLang="en-US"/>
          </a:p>
        </p:txBody>
      </p:sp>
    </p:spTree>
    <p:extLst>
      <p:ext uri="{BB962C8B-B14F-4D97-AF65-F5344CB8AC3E}">
        <p14:creationId xmlns:p14="http://schemas.microsoft.com/office/powerpoint/2010/main" val="1805792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50E36-454E-876A-F28D-FC6B6F3796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B99D91-414D-0026-1BA0-3480AB34AB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024DAE7-A81B-AAFB-C579-EEB929CF47E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7DD14EE-A91C-60D0-75BE-83369E9BF06F}"/>
              </a:ext>
            </a:extLst>
          </p:cNvPr>
          <p:cNvSpPr>
            <a:spLocks noGrp="1"/>
          </p:cNvSpPr>
          <p:nvPr>
            <p:ph type="sldNum" sz="quarter" idx="10"/>
          </p:nvPr>
        </p:nvSpPr>
        <p:spPr/>
        <p:txBody>
          <a:bodyPr/>
          <a:lstStyle/>
          <a:p>
            <a:fld id="{F1CB8912-F0BA-4AD8-8415-DA1F26BCB09F}" type="slidenum">
              <a:rPr lang="zh-CN" altLang="en-US" smtClean="0"/>
              <a:t>30</a:t>
            </a:fld>
            <a:endParaRPr lang="zh-CN" altLang="en-US"/>
          </a:p>
        </p:txBody>
      </p:sp>
    </p:spTree>
    <p:extLst>
      <p:ext uri="{BB962C8B-B14F-4D97-AF65-F5344CB8AC3E}">
        <p14:creationId xmlns:p14="http://schemas.microsoft.com/office/powerpoint/2010/main" val="4217439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31</a:t>
            </a:fld>
            <a:endParaRPr lang="zh-CN" altLang="en-US"/>
          </a:p>
        </p:txBody>
      </p:sp>
    </p:spTree>
    <p:extLst>
      <p:ext uri="{BB962C8B-B14F-4D97-AF65-F5344CB8AC3E}">
        <p14:creationId xmlns:p14="http://schemas.microsoft.com/office/powerpoint/2010/main" val="357199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1459289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239045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1788061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69F5D-E1F1-751A-54E7-D158EBE9537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EA940F-2206-C22B-18C6-C720486672F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42FC66-09FF-4EF5-5EDB-4A2A4AF517C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880870D-D901-8E4A-FA4A-3B16E7D359DA}"/>
              </a:ext>
            </a:extLst>
          </p:cNvPr>
          <p:cNvSpPr>
            <a:spLocks noGrp="1"/>
          </p:cNvSpPr>
          <p:nvPr>
            <p:ph type="sldNum" sz="quarter" idx="10"/>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2923394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767754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539405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2840815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D7B87-FE5B-9CDC-5C15-20FA5C135C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DD51AA-1DCE-0F3C-2452-EDE3530DE62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D04EDA1-4DE7-3BD5-54F4-6F27DDC1839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7C7A9B8-8D89-5295-585F-B9817D76559C}"/>
              </a:ext>
            </a:extLst>
          </p:cNvPr>
          <p:cNvSpPr>
            <a:spLocks noGrp="1"/>
          </p:cNvSpPr>
          <p:nvPr>
            <p:ph type="sldNum" sz="quarter" idx="10"/>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3149744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559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id="{AC60DBBD-742B-4128-9BD7-49CD350FB5FC}"/>
              </a:ext>
            </a:extLst>
          </p:cNvPr>
          <p:cNvSpPr>
            <a:spLocks noGrp="1"/>
          </p:cNvSpPr>
          <p:nvPr>
            <p:ph type="pic" sz="quarter" idx="10"/>
          </p:nvPr>
        </p:nvSpPr>
        <p:spPr>
          <a:xfrm>
            <a:off x="4445002" y="2"/>
            <a:ext cx="7746999" cy="6201533"/>
          </a:xfrm>
          <a:custGeom>
            <a:avLst/>
            <a:gdLst>
              <a:gd name="connsiteX0" fmla="*/ 1185492 w 7746999"/>
              <a:gd name="connsiteY0" fmla="*/ 0 h 6201533"/>
              <a:gd name="connsiteX1" fmla="*/ 7746999 w 7746999"/>
              <a:gd name="connsiteY1" fmla="*/ 0 h 6201533"/>
              <a:gd name="connsiteX2" fmla="*/ 7746999 w 7746999"/>
              <a:gd name="connsiteY2" fmla="*/ 6201533 h 6201533"/>
              <a:gd name="connsiteX3" fmla="*/ 7645868 w 7746999"/>
              <a:gd name="connsiteY3" fmla="*/ 6105575 h 6201533"/>
              <a:gd name="connsiteX4" fmla="*/ 7159489 w 7746999"/>
              <a:gd name="connsiteY4" fmla="*/ 5582180 h 6201533"/>
              <a:gd name="connsiteX5" fmla="*/ 6305049 w 7746999"/>
              <a:gd name="connsiteY5" fmla="*/ 4722417 h 6201533"/>
              <a:gd name="connsiteX6" fmla="*/ 5194278 w 7746999"/>
              <a:gd name="connsiteY6" fmla="*/ 4420942 h 6201533"/>
              <a:gd name="connsiteX7" fmla="*/ 4104868 w 7746999"/>
              <a:gd name="connsiteY7" fmla="*/ 4666588 h 6201533"/>
              <a:gd name="connsiteX8" fmla="*/ 2748447 w 7746999"/>
              <a:gd name="connsiteY8" fmla="*/ 5057390 h 6201533"/>
              <a:gd name="connsiteX9" fmla="*/ 1338621 w 7746999"/>
              <a:gd name="connsiteY9" fmla="*/ 4767080 h 6201533"/>
              <a:gd name="connsiteX10" fmla="*/ 291932 w 7746999"/>
              <a:gd name="connsiteY10" fmla="*/ 3605842 h 6201533"/>
              <a:gd name="connsiteX11" fmla="*/ 3559 w 7746999"/>
              <a:gd name="connsiteY11" fmla="*/ 2165460 h 6201533"/>
              <a:gd name="connsiteX12" fmla="*/ 430779 w 7746999"/>
              <a:gd name="connsiteY12" fmla="*/ 658083 h 6201533"/>
              <a:gd name="connsiteX13" fmla="*/ 1135694 w 7746999"/>
              <a:gd name="connsiteY13" fmla="*/ 23782 h 6201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6999" h="6201533">
                <a:moveTo>
                  <a:pt x="1185492" y="0"/>
                </a:moveTo>
                <a:lnTo>
                  <a:pt x="7746999" y="0"/>
                </a:lnTo>
                <a:lnTo>
                  <a:pt x="7746999" y="6201533"/>
                </a:lnTo>
                <a:lnTo>
                  <a:pt x="7645868" y="6105575"/>
                </a:lnTo>
                <a:cubicBezTo>
                  <a:pt x="7494255" y="5950998"/>
                  <a:pt x="7346397" y="5773393"/>
                  <a:pt x="7159489" y="5582180"/>
                </a:cubicBezTo>
                <a:cubicBezTo>
                  <a:pt x="6910277" y="5327229"/>
                  <a:pt x="6632585" y="4915957"/>
                  <a:pt x="6305049" y="4722417"/>
                </a:cubicBezTo>
                <a:cubicBezTo>
                  <a:pt x="5977514" y="4528877"/>
                  <a:pt x="5560975" y="4430247"/>
                  <a:pt x="5194278" y="4420942"/>
                </a:cubicBezTo>
                <a:cubicBezTo>
                  <a:pt x="4827581" y="4411636"/>
                  <a:pt x="4512506" y="4560514"/>
                  <a:pt x="4104868" y="4666588"/>
                </a:cubicBezTo>
                <a:cubicBezTo>
                  <a:pt x="3697230" y="4772662"/>
                  <a:pt x="3209486" y="5040642"/>
                  <a:pt x="2748447" y="5057390"/>
                </a:cubicBezTo>
                <a:cubicBezTo>
                  <a:pt x="2287405" y="5074138"/>
                  <a:pt x="1748039" y="5009005"/>
                  <a:pt x="1338621" y="4767080"/>
                </a:cubicBezTo>
                <a:cubicBezTo>
                  <a:pt x="929202" y="4525155"/>
                  <a:pt x="514442" y="4039446"/>
                  <a:pt x="291932" y="3605842"/>
                </a:cubicBezTo>
                <a:cubicBezTo>
                  <a:pt x="69422" y="3172239"/>
                  <a:pt x="-19583" y="2656753"/>
                  <a:pt x="3559" y="2165460"/>
                </a:cubicBezTo>
                <a:cubicBezTo>
                  <a:pt x="26701" y="1674167"/>
                  <a:pt x="192248" y="1050746"/>
                  <a:pt x="430779" y="658083"/>
                </a:cubicBezTo>
                <a:cubicBezTo>
                  <a:pt x="587315" y="400399"/>
                  <a:pt x="854142" y="171032"/>
                  <a:pt x="1135694" y="23782"/>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501037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60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id="{E2E1F787-7ED4-4F3B-BA0C-C83EB919DBB4}"/>
              </a:ext>
            </a:extLst>
          </p:cNvPr>
          <p:cNvSpPr>
            <a:spLocks noGrp="1"/>
          </p:cNvSpPr>
          <p:nvPr>
            <p:ph type="pic" sz="quarter" idx="10"/>
          </p:nvPr>
        </p:nvSpPr>
        <p:spPr>
          <a:xfrm>
            <a:off x="1954959" y="1494408"/>
            <a:ext cx="4983021" cy="4250911"/>
          </a:xfrm>
          <a:custGeom>
            <a:avLst/>
            <a:gdLst>
              <a:gd name="connsiteX0" fmla="*/ 2429002 w 4983021"/>
              <a:gd name="connsiteY0" fmla="*/ 400 h 4250911"/>
              <a:gd name="connsiteX1" fmla="*/ 3728707 w 4983021"/>
              <a:gd name="connsiteY1" fmla="*/ 265308 h 4250911"/>
              <a:gd name="connsiteX2" fmla="*/ 4825239 w 4983021"/>
              <a:gd name="connsiteY2" fmla="*/ 1584553 h 4250911"/>
              <a:gd name="connsiteX3" fmla="*/ 4621938 w 4983021"/>
              <a:gd name="connsiteY3" fmla="*/ 3435538 h 4250911"/>
              <a:gd name="connsiteX4" fmla="*/ 2057642 w 4983021"/>
              <a:gd name="connsiteY4" fmla="*/ 4250911 h 4250911"/>
              <a:gd name="connsiteX5" fmla="*/ 319760 w 4983021"/>
              <a:gd name="connsiteY5" fmla="*/ 3612474 h 4250911"/>
              <a:gd name="connsiteX6" fmla="*/ 118753 w 4983021"/>
              <a:gd name="connsiteY6" fmla="*/ 2330540 h 4250911"/>
              <a:gd name="connsiteX7" fmla="*/ 1645081 w 4983021"/>
              <a:gd name="connsiteY7" fmla="*/ 188789 h 4250911"/>
              <a:gd name="connsiteX8" fmla="*/ 2429002 w 4983021"/>
              <a:gd name="connsiteY8" fmla="*/ 400 h 4250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3021" h="4250911">
                <a:moveTo>
                  <a:pt x="2429002" y="400"/>
                </a:moveTo>
                <a:cubicBezTo>
                  <a:pt x="2901364" y="-8082"/>
                  <a:pt x="3397441" y="119916"/>
                  <a:pt x="3728707" y="265308"/>
                </a:cubicBezTo>
                <a:cubicBezTo>
                  <a:pt x="4258733" y="497936"/>
                  <a:pt x="4676367" y="1056181"/>
                  <a:pt x="4825239" y="1584553"/>
                </a:cubicBezTo>
                <a:cubicBezTo>
                  <a:pt x="4974111" y="2112925"/>
                  <a:pt x="5164829" y="2935803"/>
                  <a:pt x="4621938" y="3435538"/>
                </a:cubicBezTo>
                <a:cubicBezTo>
                  <a:pt x="4079048" y="3935272"/>
                  <a:pt x="2909180" y="4234991"/>
                  <a:pt x="2057642" y="4250911"/>
                </a:cubicBezTo>
                <a:cubicBezTo>
                  <a:pt x="1409524" y="4227517"/>
                  <a:pt x="642908" y="3932536"/>
                  <a:pt x="319760" y="3612474"/>
                </a:cubicBezTo>
                <a:cubicBezTo>
                  <a:pt x="-3389" y="3292412"/>
                  <a:pt x="-102133" y="2901155"/>
                  <a:pt x="118753" y="2330540"/>
                </a:cubicBezTo>
                <a:cubicBezTo>
                  <a:pt x="339640" y="1759926"/>
                  <a:pt x="1043422" y="532994"/>
                  <a:pt x="1645081" y="188789"/>
                </a:cubicBezTo>
                <a:cubicBezTo>
                  <a:pt x="1870704" y="59712"/>
                  <a:pt x="2145584" y="5490"/>
                  <a:pt x="2429002" y="40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600728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86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B50E40-85CF-452D-9FA1-96145A15C5F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6617683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21F47"/>
            </a:gs>
            <a:gs pos="100000">
              <a:srgbClr val="00091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1" r:id="rId1"/>
    <p:sldLayoutId id="2147483655" r:id="rId2"/>
    <p:sldLayoutId id="2147483652" r:id="rId3"/>
    <p:sldLayoutId id="2147483656" r:id="rId4"/>
    <p:sldLayoutId id="2147483654" r:id="rId5"/>
    <p:sldLayoutId id="2147483657"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geeksforgeeks.org/ml-optics-clustering-explanation/"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hyperlink" Target="https://medium.com/@darkprogrammerpb/optics-clustering-algorithm-from-scratch-8d66960e238" TargetMode="External"/><Relationship Id="rId4" Type="http://schemas.openxmlformats.org/officeDocument/2006/relationships/hyperlink" Target="https://medium.com/@prasanNH/optics-hierarchical-density-based-clustering-e659e4b21764"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4EF999E1-A19D-4742-B7D3-148F428E0155}"/>
              </a:ext>
            </a:extLst>
          </p:cNvPr>
          <p:cNvGrpSpPr/>
          <p:nvPr/>
        </p:nvGrpSpPr>
        <p:grpSpPr>
          <a:xfrm>
            <a:off x="0" y="1311732"/>
            <a:ext cx="3092708" cy="3825874"/>
            <a:chOff x="0" y="1084261"/>
            <a:chExt cx="3092708" cy="3825874"/>
          </a:xfrm>
        </p:grpSpPr>
        <p:sp>
          <p:nvSpPr>
            <p:cNvPr id="3" name="等腰三角形 2">
              <a:extLst>
                <a:ext uri="{FF2B5EF4-FFF2-40B4-BE49-F238E27FC236}">
                  <a16:creationId xmlns:a16="http://schemas.microsoft.com/office/drawing/2014/main" id="{74A2F07B-FB5D-4D33-9D71-0643BBDA63C1}"/>
                </a:ext>
              </a:extLst>
            </p:cNvPr>
            <p:cNvSpPr/>
            <p:nvPr/>
          </p:nvSpPr>
          <p:spPr>
            <a:xfrm rot="5400000">
              <a:off x="1494447" y="18130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4" name="等腰三角形 3">
              <a:extLst>
                <a:ext uri="{FF2B5EF4-FFF2-40B4-BE49-F238E27FC236}">
                  <a16:creationId xmlns:a16="http://schemas.microsoft.com/office/drawing/2014/main" id="{E11C1BE5-73B6-47A2-8144-80EBB4FAB762}"/>
                </a:ext>
              </a:extLst>
            </p:cNvPr>
            <p:cNvSpPr/>
            <p:nvPr/>
          </p:nvSpPr>
          <p:spPr>
            <a:xfrm rot="5400000">
              <a:off x="773456" y="2706629"/>
              <a:ext cx="2182064" cy="1881089"/>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5" name="等腰三角形 4">
              <a:extLst>
                <a:ext uri="{FF2B5EF4-FFF2-40B4-BE49-F238E27FC236}">
                  <a16:creationId xmlns:a16="http://schemas.microsoft.com/office/drawing/2014/main" id="{65D566E1-83D6-49F3-BA8D-6EEAB59BD34E}"/>
                </a:ext>
              </a:extLst>
            </p:cNvPr>
            <p:cNvSpPr/>
            <p:nvPr/>
          </p:nvSpPr>
          <p:spPr>
            <a:xfrm rot="5400000">
              <a:off x="666283" y="17823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 name="等腰三角形 5">
              <a:extLst>
                <a:ext uri="{FF2B5EF4-FFF2-40B4-BE49-F238E27FC236}">
                  <a16:creationId xmlns:a16="http://schemas.microsoft.com/office/drawing/2014/main" id="{8918EC30-AE6A-449F-B162-776F8B7C70DA}"/>
                </a:ext>
              </a:extLst>
            </p:cNvPr>
            <p:cNvSpPr/>
            <p:nvPr/>
          </p:nvSpPr>
          <p:spPr>
            <a:xfrm rot="5400000">
              <a:off x="25871" y="24638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7" name="等腰三角形 6">
              <a:extLst>
                <a:ext uri="{FF2B5EF4-FFF2-40B4-BE49-F238E27FC236}">
                  <a16:creationId xmlns:a16="http://schemas.microsoft.com/office/drawing/2014/main" id="{3B460039-9E97-49DE-B032-B3A4A0594909}"/>
                </a:ext>
              </a:extLst>
            </p:cNvPr>
            <p:cNvSpPr/>
            <p:nvPr/>
          </p:nvSpPr>
          <p:spPr>
            <a:xfrm rot="5400000">
              <a:off x="362468" y="1138348"/>
              <a:ext cx="784253" cy="67608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 name="等腰三角形 7">
              <a:extLst>
                <a:ext uri="{FF2B5EF4-FFF2-40B4-BE49-F238E27FC236}">
                  <a16:creationId xmlns:a16="http://schemas.microsoft.com/office/drawing/2014/main" id="{3DEF6726-1669-416F-A346-C216F2859E20}"/>
                </a:ext>
              </a:extLst>
            </p:cNvPr>
            <p:cNvSpPr/>
            <p:nvPr/>
          </p:nvSpPr>
          <p:spPr>
            <a:xfrm rot="5400000">
              <a:off x="-123297" y="14315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 name="等腰三角形 8">
              <a:extLst>
                <a:ext uri="{FF2B5EF4-FFF2-40B4-BE49-F238E27FC236}">
                  <a16:creationId xmlns:a16="http://schemas.microsoft.com/office/drawing/2014/main" id="{793FDFF1-F190-48C7-AED2-802671131F4C}"/>
                </a:ext>
              </a:extLst>
            </p:cNvPr>
            <p:cNvSpPr/>
            <p:nvPr/>
          </p:nvSpPr>
          <p:spPr>
            <a:xfrm rot="5400000">
              <a:off x="-41147" y="21614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0" name="等腰三角形 9">
              <a:extLst>
                <a:ext uri="{FF2B5EF4-FFF2-40B4-BE49-F238E27FC236}">
                  <a16:creationId xmlns:a16="http://schemas.microsoft.com/office/drawing/2014/main" id="{E6B267BA-3068-4745-9B37-E6A7F9E66EED}"/>
                </a:ext>
              </a:extLst>
            </p:cNvPr>
            <p:cNvSpPr/>
            <p:nvPr/>
          </p:nvSpPr>
          <p:spPr>
            <a:xfrm rot="5400000">
              <a:off x="-23743" y="3701877"/>
              <a:ext cx="344288" cy="29680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1" name="等腰三角形 10">
              <a:extLst>
                <a:ext uri="{FF2B5EF4-FFF2-40B4-BE49-F238E27FC236}">
                  <a16:creationId xmlns:a16="http://schemas.microsoft.com/office/drawing/2014/main" id="{8D6B7FA0-DC20-4312-9746-23DDD74D1E1B}"/>
                </a:ext>
              </a:extLst>
            </p:cNvPr>
            <p:cNvSpPr/>
            <p:nvPr/>
          </p:nvSpPr>
          <p:spPr>
            <a:xfrm rot="5400000">
              <a:off x="-53181" y="4192203"/>
              <a:ext cx="771113" cy="6647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2" name="等腰三角形 11">
              <a:extLst>
                <a:ext uri="{FF2B5EF4-FFF2-40B4-BE49-F238E27FC236}">
                  <a16:creationId xmlns:a16="http://schemas.microsoft.com/office/drawing/2014/main" id="{44F2C509-1018-4B2B-A989-6877A115459B}"/>
                </a:ext>
              </a:extLst>
            </p:cNvPr>
            <p:cNvSpPr/>
            <p:nvPr/>
          </p:nvSpPr>
          <p:spPr>
            <a:xfrm rot="5400000">
              <a:off x="629528" y="3607050"/>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3" name="等腰三角形 12">
              <a:extLst>
                <a:ext uri="{FF2B5EF4-FFF2-40B4-BE49-F238E27FC236}">
                  <a16:creationId xmlns:a16="http://schemas.microsoft.com/office/drawing/2014/main" id="{613A7221-445F-4200-8243-BD5EC326A1E1}"/>
                </a:ext>
              </a:extLst>
            </p:cNvPr>
            <p:cNvSpPr/>
            <p:nvPr/>
          </p:nvSpPr>
          <p:spPr>
            <a:xfrm rot="5400000">
              <a:off x="2139381" y="2583988"/>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grpSp>
        <p:nvGrpSpPr>
          <p:cNvPr id="101" name="组合 100">
            <a:extLst>
              <a:ext uri="{FF2B5EF4-FFF2-40B4-BE49-F238E27FC236}">
                <a16:creationId xmlns:a16="http://schemas.microsoft.com/office/drawing/2014/main" id="{847EE676-994E-47A5-8D94-BD5E0E7EF9EE}"/>
              </a:ext>
            </a:extLst>
          </p:cNvPr>
          <p:cNvGrpSpPr/>
          <p:nvPr/>
        </p:nvGrpSpPr>
        <p:grpSpPr>
          <a:xfrm>
            <a:off x="3301573" y="1601360"/>
            <a:ext cx="342776" cy="342776"/>
            <a:chOff x="3300742" y="531547"/>
            <a:chExt cx="878349" cy="878349"/>
          </a:xfrm>
        </p:grpSpPr>
        <p:sp>
          <p:nvSpPr>
            <p:cNvPr id="98" name="椭圆 97">
              <a:extLst>
                <a:ext uri="{FF2B5EF4-FFF2-40B4-BE49-F238E27FC236}">
                  <a16:creationId xmlns:a16="http://schemas.microsoft.com/office/drawing/2014/main" id="{C0BAAA9E-5161-4677-8F03-6EB511EA7A48}"/>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99" name="椭圆 98">
              <a:extLst>
                <a:ext uri="{FF2B5EF4-FFF2-40B4-BE49-F238E27FC236}">
                  <a16:creationId xmlns:a16="http://schemas.microsoft.com/office/drawing/2014/main" id="{8F3C1DFC-2B0D-41D7-AF93-21130777A7EC}"/>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00" name="椭圆 99">
              <a:extLst>
                <a:ext uri="{FF2B5EF4-FFF2-40B4-BE49-F238E27FC236}">
                  <a16:creationId xmlns:a16="http://schemas.microsoft.com/office/drawing/2014/main" id="{48C1B5AF-B545-4B88-A1B3-1B281BB157D3}"/>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grpSp>
      <p:grpSp>
        <p:nvGrpSpPr>
          <p:cNvPr id="102" name="组合 101">
            <a:extLst>
              <a:ext uri="{FF2B5EF4-FFF2-40B4-BE49-F238E27FC236}">
                <a16:creationId xmlns:a16="http://schemas.microsoft.com/office/drawing/2014/main" id="{1C10A1B8-279D-4B82-8100-A9CD3C44980E}"/>
              </a:ext>
            </a:extLst>
          </p:cNvPr>
          <p:cNvGrpSpPr/>
          <p:nvPr/>
        </p:nvGrpSpPr>
        <p:grpSpPr>
          <a:xfrm>
            <a:off x="4906389" y="2321262"/>
            <a:ext cx="342776" cy="342776"/>
            <a:chOff x="3300742" y="531547"/>
            <a:chExt cx="878349" cy="878349"/>
          </a:xfrm>
        </p:grpSpPr>
        <p:sp>
          <p:nvSpPr>
            <p:cNvPr id="103" name="椭圆 102">
              <a:extLst>
                <a:ext uri="{FF2B5EF4-FFF2-40B4-BE49-F238E27FC236}">
                  <a16:creationId xmlns:a16="http://schemas.microsoft.com/office/drawing/2014/main" id="{90DF5257-F5F3-41F9-8563-FDEB1FCF6837}"/>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04" name="椭圆 103">
              <a:extLst>
                <a:ext uri="{FF2B5EF4-FFF2-40B4-BE49-F238E27FC236}">
                  <a16:creationId xmlns:a16="http://schemas.microsoft.com/office/drawing/2014/main" id="{DFF808F8-E116-4B2B-A78D-2D30F4B659CC}"/>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05" name="椭圆 104">
              <a:extLst>
                <a:ext uri="{FF2B5EF4-FFF2-40B4-BE49-F238E27FC236}">
                  <a16:creationId xmlns:a16="http://schemas.microsoft.com/office/drawing/2014/main" id="{CE373EAB-B65A-470A-88CE-8B5914F5A791}"/>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grpSp>
      <p:grpSp>
        <p:nvGrpSpPr>
          <p:cNvPr id="106" name="组合 105">
            <a:extLst>
              <a:ext uri="{FF2B5EF4-FFF2-40B4-BE49-F238E27FC236}">
                <a16:creationId xmlns:a16="http://schemas.microsoft.com/office/drawing/2014/main" id="{E398289B-3AFD-41BB-8135-B96BB8D19346}"/>
              </a:ext>
            </a:extLst>
          </p:cNvPr>
          <p:cNvGrpSpPr/>
          <p:nvPr/>
        </p:nvGrpSpPr>
        <p:grpSpPr>
          <a:xfrm>
            <a:off x="7136290" y="2203420"/>
            <a:ext cx="342776" cy="342776"/>
            <a:chOff x="3300742" y="531547"/>
            <a:chExt cx="878349" cy="878349"/>
          </a:xfrm>
        </p:grpSpPr>
        <p:sp>
          <p:nvSpPr>
            <p:cNvPr id="107" name="椭圆 106">
              <a:extLst>
                <a:ext uri="{FF2B5EF4-FFF2-40B4-BE49-F238E27FC236}">
                  <a16:creationId xmlns:a16="http://schemas.microsoft.com/office/drawing/2014/main" id="{42AE4415-79ED-451B-B982-C264C4C32F9F}"/>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08" name="椭圆 107">
              <a:extLst>
                <a:ext uri="{FF2B5EF4-FFF2-40B4-BE49-F238E27FC236}">
                  <a16:creationId xmlns:a16="http://schemas.microsoft.com/office/drawing/2014/main" id="{678BBF0E-B3A5-4DFF-B577-3052E760DBF9}"/>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09" name="椭圆 108">
              <a:extLst>
                <a:ext uri="{FF2B5EF4-FFF2-40B4-BE49-F238E27FC236}">
                  <a16:creationId xmlns:a16="http://schemas.microsoft.com/office/drawing/2014/main" id="{93740B49-E5FC-47C8-98EE-676F3BD568FB}"/>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grpSp>
      <p:grpSp>
        <p:nvGrpSpPr>
          <p:cNvPr id="110" name="组合 109">
            <a:extLst>
              <a:ext uri="{FF2B5EF4-FFF2-40B4-BE49-F238E27FC236}">
                <a16:creationId xmlns:a16="http://schemas.microsoft.com/office/drawing/2014/main" id="{7BB44A08-6E04-4521-BDD6-9E71C1BF59C2}"/>
              </a:ext>
            </a:extLst>
          </p:cNvPr>
          <p:cNvGrpSpPr/>
          <p:nvPr/>
        </p:nvGrpSpPr>
        <p:grpSpPr>
          <a:xfrm>
            <a:off x="8548186" y="1904659"/>
            <a:ext cx="342776" cy="342776"/>
            <a:chOff x="3300742" y="531547"/>
            <a:chExt cx="878349" cy="878349"/>
          </a:xfrm>
        </p:grpSpPr>
        <p:sp>
          <p:nvSpPr>
            <p:cNvPr id="111" name="椭圆 110">
              <a:extLst>
                <a:ext uri="{FF2B5EF4-FFF2-40B4-BE49-F238E27FC236}">
                  <a16:creationId xmlns:a16="http://schemas.microsoft.com/office/drawing/2014/main" id="{6DC7279A-8693-4100-B250-E1739875BF2E}"/>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12" name="椭圆 111">
              <a:extLst>
                <a:ext uri="{FF2B5EF4-FFF2-40B4-BE49-F238E27FC236}">
                  <a16:creationId xmlns:a16="http://schemas.microsoft.com/office/drawing/2014/main" id="{74B8AC9D-0579-441D-9711-234D0FFEFBD7}"/>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13" name="椭圆 112">
              <a:extLst>
                <a:ext uri="{FF2B5EF4-FFF2-40B4-BE49-F238E27FC236}">
                  <a16:creationId xmlns:a16="http://schemas.microsoft.com/office/drawing/2014/main" id="{EE855BF6-AC8E-421D-B104-8892B4406FCA}"/>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grpSp>
      <p:sp>
        <p:nvSpPr>
          <p:cNvPr id="129" name="任意多边形: 形状 128">
            <a:extLst>
              <a:ext uri="{FF2B5EF4-FFF2-40B4-BE49-F238E27FC236}">
                <a16:creationId xmlns:a16="http://schemas.microsoft.com/office/drawing/2014/main" id="{3AA439B3-359A-4E3B-B368-7858D95D4A61}"/>
              </a:ext>
            </a:extLst>
          </p:cNvPr>
          <p:cNvSpPr/>
          <p:nvPr/>
        </p:nvSpPr>
        <p:spPr>
          <a:xfrm>
            <a:off x="-1" y="6034420"/>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latin typeface="Yeseva One" panose="00000500000000000000" pitchFamily="2" charset="0"/>
              <a:ea typeface="微软雅黑"/>
            </a:endParaRPr>
          </a:p>
        </p:txBody>
      </p:sp>
      <p:sp>
        <p:nvSpPr>
          <p:cNvPr id="130" name="任意多边形: 形状 129">
            <a:extLst>
              <a:ext uri="{FF2B5EF4-FFF2-40B4-BE49-F238E27FC236}">
                <a16:creationId xmlns:a16="http://schemas.microsoft.com/office/drawing/2014/main" id="{DD7D9B4E-E523-4C0C-917F-8941711CC3A1}"/>
              </a:ext>
            </a:extLst>
          </p:cNvPr>
          <p:cNvSpPr/>
          <p:nvPr/>
        </p:nvSpPr>
        <p:spPr>
          <a:xfrm>
            <a:off x="-1" y="6150818"/>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latin typeface="Yeseva One" panose="00000500000000000000" pitchFamily="2" charset="0"/>
              <a:ea typeface="微软雅黑"/>
            </a:endParaRPr>
          </a:p>
        </p:txBody>
      </p:sp>
      <p:sp>
        <p:nvSpPr>
          <p:cNvPr id="131" name="任意多边形: 形状 130">
            <a:extLst>
              <a:ext uri="{FF2B5EF4-FFF2-40B4-BE49-F238E27FC236}">
                <a16:creationId xmlns:a16="http://schemas.microsoft.com/office/drawing/2014/main" id="{EF5A6474-AC66-40D8-AA39-22785FE710D8}"/>
              </a:ext>
            </a:extLst>
          </p:cNvPr>
          <p:cNvSpPr/>
          <p:nvPr/>
        </p:nvSpPr>
        <p:spPr>
          <a:xfrm>
            <a:off x="-1" y="6267440"/>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FFFFFF"/>
              </a:solidFill>
              <a:latin typeface="Yeseva One" panose="00000500000000000000" pitchFamily="2" charset="0"/>
              <a:ea typeface="微软雅黑"/>
            </a:endParaRPr>
          </a:p>
        </p:txBody>
      </p:sp>
      <p:cxnSp>
        <p:nvCxnSpPr>
          <p:cNvPr id="133" name="直接连接符 132">
            <a:extLst>
              <a:ext uri="{FF2B5EF4-FFF2-40B4-BE49-F238E27FC236}">
                <a16:creationId xmlns:a16="http://schemas.microsoft.com/office/drawing/2014/main" id="{F14CD4D7-504E-4323-8782-65F11606529A}"/>
              </a:ext>
            </a:extLst>
          </p:cNvPr>
          <p:cNvCxnSpPr/>
          <p:nvPr/>
        </p:nvCxnSpPr>
        <p:spPr>
          <a:xfrm flipH="1">
            <a:off x="4999324" y="467446"/>
            <a:ext cx="982902" cy="982902"/>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a:extLst>
              <a:ext uri="{FF2B5EF4-FFF2-40B4-BE49-F238E27FC236}">
                <a16:creationId xmlns:a16="http://schemas.microsoft.com/office/drawing/2014/main" id="{4F7DE9FB-C4FC-4EEE-91E8-438F8E80E5DB}"/>
              </a:ext>
            </a:extLst>
          </p:cNvPr>
          <p:cNvCxnSpPr>
            <a:cxnSpLocks/>
          </p:cNvCxnSpPr>
          <p:nvPr/>
        </p:nvCxnSpPr>
        <p:spPr>
          <a:xfrm flipH="1">
            <a:off x="6303590" y="622817"/>
            <a:ext cx="1221056" cy="1221056"/>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a:extLst>
              <a:ext uri="{FF2B5EF4-FFF2-40B4-BE49-F238E27FC236}">
                <a16:creationId xmlns:a16="http://schemas.microsoft.com/office/drawing/2014/main" id="{26A98FE5-23FA-4CEE-8B45-41216CEB6A27}"/>
              </a:ext>
            </a:extLst>
          </p:cNvPr>
          <p:cNvCxnSpPr>
            <a:cxnSpLocks/>
          </p:cNvCxnSpPr>
          <p:nvPr/>
        </p:nvCxnSpPr>
        <p:spPr>
          <a:xfrm flipH="1">
            <a:off x="8321990" y="866509"/>
            <a:ext cx="415877" cy="415877"/>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a:extLst>
              <a:ext uri="{FF2B5EF4-FFF2-40B4-BE49-F238E27FC236}">
                <a16:creationId xmlns:a16="http://schemas.microsoft.com/office/drawing/2014/main" id="{8765CB14-3254-427A-86EA-32FD47B91D76}"/>
              </a:ext>
            </a:extLst>
          </p:cNvPr>
          <p:cNvCxnSpPr>
            <a:cxnSpLocks/>
          </p:cNvCxnSpPr>
          <p:nvPr/>
        </p:nvCxnSpPr>
        <p:spPr>
          <a:xfrm flipH="1">
            <a:off x="2989748" y="1074447"/>
            <a:ext cx="700873" cy="700873"/>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a:extLst>
              <a:ext uri="{FF2B5EF4-FFF2-40B4-BE49-F238E27FC236}">
                <a16:creationId xmlns:a16="http://schemas.microsoft.com/office/drawing/2014/main" id="{6EFE0F6F-4B1A-45BE-9AA8-11B1DDA36D2C}"/>
              </a:ext>
            </a:extLst>
          </p:cNvPr>
          <p:cNvCxnSpPr>
            <a:cxnSpLocks/>
          </p:cNvCxnSpPr>
          <p:nvPr/>
        </p:nvCxnSpPr>
        <p:spPr>
          <a:xfrm flipH="1">
            <a:off x="3524081" y="3848485"/>
            <a:ext cx="680060" cy="680060"/>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a:extLst>
              <a:ext uri="{FF2B5EF4-FFF2-40B4-BE49-F238E27FC236}">
                <a16:creationId xmlns:a16="http://schemas.microsoft.com/office/drawing/2014/main" id="{1E0F6E55-8056-42AF-9E0E-72429E5EEC13}"/>
              </a:ext>
            </a:extLst>
          </p:cNvPr>
          <p:cNvCxnSpPr/>
          <p:nvPr/>
        </p:nvCxnSpPr>
        <p:spPr>
          <a:xfrm flipH="1">
            <a:off x="5720118" y="3325238"/>
            <a:ext cx="982902" cy="982902"/>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a:extLst>
              <a:ext uri="{FF2B5EF4-FFF2-40B4-BE49-F238E27FC236}">
                <a16:creationId xmlns:a16="http://schemas.microsoft.com/office/drawing/2014/main" id="{B35668CF-1117-45C0-B4EC-6338CDF98EB4}"/>
              </a:ext>
            </a:extLst>
          </p:cNvPr>
          <p:cNvCxnSpPr>
            <a:cxnSpLocks/>
          </p:cNvCxnSpPr>
          <p:nvPr/>
        </p:nvCxnSpPr>
        <p:spPr>
          <a:xfrm flipH="1">
            <a:off x="7384314" y="3689349"/>
            <a:ext cx="603542" cy="603542"/>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nvGrpSpPr>
          <p:cNvPr id="16" name="组合 15">
            <a:extLst>
              <a:ext uri="{FF2B5EF4-FFF2-40B4-BE49-F238E27FC236}">
                <a16:creationId xmlns:a16="http://schemas.microsoft.com/office/drawing/2014/main" id="{71147C69-DA71-46E5-962A-65820FF15D51}"/>
              </a:ext>
            </a:extLst>
          </p:cNvPr>
          <p:cNvGrpSpPr/>
          <p:nvPr/>
        </p:nvGrpSpPr>
        <p:grpSpPr>
          <a:xfrm>
            <a:off x="9099289" y="183672"/>
            <a:ext cx="3092709" cy="4953934"/>
            <a:chOff x="9099289" y="183672"/>
            <a:chExt cx="3092709" cy="4953934"/>
          </a:xfrm>
        </p:grpSpPr>
        <p:sp>
          <p:nvSpPr>
            <p:cNvPr id="18" name="等腰三角形 17">
              <a:extLst>
                <a:ext uri="{FF2B5EF4-FFF2-40B4-BE49-F238E27FC236}">
                  <a16:creationId xmlns:a16="http://schemas.microsoft.com/office/drawing/2014/main" id="{9C8C13D9-B98A-4AAA-A032-8C99DCB7CD56}"/>
                </a:ext>
              </a:extLst>
            </p:cNvPr>
            <p:cNvSpPr/>
            <p:nvPr/>
          </p:nvSpPr>
          <p:spPr>
            <a:xfrm rot="16200000" flipH="1">
              <a:off x="9289883" y="1825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9" name="等腰三角形 18">
              <a:extLst>
                <a:ext uri="{FF2B5EF4-FFF2-40B4-BE49-F238E27FC236}">
                  <a16:creationId xmlns:a16="http://schemas.microsoft.com/office/drawing/2014/main" id="{7ADF95A9-03C0-4202-BBFE-C8624B87DDCF}"/>
                </a:ext>
              </a:extLst>
            </p:cNvPr>
            <p:cNvSpPr/>
            <p:nvPr/>
          </p:nvSpPr>
          <p:spPr>
            <a:xfrm rot="16200000" flipH="1">
              <a:off x="9236477" y="2706629"/>
              <a:ext cx="2182064" cy="1881089"/>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0" name="等腰三角形 19">
              <a:extLst>
                <a:ext uri="{FF2B5EF4-FFF2-40B4-BE49-F238E27FC236}">
                  <a16:creationId xmlns:a16="http://schemas.microsoft.com/office/drawing/2014/main" id="{E82F0AD0-C27E-4E2B-A74E-778AA80DB18A}"/>
                </a:ext>
              </a:extLst>
            </p:cNvPr>
            <p:cNvSpPr/>
            <p:nvPr/>
          </p:nvSpPr>
          <p:spPr>
            <a:xfrm rot="16200000" flipH="1">
              <a:off x="10952087" y="17823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1" name="等腰三角形 20">
              <a:extLst>
                <a:ext uri="{FF2B5EF4-FFF2-40B4-BE49-F238E27FC236}">
                  <a16:creationId xmlns:a16="http://schemas.microsoft.com/office/drawing/2014/main" id="{912F26D7-43AF-49F7-A60A-8AA42B2361BA}"/>
                </a:ext>
              </a:extLst>
            </p:cNvPr>
            <p:cNvSpPr/>
            <p:nvPr/>
          </p:nvSpPr>
          <p:spPr>
            <a:xfrm rot="16200000" flipH="1">
              <a:off x="10409125" y="24638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2" name="等腰三角形 21">
              <a:extLst>
                <a:ext uri="{FF2B5EF4-FFF2-40B4-BE49-F238E27FC236}">
                  <a16:creationId xmlns:a16="http://schemas.microsoft.com/office/drawing/2014/main" id="{2B8D6D7B-0C38-4CE2-9380-1F51CF9FF1DF}"/>
                </a:ext>
              </a:extLst>
            </p:cNvPr>
            <p:cNvSpPr/>
            <p:nvPr/>
          </p:nvSpPr>
          <p:spPr>
            <a:xfrm rot="16200000" flipH="1">
              <a:off x="11045276" y="1138348"/>
              <a:ext cx="784253" cy="67608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3" name="等腰三角形 22">
              <a:extLst>
                <a:ext uri="{FF2B5EF4-FFF2-40B4-BE49-F238E27FC236}">
                  <a16:creationId xmlns:a16="http://schemas.microsoft.com/office/drawing/2014/main" id="{E580237F-A9E6-46E6-BAC7-2B2D048075C0}"/>
                </a:ext>
              </a:extLst>
            </p:cNvPr>
            <p:cNvSpPr/>
            <p:nvPr/>
          </p:nvSpPr>
          <p:spPr>
            <a:xfrm rot="16200000" flipH="1">
              <a:off x="10527441" y="14315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4" name="等腰三角形 23">
              <a:extLst>
                <a:ext uri="{FF2B5EF4-FFF2-40B4-BE49-F238E27FC236}">
                  <a16:creationId xmlns:a16="http://schemas.microsoft.com/office/drawing/2014/main" id="{0BDF274A-E987-4039-AE01-85297133949D}"/>
                </a:ext>
              </a:extLst>
            </p:cNvPr>
            <p:cNvSpPr/>
            <p:nvPr/>
          </p:nvSpPr>
          <p:spPr>
            <a:xfrm rot="16200000" flipH="1">
              <a:off x="11636489" y="21614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5" name="等腰三角形 24">
              <a:extLst>
                <a:ext uri="{FF2B5EF4-FFF2-40B4-BE49-F238E27FC236}">
                  <a16:creationId xmlns:a16="http://schemas.microsoft.com/office/drawing/2014/main" id="{327AD7AE-5119-40A8-8D07-80F8F3FE6001}"/>
                </a:ext>
              </a:extLst>
            </p:cNvPr>
            <p:cNvSpPr/>
            <p:nvPr/>
          </p:nvSpPr>
          <p:spPr>
            <a:xfrm rot="16200000" flipH="1">
              <a:off x="11871452" y="3701877"/>
              <a:ext cx="344288" cy="29680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6" name="等腰三角形 25">
              <a:extLst>
                <a:ext uri="{FF2B5EF4-FFF2-40B4-BE49-F238E27FC236}">
                  <a16:creationId xmlns:a16="http://schemas.microsoft.com/office/drawing/2014/main" id="{4ED4F9B2-6A39-4DCC-967D-D2629F535D2B}"/>
                </a:ext>
              </a:extLst>
            </p:cNvPr>
            <p:cNvSpPr/>
            <p:nvPr/>
          </p:nvSpPr>
          <p:spPr>
            <a:xfrm rot="16200000" flipH="1">
              <a:off x="11474065" y="4192203"/>
              <a:ext cx="771113" cy="6647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7" name="等腰三角形 26">
              <a:extLst>
                <a:ext uri="{FF2B5EF4-FFF2-40B4-BE49-F238E27FC236}">
                  <a16:creationId xmlns:a16="http://schemas.microsoft.com/office/drawing/2014/main" id="{FF970237-AA7B-4A5C-9AEF-B159EF5CC423}"/>
                </a:ext>
              </a:extLst>
            </p:cNvPr>
            <p:cNvSpPr/>
            <p:nvPr/>
          </p:nvSpPr>
          <p:spPr>
            <a:xfrm rot="16200000" flipH="1">
              <a:off x="10538525" y="3607050"/>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8" name="等腰三角形 27">
              <a:extLst>
                <a:ext uri="{FF2B5EF4-FFF2-40B4-BE49-F238E27FC236}">
                  <a16:creationId xmlns:a16="http://schemas.microsoft.com/office/drawing/2014/main" id="{704A3A84-72CA-4999-A9E0-0A57D07EC2A7}"/>
                </a:ext>
              </a:extLst>
            </p:cNvPr>
            <p:cNvSpPr/>
            <p:nvPr/>
          </p:nvSpPr>
          <p:spPr>
            <a:xfrm rot="16200000" flipH="1">
              <a:off x="9028672" y="2596688"/>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cxnSp>
          <p:nvCxnSpPr>
            <p:cNvPr id="135" name="直接连接符 134">
              <a:extLst>
                <a:ext uri="{FF2B5EF4-FFF2-40B4-BE49-F238E27FC236}">
                  <a16:creationId xmlns:a16="http://schemas.microsoft.com/office/drawing/2014/main" id="{531732DC-3D08-44C2-AA16-736E365FDA39}"/>
                </a:ext>
              </a:extLst>
            </p:cNvPr>
            <p:cNvCxnSpPr/>
            <p:nvPr/>
          </p:nvCxnSpPr>
          <p:spPr>
            <a:xfrm flipH="1">
              <a:off x="9427163" y="183672"/>
              <a:ext cx="982902" cy="982902"/>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a:extLst>
                <a:ext uri="{FF2B5EF4-FFF2-40B4-BE49-F238E27FC236}">
                  <a16:creationId xmlns:a16="http://schemas.microsoft.com/office/drawing/2014/main" id="{BD658CCA-47DF-4FC9-9557-6571C10B56C4}"/>
                </a:ext>
              </a:extLst>
            </p:cNvPr>
            <p:cNvCxnSpPr>
              <a:cxnSpLocks/>
            </p:cNvCxnSpPr>
            <p:nvPr/>
          </p:nvCxnSpPr>
          <p:spPr>
            <a:xfrm flipH="1">
              <a:off x="9427163" y="4524722"/>
              <a:ext cx="612884" cy="612884"/>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pic>
        <p:nvPicPr>
          <p:cNvPr id="58" name="Picture 57">
            <a:extLst>
              <a:ext uri="{FF2B5EF4-FFF2-40B4-BE49-F238E27FC236}">
                <a16:creationId xmlns:a16="http://schemas.microsoft.com/office/drawing/2014/main" id="{4E22296E-DC05-4472-B5B2-82E1711D9E0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1" y="38524"/>
            <a:ext cx="12177077" cy="6819476"/>
          </a:xfrm>
          <a:prstGeom prst="rect">
            <a:avLst/>
          </a:prstGeom>
        </p:spPr>
      </p:pic>
      <p:grpSp>
        <p:nvGrpSpPr>
          <p:cNvPr id="59" name="Group 58">
            <a:extLst>
              <a:ext uri="{FF2B5EF4-FFF2-40B4-BE49-F238E27FC236}">
                <a16:creationId xmlns:a16="http://schemas.microsoft.com/office/drawing/2014/main" id="{943524DA-F023-43D4-85E6-61A3846ACBE9}"/>
              </a:ext>
            </a:extLst>
          </p:cNvPr>
          <p:cNvGrpSpPr/>
          <p:nvPr/>
        </p:nvGrpSpPr>
        <p:grpSpPr>
          <a:xfrm>
            <a:off x="21745" y="3616398"/>
            <a:ext cx="8578489" cy="2126020"/>
            <a:chOff x="0" y="2941032"/>
            <a:chExt cx="7202912" cy="1467683"/>
          </a:xfrm>
          <a:solidFill>
            <a:srgbClr val="0070C0">
              <a:alpha val="66000"/>
            </a:srgbClr>
          </a:solidFill>
        </p:grpSpPr>
        <p:sp>
          <p:nvSpPr>
            <p:cNvPr id="60" name="Isosceles Triangle 59">
              <a:extLst>
                <a:ext uri="{FF2B5EF4-FFF2-40B4-BE49-F238E27FC236}">
                  <a16:creationId xmlns:a16="http://schemas.microsoft.com/office/drawing/2014/main" id="{FF3A9844-33AC-430E-A6F4-DF77B5C39A84}"/>
                </a:ext>
              </a:extLst>
            </p:cNvPr>
            <p:cNvSpPr/>
            <p:nvPr/>
          </p:nvSpPr>
          <p:spPr>
            <a:xfrm rot="5400000">
              <a:off x="6249210" y="3455012"/>
              <a:ext cx="1467682" cy="439723"/>
            </a:xfrm>
            <a:prstGeom prst="triangle">
              <a:avLst>
                <a:gd name="adj" fmla="val 514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lowchart: Process 60">
              <a:extLst>
                <a:ext uri="{FF2B5EF4-FFF2-40B4-BE49-F238E27FC236}">
                  <a16:creationId xmlns:a16="http://schemas.microsoft.com/office/drawing/2014/main" id="{F045F71B-F796-4406-B9AE-15BF247961EF}"/>
                </a:ext>
              </a:extLst>
            </p:cNvPr>
            <p:cNvSpPr/>
            <p:nvPr/>
          </p:nvSpPr>
          <p:spPr>
            <a:xfrm>
              <a:off x="0" y="2941032"/>
              <a:ext cx="6760028" cy="146768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Google Shape;318;p44">
            <a:extLst>
              <a:ext uri="{FF2B5EF4-FFF2-40B4-BE49-F238E27FC236}">
                <a16:creationId xmlns:a16="http://schemas.microsoft.com/office/drawing/2014/main" id="{AA3AD3F3-A180-4846-ADEC-13431F2AC6A4}"/>
              </a:ext>
            </a:extLst>
          </p:cNvPr>
          <p:cNvSpPr txBox="1">
            <a:spLocks/>
          </p:cNvSpPr>
          <p:nvPr/>
        </p:nvSpPr>
        <p:spPr>
          <a:xfrm>
            <a:off x="134344" y="3779507"/>
            <a:ext cx="7391180" cy="8418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err="1">
                <a:solidFill>
                  <a:schemeClr val="bg1"/>
                </a:solidFill>
              </a:rPr>
              <a:t>Thuật</a:t>
            </a:r>
            <a:r>
              <a:rPr lang="en-US" sz="4000" b="1" dirty="0">
                <a:solidFill>
                  <a:schemeClr val="bg1"/>
                </a:solidFill>
              </a:rPr>
              <a:t> </a:t>
            </a:r>
            <a:r>
              <a:rPr lang="en-US" sz="4000" b="1" err="1">
                <a:solidFill>
                  <a:schemeClr val="bg1"/>
                </a:solidFill>
              </a:rPr>
              <a:t>toán</a:t>
            </a:r>
            <a:r>
              <a:rPr lang="en-US" sz="4000" b="1">
                <a:solidFill>
                  <a:schemeClr val="bg1"/>
                </a:solidFill>
              </a:rPr>
              <a:t> </a:t>
            </a:r>
            <a:r>
              <a:rPr lang="en-US" sz="4000">
                <a:solidFill>
                  <a:srgbClr val="00B0F0"/>
                </a:solidFill>
                <a:latin typeface="Arial Black"/>
                <a:ea typeface="Arial Black"/>
                <a:cs typeface="Arial Black"/>
                <a:sym typeface="Arial Black"/>
              </a:rPr>
              <a:t>OPTICS</a:t>
            </a:r>
            <a:endParaRPr lang="en-US" sz="4000" dirty="0">
              <a:solidFill>
                <a:srgbClr val="00B0F0"/>
              </a:solidFill>
              <a:latin typeface="Arial Black"/>
              <a:ea typeface="Arial Black"/>
              <a:cs typeface="Arial Black"/>
              <a:sym typeface="Arial Black"/>
            </a:endParaRPr>
          </a:p>
        </p:txBody>
      </p:sp>
      <p:sp>
        <p:nvSpPr>
          <p:cNvPr id="63" name="TextBox 62">
            <a:extLst>
              <a:ext uri="{FF2B5EF4-FFF2-40B4-BE49-F238E27FC236}">
                <a16:creationId xmlns:a16="http://schemas.microsoft.com/office/drawing/2014/main" id="{A75A5ED2-2021-46C1-8B56-B35AF3BB1922}"/>
              </a:ext>
            </a:extLst>
          </p:cNvPr>
          <p:cNvSpPr txBox="1"/>
          <p:nvPr/>
        </p:nvSpPr>
        <p:spPr>
          <a:xfrm>
            <a:off x="134344" y="4573399"/>
            <a:ext cx="6323181" cy="369332"/>
          </a:xfrm>
          <a:prstGeom prst="rect">
            <a:avLst/>
          </a:prstGeom>
          <a:noFill/>
        </p:spPr>
        <p:txBody>
          <a:bodyPr wrap="square" rtlCol="0">
            <a:spAutoFit/>
          </a:bodyPr>
          <a:lstStyle/>
          <a:p>
            <a:r>
              <a:rPr lang="en-US" sz="1800" dirty="0" err="1">
                <a:solidFill>
                  <a:schemeClr val="bg1"/>
                </a:solidFill>
                <a:latin typeface="Yeseva One" panose="00000500000000000000"/>
              </a:rPr>
              <a:t>Nhóm</a:t>
            </a:r>
            <a:r>
              <a:rPr lang="en-US" sz="1800" dirty="0">
                <a:solidFill>
                  <a:schemeClr val="bg1"/>
                </a:solidFill>
                <a:latin typeface="Yeseva One" panose="00000500000000000000"/>
              </a:rPr>
              <a:t> 10</a:t>
            </a:r>
          </a:p>
        </p:txBody>
      </p:sp>
      <p:sp>
        <p:nvSpPr>
          <p:cNvPr id="64" name="TextBox 63">
            <a:extLst>
              <a:ext uri="{FF2B5EF4-FFF2-40B4-BE49-F238E27FC236}">
                <a16:creationId xmlns:a16="http://schemas.microsoft.com/office/drawing/2014/main" id="{A7AEE6B4-6634-4572-BFF3-AD413F9C539A}"/>
              </a:ext>
            </a:extLst>
          </p:cNvPr>
          <p:cNvSpPr txBox="1"/>
          <p:nvPr/>
        </p:nvSpPr>
        <p:spPr>
          <a:xfrm>
            <a:off x="134344" y="5066238"/>
            <a:ext cx="6323181" cy="369332"/>
          </a:xfrm>
          <a:prstGeom prst="rect">
            <a:avLst/>
          </a:prstGeom>
          <a:noFill/>
        </p:spPr>
        <p:txBody>
          <a:bodyPr wrap="square" rtlCol="0">
            <a:spAutoFit/>
          </a:bodyPr>
          <a:lstStyle/>
          <a:p>
            <a:r>
              <a:rPr lang="en-US" sz="1800" dirty="0" err="1">
                <a:solidFill>
                  <a:schemeClr val="bg1"/>
                </a:solidFill>
                <a:latin typeface="Muli"/>
              </a:rPr>
              <a:t>Giáo</a:t>
            </a:r>
            <a:r>
              <a:rPr lang="en-US" sz="1800" dirty="0">
                <a:solidFill>
                  <a:schemeClr val="bg1"/>
                </a:solidFill>
                <a:latin typeface="Muli"/>
              </a:rPr>
              <a:t> </a:t>
            </a:r>
            <a:r>
              <a:rPr lang="en-US" sz="1800" dirty="0" err="1">
                <a:solidFill>
                  <a:schemeClr val="bg1"/>
                </a:solidFill>
                <a:latin typeface="Muli"/>
              </a:rPr>
              <a:t>viên</a:t>
            </a:r>
            <a:r>
              <a:rPr lang="en-US" sz="1800" dirty="0">
                <a:solidFill>
                  <a:schemeClr val="bg1"/>
                </a:solidFill>
                <a:latin typeface="Muli"/>
              </a:rPr>
              <a:t> h</a:t>
            </a:r>
            <a:r>
              <a:rPr lang="vi-VN" sz="1800" dirty="0">
                <a:solidFill>
                  <a:schemeClr val="bg1"/>
                </a:solidFill>
                <a:latin typeface="Muli"/>
              </a:rPr>
              <a:t>ư</a:t>
            </a:r>
            <a:r>
              <a:rPr lang="en-US" sz="1800" dirty="0" err="1">
                <a:solidFill>
                  <a:schemeClr val="bg1"/>
                </a:solidFill>
                <a:latin typeface="Muli"/>
              </a:rPr>
              <a:t>ớng</a:t>
            </a:r>
            <a:r>
              <a:rPr lang="en-US" sz="1800" dirty="0">
                <a:solidFill>
                  <a:schemeClr val="bg1"/>
                </a:solidFill>
                <a:latin typeface="Muli"/>
              </a:rPr>
              <a:t> </a:t>
            </a:r>
            <a:r>
              <a:rPr lang="en-US" sz="1800" dirty="0" err="1">
                <a:solidFill>
                  <a:schemeClr val="bg1"/>
                </a:solidFill>
                <a:latin typeface="Muli"/>
              </a:rPr>
              <a:t>dẫn</a:t>
            </a:r>
            <a:r>
              <a:rPr lang="en-US" sz="1800" dirty="0">
                <a:solidFill>
                  <a:schemeClr val="bg1"/>
                </a:solidFill>
                <a:latin typeface="Muli"/>
              </a:rPr>
              <a:t> : Lê </a:t>
            </a:r>
            <a:r>
              <a:rPr lang="en-US" sz="1800" dirty="0" err="1">
                <a:solidFill>
                  <a:schemeClr val="bg1"/>
                </a:solidFill>
                <a:latin typeface="Muli"/>
              </a:rPr>
              <a:t>Thị</a:t>
            </a:r>
            <a:r>
              <a:rPr lang="en-US" sz="1800" dirty="0">
                <a:solidFill>
                  <a:schemeClr val="bg1"/>
                </a:solidFill>
                <a:latin typeface="Muli"/>
              </a:rPr>
              <a:t> Tú </a:t>
            </a:r>
            <a:r>
              <a:rPr lang="en-US" sz="1800" dirty="0" err="1">
                <a:solidFill>
                  <a:schemeClr val="bg1"/>
                </a:solidFill>
                <a:latin typeface="Muli"/>
              </a:rPr>
              <a:t>Kiên</a:t>
            </a:r>
            <a:r>
              <a:rPr lang="en-US" sz="1800" dirty="0">
                <a:solidFill>
                  <a:schemeClr val="bg1"/>
                </a:solidFill>
                <a:latin typeface="Muli"/>
              </a:rPr>
              <a:t> </a:t>
            </a:r>
          </a:p>
        </p:txBody>
      </p:sp>
    </p:spTree>
    <p:extLst>
      <p:ext uri="{BB962C8B-B14F-4D97-AF65-F5344CB8AC3E}">
        <p14:creationId xmlns:p14="http://schemas.microsoft.com/office/powerpoint/2010/main" val="156944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文本框 113">
            <a:extLst>
              <a:ext uri="{FF2B5EF4-FFF2-40B4-BE49-F238E27FC236}">
                <a16:creationId xmlns:a16="http://schemas.microsoft.com/office/drawing/2014/main" id="{CB7D1D68-B400-4914-A4C1-B5E6E4C36130}"/>
              </a:ext>
            </a:extLst>
          </p:cNvPr>
          <p:cNvSpPr txBox="1"/>
          <p:nvPr/>
        </p:nvSpPr>
        <p:spPr>
          <a:xfrm>
            <a:off x="2170354" y="261975"/>
            <a:ext cx="5334892" cy="76944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4400" i="0" u="none" strike="noStrike" kern="1200" cap="none" spc="0" normalizeH="0" baseline="0" noProof="0" dirty="0" err="1">
                <a:ln>
                  <a:noFill/>
                </a:ln>
                <a:solidFill>
                  <a:srgbClr val="FFFFFF"/>
                </a:solidFill>
                <a:effectLst/>
                <a:uLnTx/>
                <a:uFillTx/>
                <a:latin typeface="Yeseva One" panose="00000500000000000000" pitchFamily="2" charset="0"/>
              </a:rPr>
              <a:t>Lý</a:t>
            </a:r>
            <a:r>
              <a:rPr kumimoji="0" lang="en-US" altLang="zh-CN" sz="4400" i="0" u="none" strike="noStrike" kern="1200" cap="none" spc="0" normalizeH="0" noProof="0" dirty="0">
                <a:ln>
                  <a:noFill/>
                </a:ln>
                <a:solidFill>
                  <a:srgbClr val="FFFFFF"/>
                </a:solidFill>
                <a:effectLst/>
                <a:uLnTx/>
                <a:uFillTx/>
                <a:latin typeface="Yeseva One" panose="00000500000000000000" pitchFamily="2" charset="0"/>
              </a:rPr>
              <a:t> </a:t>
            </a:r>
            <a:r>
              <a:rPr kumimoji="0" lang="en-US" altLang="zh-CN" sz="4400" i="0" u="none" strike="noStrike" kern="1200" cap="none" spc="0" normalizeH="0" noProof="0" dirty="0" err="1">
                <a:ln>
                  <a:noFill/>
                </a:ln>
                <a:solidFill>
                  <a:srgbClr val="FFFFFF"/>
                </a:solidFill>
                <a:effectLst/>
                <a:uLnTx/>
                <a:uFillTx/>
                <a:latin typeface="Yeseva One" panose="00000500000000000000" pitchFamily="2" charset="0"/>
              </a:rPr>
              <a:t>thuyết</a:t>
            </a:r>
            <a:r>
              <a:rPr kumimoji="0" lang="en-US" altLang="zh-CN" sz="4400" i="0" u="none" strike="noStrike" kern="1200" cap="none" spc="0" normalizeH="0" noProof="0" dirty="0">
                <a:ln>
                  <a:noFill/>
                </a:ln>
                <a:solidFill>
                  <a:srgbClr val="FFFFFF"/>
                </a:solidFill>
                <a:effectLst/>
                <a:uLnTx/>
                <a:uFillTx/>
                <a:latin typeface="Yeseva One" panose="00000500000000000000" pitchFamily="2" charset="0"/>
              </a:rPr>
              <a:t> </a:t>
            </a:r>
            <a:r>
              <a:rPr kumimoji="0" lang="en-US" altLang="zh-CN" sz="4400" i="0" u="none" strike="noStrike" kern="1200" cap="none" spc="0" normalizeH="0" noProof="0" dirty="0" err="1">
                <a:ln>
                  <a:noFill/>
                </a:ln>
                <a:solidFill>
                  <a:srgbClr val="FFFFFF"/>
                </a:solidFill>
                <a:effectLst/>
                <a:uLnTx/>
                <a:uFillTx/>
                <a:latin typeface="Yeseva One" panose="00000500000000000000" pitchFamily="2" charset="0"/>
              </a:rPr>
              <a:t>thuật</a:t>
            </a:r>
            <a:r>
              <a:rPr kumimoji="0" lang="en-US" altLang="zh-CN" sz="4400" i="0" u="none" strike="noStrike" kern="1200" cap="none" spc="0" normalizeH="0" noProof="0" dirty="0">
                <a:ln>
                  <a:noFill/>
                </a:ln>
                <a:solidFill>
                  <a:srgbClr val="FFFFFF"/>
                </a:solidFill>
                <a:effectLst/>
                <a:uLnTx/>
                <a:uFillTx/>
                <a:latin typeface="Yeseva One" panose="00000500000000000000" pitchFamily="2" charset="0"/>
              </a:rPr>
              <a:t> </a:t>
            </a:r>
            <a:r>
              <a:rPr kumimoji="0" lang="en-US" altLang="zh-CN" sz="4400" i="0" u="none" strike="noStrike" kern="1200" cap="none" spc="0" normalizeH="0" noProof="0" dirty="0" err="1">
                <a:ln>
                  <a:noFill/>
                </a:ln>
                <a:solidFill>
                  <a:srgbClr val="FFFFFF"/>
                </a:solidFill>
                <a:effectLst/>
                <a:uLnTx/>
                <a:uFillTx/>
                <a:latin typeface="Yeseva One" panose="00000500000000000000" pitchFamily="2" charset="0"/>
              </a:rPr>
              <a:t>toán</a:t>
            </a:r>
            <a:endParaRPr kumimoji="0" lang="zh-CN" altLang="en-US" sz="4400" i="0"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116" name="文本框 115">
            <a:extLst>
              <a:ext uri="{FF2B5EF4-FFF2-40B4-BE49-F238E27FC236}">
                <a16:creationId xmlns:a16="http://schemas.microsoft.com/office/drawing/2014/main" id="{3D4C13E0-9735-41C4-B21E-DB5DB2D096BC}"/>
              </a:ext>
            </a:extLst>
          </p:cNvPr>
          <p:cNvSpPr txBox="1"/>
          <p:nvPr/>
        </p:nvSpPr>
        <p:spPr>
          <a:xfrm>
            <a:off x="946634" y="200419"/>
            <a:ext cx="1653132"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FFFFFF"/>
                </a:solidFill>
                <a:latin typeface="Yeseva One" panose="00000500000000000000" pitchFamily="2" charset="0"/>
              </a:rPr>
              <a:t>03</a:t>
            </a:r>
            <a:endParaRPr kumimoji="0" lang="zh-CN" altLang="en-US" sz="4800" b="1" i="0" u="none" strike="noStrike" kern="1200" cap="none" spc="0" normalizeH="0" baseline="0" noProof="0" dirty="0">
              <a:ln>
                <a:noFill/>
              </a:ln>
              <a:solidFill>
                <a:srgbClr val="FFFFFF"/>
              </a:solidFill>
              <a:effectLst/>
              <a:uLnTx/>
              <a:uFillTx/>
              <a:latin typeface="Yeseva One" panose="00000500000000000000" pitchFamily="2" charset="0"/>
            </a:endParaRPr>
          </a:p>
        </p:txBody>
      </p:sp>
      <p:grpSp>
        <p:nvGrpSpPr>
          <p:cNvPr id="42" name="组合 49">
            <a:extLst>
              <a:ext uri="{FF2B5EF4-FFF2-40B4-BE49-F238E27FC236}">
                <a16:creationId xmlns:a16="http://schemas.microsoft.com/office/drawing/2014/main" id="{67AB8F0F-DB88-4D89-A182-0F563E65F636}"/>
              </a:ext>
            </a:extLst>
          </p:cNvPr>
          <p:cNvGrpSpPr/>
          <p:nvPr/>
        </p:nvGrpSpPr>
        <p:grpSpPr>
          <a:xfrm>
            <a:off x="0" y="70419"/>
            <a:ext cx="3998230" cy="1055710"/>
            <a:chOff x="0" y="330395"/>
            <a:chExt cx="3998230" cy="1055710"/>
          </a:xfrm>
        </p:grpSpPr>
        <p:grpSp>
          <p:nvGrpSpPr>
            <p:cNvPr id="43" name="组合 54">
              <a:extLst>
                <a:ext uri="{FF2B5EF4-FFF2-40B4-BE49-F238E27FC236}">
                  <a16:creationId xmlns:a16="http://schemas.microsoft.com/office/drawing/2014/main" id="{BFF3E5B5-AB83-481F-B2BE-5BB625F8BD20}"/>
                </a:ext>
              </a:extLst>
            </p:cNvPr>
            <p:cNvGrpSpPr/>
            <p:nvPr/>
          </p:nvGrpSpPr>
          <p:grpSpPr>
            <a:xfrm>
              <a:off x="0" y="330395"/>
              <a:ext cx="952409" cy="1055710"/>
              <a:chOff x="-1" y="1447994"/>
              <a:chExt cx="2805034" cy="3109278"/>
            </a:xfrm>
          </p:grpSpPr>
          <p:sp>
            <p:nvSpPr>
              <p:cNvPr id="56" name="等腰三角形 84">
                <a:extLst>
                  <a:ext uri="{FF2B5EF4-FFF2-40B4-BE49-F238E27FC236}">
                    <a16:creationId xmlns:a16="http://schemas.microsoft.com/office/drawing/2014/main" id="{7991C6F6-07E8-47B4-A4BA-7ED3B4EA53FD}"/>
                  </a:ext>
                </a:extLst>
              </p:cNvPr>
              <p:cNvSpPr/>
              <p:nvPr/>
            </p:nvSpPr>
            <p:spPr>
              <a:xfrm rot="5400000">
                <a:off x="1494447" y="1952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57" name="等腰三角形 85">
                <a:extLst>
                  <a:ext uri="{FF2B5EF4-FFF2-40B4-BE49-F238E27FC236}">
                    <a16:creationId xmlns:a16="http://schemas.microsoft.com/office/drawing/2014/main" id="{5009D7FC-F633-4986-A114-2C6D4ADD4583}"/>
                  </a:ext>
                </a:extLst>
              </p:cNvPr>
              <p:cNvSpPr/>
              <p:nvPr/>
            </p:nvSpPr>
            <p:spPr>
              <a:xfrm rot="5400000">
                <a:off x="1071974" y="2824215"/>
                <a:ext cx="1861431" cy="1604683"/>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58" name="等腰三角形 86">
                <a:extLst>
                  <a:ext uri="{FF2B5EF4-FFF2-40B4-BE49-F238E27FC236}">
                    <a16:creationId xmlns:a16="http://schemas.microsoft.com/office/drawing/2014/main" id="{A4863A54-7B62-4FD6-A4BA-2C2202C45959}"/>
                  </a:ext>
                </a:extLst>
              </p:cNvPr>
              <p:cNvSpPr/>
              <p:nvPr/>
            </p:nvSpPr>
            <p:spPr>
              <a:xfrm rot="5400000">
                <a:off x="666283"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59" name="等腰三角形 87">
                <a:extLst>
                  <a:ext uri="{FF2B5EF4-FFF2-40B4-BE49-F238E27FC236}">
                    <a16:creationId xmlns:a16="http://schemas.microsoft.com/office/drawing/2014/main" id="{A05CEBFD-5FCB-4411-B495-C4C023A7AC77}"/>
                  </a:ext>
                </a:extLst>
              </p:cNvPr>
              <p:cNvSpPr/>
              <p:nvPr/>
            </p:nvSpPr>
            <p:spPr>
              <a:xfrm rot="5400000">
                <a:off x="25871"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0" name="等腰三角形 88">
                <a:extLst>
                  <a:ext uri="{FF2B5EF4-FFF2-40B4-BE49-F238E27FC236}">
                    <a16:creationId xmlns:a16="http://schemas.microsoft.com/office/drawing/2014/main" id="{1D1D98AB-5732-4BAC-ADD3-AC1591BD1330}"/>
                  </a:ext>
                </a:extLst>
              </p:cNvPr>
              <p:cNvSpPr/>
              <p:nvPr/>
            </p:nvSpPr>
            <p:spPr>
              <a:xfrm rot="5400000">
                <a:off x="-123297"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1" name="等腰三角形 89">
                <a:extLst>
                  <a:ext uri="{FF2B5EF4-FFF2-40B4-BE49-F238E27FC236}">
                    <a16:creationId xmlns:a16="http://schemas.microsoft.com/office/drawing/2014/main" id="{B021F3ED-F06F-4A67-A428-C7554584734E}"/>
                  </a:ext>
                </a:extLst>
              </p:cNvPr>
              <p:cNvSpPr/>
              <p:nvPr/>
            </p:nvSpPr>
            <p:spPr>
              <a:xfrm rot="5400000">
                <a:off x="-41147"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2" name="等腰三角形 90">
                <a:extLst>
                  <a:ext uri="{FF2B5EF4-FFF2-40B4-BE49-F238E27FC236}">
                    <a16:creationId xmlns:a16="http://schemas.microsoft.com/office/drawing/2014/main" id="{514ABDAF-B143-476C-992D-D68533332EC5}"/>
                  </a:ext>
                </a:extLst>
              </p:cNvPr>
              <p:cNvSpPr/>
              <p:nvPr/>
            </p:nvSpPr>
            <p:spPr>
              <a:xfrm rot="5400000">
                <a:off x="-50998" y="3868826"/>
                <a:ext cx="739443" cy="63745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grpSp>
          <p:nvGrpSpPr>
            <p:cNvPr id="45" name="组合 56">
              <a:extLst>
                <a:ext uri="{FF2B5EF4-FFF2-40B4-BE49-F238E27FC236}">
                  <a16:creationId xmlns:a16="http://schemas.microsoft.com/office/drawing/2014/main" id="{3271FA9B-E321-43ED-9D2E-FE2220F0DFC0}"/>
                </a:ext>
              </a:extLst>
            </p:cNvPr>
            <p:cNvGrpSpPr/>
            <p:nvPr/>
          </p:nvGrpSpPr>
          <p:grpSpPr>
            <a:xfrm>
              <a:off x="3416530" y="575300"/>
              <a:ext cx="168045" cy="168045"/>
              <a:chOff x="3300742" y="531547"/>
              <a:chExt cx="878349" cy="878349"/>
            </a:xfrm>
          </p:grpSpPr>
          <p:sp>
            <p:nvSpPr>
              <p:cNvPr id="53" name="椭圆 81">
                <a:extLst>
                  <a:ext uri="{FF2B5EF4-FFF2-40B4-BE49-F238E27FC236}">
                    <a16:creationId xmlns:a16="http://schemas.microsoft.com/office/drawing/2014/main" id="{338C08C3-FC6E-4DA5-A0B8-B18F20509D1E}"/>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54" name="椭圆 82">
                <a:extLst>
                  <a:ext uri="{FF2B5EF4-FFF2-40B4-BE49-F238E27FC236}">
                    <a16:creationId xmlns:a16="http://schemas.microsoft.com/office/drawing/2014/main" id="{387C7024-7F5D-4AD7-AD8D-D953B79EC876}"/>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55" name="椭圆 83">
                <a:extLst>
                  <a:ext uri="{FF2B5EF4-FFF2-40B4-BE49-F238E27FC236}">
                    <a16:creationId xmlns:a16="http://schemas.microsoft.com/office/drawing/2014/main" id="{B21747ED-FC3D-4917-A724-98E25BD1D210}"/>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grpSp>
          <p:nvGrpSpPr>
            <p:cNvPr id="46" name="组合 72">
              <a:extLst>
                <a:ext uri="{FF2B5EF4-FFF2-40B4-BE49-F238E27FC236}">
                  <a16:creationId xmlns:a16="http://schemas.microsoft.com/office/drawing/2014/main" id="{61165AAE-1185-46C7-B68F-5ED0246C7E25}"/>
                </a:ext>
              </a:extLst>
            </p:cNvPr>
            <p:cNvGrpSpPr/>
            <p:nvPr/>
          </p:nvGrpSpPr>
          <p:grpSpPr>
            <a:xfrm>
              <a:off x="2079855" y="791024"/>
              <a:ext cx="168045" cy="168045"/>
              <a:chOff x="3300742" y="531547"/>
              <a:chExt cx="878349" cy="878349"/>
            </a:xfrm>
          </p:grpSpPr>
          <p:sp>
            <p:nvSpPr>
              <p:cNvPr id="50" name="椭圆 78">
                <a:extLst>
                  <a:ext uri="{FF2B5EF4-FFF2-40B4-BE49-F238E27FC236}">
                    <a16:creationId xmlns:a16="http://schemas.microsoft.com/office/drawing/2014/main" id="{8E99AEB5-D539-4836-AD89-50FAD2CE6241}"/>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51" name="椭圆 79">
                <a:extLst>
                  <a:ext uri="{FF2B5EF4-FFF2-40B4-BE49-F238E27FC236}">
                    <a16:creationId xmlns:a16="http://schemas.microsoft.com/office/drawing/2014/main" id="{D2A24621-D379-4283-81B5-6F5D24285C07}"/>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52" name="椭圆 80">
                <a:extLst>
                  <a:ext uri="{FF2B5EF4-FFF2-40B4-BE49-F238E27FC236}">
                    <a16:creationId xmlns:a16="http://schemas.microsoft.com/office/drawing/2014/main" id="{08D80C04-845B-421D-8C73-80BB974A567F}"/>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cxnSp>
          <p:nvCxnSpPr>
            <p:cNvPr id="47" name="直接连接符 75">
              <a:extLst>
                <a:ext uri="{FF2B5EF4-FFF2-40B4-BE49-F238E27FC236}">
                  <a16:creationId xmlns:a16="http://schemas.microsoft.com/office/drawing/2014/main" id="{3634E950-06A5-465B-A2B9-506721CE17E3}"/>
                </a:ext>
              </a:extLst>
            </p:cNvPr>
            <p:cNvCxnSpPr>
              <a:cxnSpLocks/>
            </p:cNvCxnSpPr>
            <p:nvPr/>
          </p:nvCxnSpPr>
          <p:spPr>
            <a:xfrm flipH="1">
              <a:off x="3819306" y="710604"/>
              <a:ext cx="178924" cy="178925"/>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76">
              <a:extLst>
                <a:ext uri="{FF2B5EF4-FFF2-40B4-BE49-F238E27FC236}">
                  <a16:creationId xmlns:a16="http://schemas.microsoft.com/office/drawing/2014/main" id="{110F6DF0-6027-4F2C-A7BF-23C22406ECF2}"/>
                </a:ext>
              </a:extLst>
            </p:cNvPr>
            <p:cNvCxnSpPr>
              <a:cxnSpLocks/>
            </p:cNvCxnSpPr>
            <p:nvPr/>
          </p:nvCxnSpPr>
          <p:spPr>
            <a:xfrm flipH="1">
              <a:off x="2938521" y="387606"/>
              <a:ext cx="207937" cy="207938"/>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49" name="直接连接符 77">
              <a:extLst>
                <a:ext uri="{FF2B5EF4-FFF2-40B4-BE49-F238E27FC236}">
                  <a16:creationId xmlns:a16="http://schemas.microsoft.com/office/drawing/2014/main" id="{1671AE99-0250-4950-973F-145126598512}"/>
                </a:ext>
              </a:extLst>
            </p:cNvPr>
            <p:cNvCxnSpPr>
              <a:cxnSpLocks/>
            </p:cNvCxnSpPr>
            <p:nvPr/>
          </p:nvCxnSpPr>
          <p:spPr>
            <a:xfrm flipH="1">
              <a:off x="1878241" y="710604"/>
              <a:ext cx="113257" cy="113259"/>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 name="Straight Connector 62">
            <a:extLst>
              <a:ext uri="{FF2B5EF4-FFF2-40B4-BE49-F238E27FC236}">
                <a16:creationId xmlns:a16="http://schemas.microsoft.com/office/drawing/2014/main" id="{BC1E3FE9-AD3D-4A3C-ACAF-A6038774788B}"/>
              </a:ext>
            </a:extLst>
          </p:cNvPr>
          <p:cNvCxnSpPr>
            <a:cxnSpLocks/>
          </p:cNvCxnSpPr>
          <p:nvPr/>
        </p:nvCxnSpPr>
        <p:spPr>
          <a:xfrm>
            <a:off x="1438953" y="1035707"/>
            <a:ext cx="6136224" cy="0"/>
          </a:xfrm>
          <a:prstGeom prst="line">
            <a:avLst/>
          </a:prstGeom>
          <a:ln w="38100">
            <a:solidFill>
              <a:schemeClr val="bg1"/>
            </a:solidFill>
          </a:ln>
        </p:spPr>
        <p:style>
          <a:lnRef idx="1">
            <a:schemeClr val="accent6"/>
          </a:lnRef>
          <a:fillRef idx="0">
            <a:schemeClr val="accent6"/>
          </a:fillRef>
          <a:effectRef idx="0">
            <a:schemeClr val="accent6"/>
          </a:effectRef>
          <a:fontRef idx="minor">
            <a:schemeClr val="tx1"/>
          </a:fontRef>
        </p:style>
      </p:cxnSp>
      <p:grpSp>
        <p:nvGrpSpPr>
          <p:cNvPr id="65" name="Group 64">
            <a:extLst>
              <a:ext uri="{FF2B5EF4-FFF2-40B4-BE49-F238E27FC236}">
                <a16:creationId xmlns:a16="http://schemas.microsoft.com/office/drawing/2014/main" id="{64586091-5A26-4DEF-8823-CBA77AD8EE31}"/>
              </a:ext>
            </a:extLst>
          </p:cNvPr>
          <p:cNvGrpSpPr/>
          <p:nvPr/>
        </p:nvGrpSpPr>
        <p:grpSpPr>
          <a:xfrm rot="14067567">
            <a:off x="-2286000" y="1143000"/>
            <a:ext cx="4572000" cy="4572000"/>
            <a:chOff x="-2286000" y="944588"/>
            <a:chExt cx="4572000" cy="4572000"/>
          </a:xfrm>
        </p:grpSpPr>
        <p:grpSp>
          <p:nvGrpSpPr>
            <p:cNvPr id="66" name="Group 65">
              <a:extLst>
                <a:ext uri="{FF2B5EF4-FFF2-40B4-BE49-F238E27FC236}">
                  <a16:creationId xmlns:a16="http://schemas.microsoft.com/office/drawing/2014/main" id="{E4590C3D-0022-49C2-AF80-3D0C9404DA58}"/>
                </a:ext>
              </a:extLst>
            </p:cNvPr>
            <p:cNvGrpSpPr/>
            <p:nvPr/>
          </p:nvGrpSpPr>
          <p:grpSpPr>
            <a:xfrm>
              <a:off x="-2286000" y="944588"/>
              <a:ext cx="4572000" cy="4572000"/>
              <a:chOff x="4405745" y="1016000"/>
              <a:chExt cx="4572000" cy="4572000"/>
            </a:xfrm>
          </p:grpSpPr>
          <p:sp>
            <p:nvSpPr>
              <p:cNvPr id="72" name="Oval 71">
                <a:extLst>
                  <a:ext uri="{FF2B5EF4-FFF2-40B4-BE49-F238E27FC236}">
                    <a16:creationId xmlns:a16="http://schemas.microsoft.com/office/drawing/2014/main" id="{72E19F50-DB84-4443-926B-FAAFAB4E2382}"/>
                  </a:ext>
                </a:extLst>
              </p:cNvPr>
              <p:cNvSpPr/>
              <p:nvPr/>
            </p:nvSpPr>
            <p:spPr>
              <a:xfrm>
                <a:off x="4405745" y="1016000"/>
                <a:ext cx="4572000" cy="4572000"/>
              </a:xfrm>
              <a:prstGeom prst="ellipse">
                <a:avLst/>
              </a:prstGeom>
              <a:solidFill>
                <a:srgbClr val="01132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F4E22764-AE8B-41F4-BC99-8A8B843B4DF0}"/>
                  </a:ext>
                </a:extLst>
              </p:cNvPr>
              <p:cNvGrpSpPr/>
              <p:nvPr/>
            </p:nvGrpSpPr>
            <p:grpSpPr>
              <a:xfrm>
                <a:off x="4591519" y="1270000"/>
                <a:ext cx="4164554" cy="4318000"/>
                <a:chOff x="4591519" y="1270000"/>
                <a:chExt cx="4164554" cy="4318000"/>
              </a:xfrm>
            </p:grpSpPr>
            <p:cxnSp>
              <p:nvCxnSpPr>
                <p:cNvPr id="74" name="Straight Connector 73">
                  <a:extLst>
                    <a:ext uri="{FF2B5EF4-FFF2-40B4-BE49-F238E27FC236}">
                      <a16:creationId xmlns:a16="http://schemas.microsoft.com/office/drawing/2014/main" id="{126F33CE-29FB-455E-AF79-EBB770D9AE6D}"/>
                    </a:ext>
                  </a:extLst>
                </p:cNvPr>
                <p:cNvCxnSpPr>
                  <a:cxnSpLocks/>
                </p:cNvCxnSpPr>
                <p:nvPr/>
              </p:nvCxnSpPr>
              <p:spPr>
                <a:xfrm>
                  <a:off x="5645511" y="1270000"/>
                  <a:ext cx="1046233" cy="1963281"/>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1C25F5DC-2A17-411B-8BEB-5D04EC0762D9}"/>
                    </a:ext>
                  </a:extLst>
                </p:cNvPr>
                <p:cNvCxnSpPr>
                  <a:cxnSpLocks/>
                  <a:endCxn id="72" idx="7"/>
                </p:cNvCxnSpPr>
                <p:nvPr/>
              </p:nvCxnSpPr>
              <p:spPr>
                <a:xfrm flipV="1">
                  <a:off x="6691745" y="1685554"/>
                  <a:ext cx="1616446" cy="1547727"/>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3BCE72-96A9-43EE-B885-3D7F8E68968D}"/>
                    </a:ext>
                  </a:extLst>
                </p:cNvPr>
                <p:cNvCxnSpPr>
                  <a:cxnSpLocks/>
                </p:cNvCxnSpPr>
                <p:nvPr/>
              </p:nvCxnSpPr>
              <p:spPr>
                <a:xfrm>
                  <a:off x="6691745" y="3233281"/>
                  <a:ext cx="2064328" cy="100621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B22657E9-32EC-4119-B5C4-005E763A8A11}"/>
                    </a:ext>
                  </a:extLst>
                </p:cNvPr>
                <p:cNvCxnSpPr>
                  <a:cxnSpLocks/>
                  <a:endCxn id="72" idx="4"/>
                </p:cNvCxnSpPr>
                <p:nvPr/>
              </p:nvCxnSpPr>
              <p:spPr>
                <a:xfrm>
                  <a:off x="6691744" y="3233281"/>
                  <a:ext cx="1" cy="2354719"/>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E66AC5F-8593-4C3D-BCBF-84F658D81242}"/>
                    </a:ext>
                  </a:extLst>
                </p:cNvPr>
                <p:cNvCxnSpPr>
                  <a:cxnSpLocks/>
                </p:cNvCxnSpPr>
                <p:nvPr/>
              </p:nvCxnSpPr>
              <p:spPr>
                <a:xfrm flipH="1">
                  <a:off x="4591519" y="3233281"/>
                  <a:ext cx="2064327" cy="856583"/>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grpSp>
        <p:sp>
          <p:nvSpPr>
            <p:cNvPr id="67" name="TextBox 66">
              <a:extLst>
                <a:ext uri="{FF2B5EF4-FFF2-40B4-BE49-F238E27FC236}">
                  <a16:creationId xmlns:a16="http://schemas.microsoft.com/office/drawing/2014/main" id="{63851626-A9A6-40BD-A6C1-E875BB71BDD5}"/>
                </a:ext>
              </a:extLst>
            </p:cNvPr>
            <p:cNvSpPr txBox="1"/>
            <p:nvPr/>
          </p:nvSpPr>
          <p:spPr>
            <a:xfrm rot="7532433">
              <a:off x="734659" y="235342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01</a:t>
              </a:r>
            </a:p>
            <a:p>
              <a:pPr algn="ctr"/>
              <a:r>
                <a:rPr lang="en-US" b="1" dirty="0" err="1">
                  <a:solidFill>
                    <a:schemeClr val="bg1"/>
                  </a:solidFill>
                  <a:latin typeface="Yeseva One" panose="00000500000000000000"/>
                </a:rPr>
                <a:t>Giới</a:t>
              </a:r>
              <a:r>
                <a:rPr lang="en-US" b="1" dirty="0">
                  <a:solidFill>
                    <a:schemeClr val="bg1"/>
                  </a:solidFill>
                  <a:latin typeface="Yeseva One" panose="00000500000000000000"/>
                </a:rPr>
                <a:t> </a:t>
              </a:r>
              <a:r>
                <a:rPr lang="en-US" b="1" dirty="0" err="1">
                  <a:solidFill>
                    <a:schemeClr val="bg1"/>
                  </a:solidFill>
                  <a:latin typeface="Yeseva One" panose="00000500000000000000"/>
                </a:rPr>
                <a:t>thiệu</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68" name="TextBox 67">
              <a:extLst>
                <a:ext uri="{FF2B5EF4-FFF2-40B4-BE49-F238E27FC236}">
                  <a16:creationId xmlns:a16="http://schemas.microsoft.com/office/drawing/2014/main" id="{7A1503CE-6A70-4CA6-82A8-0064093D2335}"/>
                </a:ext>
              </a:extLst>
            </p:cNvPr>
            <p:cNvSpPr txBox="1"/>
            <p:nvPr/>
          </p:nvSpPr>
          <p:spPr>
            <a:xfrm rot="7532433">
              <a:off x="81977" y="3935006"/>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02</a:t>
              </a:r>
            </a:p>
            <a:p>
              <a:pPr algn="ctr"/>
              <a:r>
                <a:rPr lang="en-US" b="1" dirty="0">
                  <a:solidFill>
                    <a:schemeClr val="bg1"/>
                  </a:solidFill>
                  <a:latin typeface="Yeseva One" panose="00000500000000000000"/>
                </a:rPr>
                <a:t>Ý t</a:t>
              </a:r>
              <a:r>
                <a:rPr lang="vi-VN" b="1" dirty="0">
                  <a:solidFill>
                    <a:schemeClr val="bg1"/>
                  </a:solidFill>
                  <a:latin typeface="Yeseva One" panose="00000500000000000000"/>
                </a:rPr>
                <a:t>ư</a:t>
              </a:r>
              <a:r>
                <a:rPr lang="en-US" b="1" dirty="0" err="1">
                  <a:solidFill>
                    <a:schemeClr val="bg1"/>
                  </a:solidFill>
                  <a:latin typeface="Yeseva One" panose="00000500000000000000"/>
                </a:rPr>
                <a:t>ởng</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69" name="TextBox 68">
              <a:extLst>
                <a:ext uri="{FF2B5EF4-FFF2-40B4-BE49-F238E27FC236}">
                  <a16:creationId xmlns:a16="http://schemas.microsoft.com/office/drawing/2014/main" id="{6413A99A-BF84-41E4-ACE6-FA18BE388FFA}"/>
                </a:ext>
              </a:extLst>
            </p:cNvPr>
            <p:cNvSpPr txBox="1"/>
            <p:nvPr/>
          </p:nvSpPr>
          <p:spPr>
            <a:xfrm rot="7532433">
              <a:off x="-1462711" y="3877564"/>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03</a:t>
              </a:r>
            </a:p>
            <a:p>
              <a:pPr algn="ctr"/>
              <a:r>
                <a:rPr lang="en-US" b="1" dirty="0" err="1">
                  <a:solidFill>
                    <a:schemeClr val="bg1"/>
                  </a:solidFill>
                  <a:latin typeface="Yeseva One" panose="00000500000000000000"/>
                </a:rPr>
                <a:t>Lý</a:t>
              </a:r>
              <a:r>
                <a:rPr lang="en-US" b="1" dirty="0">
                  <a:solidFill>
                    <a:schemeClr val="bg1"/>
                  </a:solidFill>
                  <a:latin typeface="Yeseva One" panose="00000500000000000000"/>
                </a:rPr>
                <a:t> </a:t>
              </a:r>
              <a:r>
                <a:rPr lang="en-US" b="1" dirty="0" err="1">
                  <a:solidFill>
                    <a:schemeClr val="bg1"/>
                  </a:solidFill>
                  <a:latin typeface="Yeseva One" panose="00000500000000000000"/>
                </a:rPr>
                <a:t>thuyết</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70" name="TextBox 69">
              <a:extLst>
                <a:ext uri="{FF2B5EF4-FFF2-40B4-BE49-F238E27FC236}">
                  <a16:creationId xmlns:a16="http://schemas.microsoft.com/office/drawing/2014/main" id="{A08AAEC5-A3E9-4D0D-B10F-DB1B26DE1390}"/>
                </a:ext>
              </a:extLst>
            </p:cNvPr>
            <p:cNvSpPr txBox="1"/>
            <p:nvPr/>
          </p:nvSpPr>
          <p:spPr>
            <a:xfrm rot="7532433">
              <a:off x="-1977440" y="216809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04</a:t>
              </a:r>
            </a:p>
            <a:p>
              <a:pPr algn="ctr"/>
              <a:r>
                <a:rPr lang="en-US" b="1" dirty="0" err="1">
                  <a:solidFill>
                    <a:schemeClr val="bg1"/>
                  </a:solidFill>
                  <a:latin typeface="Yeseva One" panose="00000500000000000000"/>
                </a:rPr>
                <a:t>Thực</a:t>
              </a:r>
              <a:r>
                <a:rPr lang="en-US" b="1" dirty="0">
                  <a:solidFill>
                    <a:schemeClr val="bg1"/>
                  </a:solidFill>
                  <a:latin typeface="Yeseva One" panose="00000500000000000000"/>
                </a:rPr>
                <a:t> </a:t>
              </a:r>
              <a:r>
                <a:rPr lang="en-US" b="1" dirty="0" err="1">
                  <a:solidFill>
                    <a:schemeClr val="bg1"/>
                  </a:solidFill>
                  <a:latin typeface="Yeseva One" panose="00000500000000000000"/>
                </a:rPr>
                <a:t>hành</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71" name="TextBox 70">
              <a:extLst>
                <a:ext uri="{FF2B5EF4-FFF2-40B4-BE49-F238E27FC236}">
                  <a16:creationId xmlns:a16="http://schemas.microsoft.com/office/drawing/2014/main" id="{A7EB43E0-A705-4905-9C0D-E4F3527736D6}"/>
                </a:ext>
              </a:extLst>
            </p:cNvPr>
            <p:cNvSpPr txBox="1"/>
            <p:nvPr/>
          </p:nvSpPr>
          <p:spPr>
            <a:xfrm rot="7532433">
              <a:off x="-513671" y="1233508"/>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05</a:t>
              </a:r>
            </a:p>
            <a:p>
              <a:pPr algn="ctr"/>
              <a:r>
                <a:rPr lang="en-US" b="1" dirty="0" err="1">
                  <a:solidFill>
                    <a:schemeClr val="bg1"/>
                  </a:solidFill>
                  <a:latin typeface="Yeseva One" panose="00000500000000000000"/>
                </a:rPr>
                <a:t>Nhận</a:t>
              </a:r>
              <a:r>
                <a:rPr lang="en-US" b="1" dirty="0">
                  <a:solidFill>
                    <a:schemeClr val="bg1"/>
                  </a:solidFill>
                  <a:latin typeface="Yeseva One" panose="00000500000000000000"/>
                </a:rPr>
                <a:t> </a:t>
              </a:r>
              <a:r>
                <a:rPr lang="en-US" b="1" dirty="0" err="1">
                  <a:solidFill>
                    <a:schemeClr val="bg1"/>
                  </a:solidFill>
                  <a:latin typeface="Yeseva One" panose="00000500000000000000"/>
                </a:rPr>
                <a:t>xét</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grpSp>
      <p:sp>
        <p:nvSpPr>
          <p:cNvPr id="79" name="Rectangle 78">
            <a:extLst>
              <a:ext uri="{FF2B5EF4-FFF2-40B4-BE49-F238E27FC236}">
                <a16:creationId xmlns:a16="http://schemas.microsoft.com/office/drawing/2014/main" id="{CACDF40E-61C0-4B90-9590-5149FA72D3C5}"/>
              </a:ext>
            </a:extLst>
          </p:cNvPr>
          <p:cNvSpPr/>
          <p:nvPr/>
        </p:nvSpPr>
        <p:spPr>
          <a:xfrm>
            <a:off x="2394888" y="1468038"/>
            <a:ext cx="9295848" cy="1446550"/>
          </a:xfrm>
          <a:prstGeom prst="rect">
            <a:avLst/>
          </a:prstGeom>
        </p:spPr>
        <p:txBody>
          <a:bodyPr wrap="square">
            <a:spAutoFit/>
          </a:bodyPr>
          <a:lstStyle/>
          <a:p>
            <a:pPr marL="342900" indent="-342900">
              <a:buFont typeface="Wingdings" panose="05000000000000000000" pitchFamily="2" charset="2"/>
              <a:buChar char="Ø"/>
            </a:pPr>
            <a:r>
              <a:rPr lang="en-US" sz="2200" dirty="0">
                <a:solidFill>
                  <a:schemeClr val="bg1"/>
                </a:solidFill>
              </a:rPr>
              <a:t>Neighborhood (</a:t>
            </a:r>
            <a:r>
              <a:rPr lang="en-US" sz="2200" dirty="0" err="1">
                <a:solidFill>
                  <a:schemeClr val="bg1"/>
                </a:solidFill>
              </a:rPr>
              <a:t>Khu</a:t>
            </a:r>
            <a:r>
              <a:rPr lang="en-US" sz="2200" dirty="0">
                <a:solidFill>
                  <a:schemeClr val="bg1"/>
                </a:solidFill>
              </a:rPr>
              <a:t> </a:t>
            </a:r>
            <a:r>
              <a:rPr lang="en-US" sz="2200" dirty="0" err="1">
                <a:solidFill>
                  <a:schemeClr val="bg1"/>
                </a:solidFill>
              </a:rPr>
              <a:t>vực</a:t>
            </a:r>
            <a:r>
              <a:rPr lang="en-US" sz="2200" dirty="0">
                <a:solidFill>
                  <a:schemeClr val="bg1"/>
                </a:solidFill>
              </a:rPr>
              <a:t> </a:t>
            </a:r>
            <a:r>
              <a:rPr lang="en-US" sz="2200" dirty="0" err="1">
                <a:solidFill>
                  <a:schemeClr val="bg1"/>
                </a:solidFill>
              </a:rPr>
              <a:t>lân</a:t>
            </a:r>
            <a:r>
              <a:rPr lang="en-US" sz="2200" dirty="0">
                <a:solidFill>
                  <a:schemeClr val="bg1"/>
                </a:solidFill>
              </a:rPr>
              <a:t> </a:t>
            </a:r>
            <a:r>
              <a:rPr lang="en-US" sz="2200" dirty="0" err="1">
                <a:solidFill>
                  <a:schemeClr val="bg1"/>
                </a:solidFill>
              </a:rPr>
              <a:t>cận</a:t>
            </a:r>
            <a:r>
              <a:rPr lang="en-US" sz="2200" dirty="0">
                <a:solidFill>
                  <a:schemeClr val="bg1"/>
                </a:solidFill>
              </a:rPr>
              <a:t>):</a:t>
            </a:r>
          </a:p>
          <a:p>
            <a:pPr lvl="1"/>
            <a:r>
              <a:rPr lang="vi-VN" sz="2200" dirty="0">
                <a:solidFill>
                  <a:schemeClr val="bg1"/>
                </a:solidFill>
              </a:rPr>
              <a:t>Đối với một điểm </a:t>
            </a:r>
            <a:r>
              <a:rPr lang="en-US" sz="2200" dirty="0">
                <a:solidFill>
                  <a:schemeClr val="bg1"/>
                </a:solidFill>
              </a:rPr>
              <a:t>P</a:t>
            </a:r>
            <a:r>
              <a:rPr lang="vi-VN" sz="2200" dirty="0">
                <a:solidFill>
                  <a:schemeClr val="bg1"/>
                </a:solidFill>
              </a:rPr>
              <a:t>, khu vực lân cận được định nghĩa là tập hợp các điểm nằm trong bán kính </a:t>
            </a:r>
            <a:r>
              <a:rPr lang="el-GR" sz="2200" dirty="0">
                <a:solidFill>
                  <a:schemeClr val="bg1"/>
                </a:solidFill>
              </a:rPr>
              <a:t>ε (</a:t>
            </a:r>
            <a:r>
              <a:rPr lang="vi-VN" sz="2200" dirty="0">
                <a:solidFill>
                  <a:schemeClr val="bg1"/>
                </a:solidFill>
              </a:rPr>
              <a:t>epsilon) từ </a:t>
            </a:r>
            <a:r>
              <a:rPr lang="en-US" sz="2200" dirty="0" err="1">
                <a:solidFill>
                  <a:schemeClr val="bg1"/>
                </a:solidFill>
              </a:rPr>
              <a:t>điểm</a:t>
            </a:r>
            <a:r>
              <a:rPr lang="en-US" sz="2200" dirty="0">
                <a:solidFill>
                  <a:schemeClr val="bg1"/>
                </a:solidFill>
              </a:rPr>
              <a:t> P</a:t>
            </a:r>
            <a:r>
              <a:rPr lang="vi-VN" sz="2200" dirty="0">
                <a:solidFill>
                  <a:schemeClr val="bg1"/>
                </a:solidFill>
              </a:rPr>
              <a:t>, được biểu diễn bằng</a:t>
            </a:r>
            <a:r>
              <a:rPr lang="en-US" sz="2200" dirty="0">
                <a:solidFill>
                  <a:schemeClr val="bg1"/>
                </a:solidFill>
              </a:rPr>
              <a:t> </a:t>
            </a:r>
            <a:r>
              <a:rPr lang="en-US" sz="2200" dirty="0" err="1">
                <a:solidFill>
                  <a:schemeClr val="bg1"/>
                </a:solidFill>
              </a:rPr>
              <a:t>công</a:t>
            </a:r>
            <a:r>
              <a:rPr lang="en-US" sz="2200" dirty="0">
                <a:solidFill>
                  <a:schemeClr val="bg1"/>
                </a:solidFill>
              </a:rPr>
              <a:t> </a:t>
            </a:r>
            <a:r>
              <a:rPr lang="en-US" sz="2200" dirty="0" err="1">
                <a:solidFill>
                  <a:schemeClr val="bg1"/>
                </a:solidFill>
              </a:rPr>
              <a:t>thức</a:t>
            </a:r>
            <a:r>
              <a:rPr lang="vi-VN" sz="2200" dirty="0">
                <a:solidFill>
                  <a:schemeClr val="bg1"/>
                </a:solidFill>
              </a:rPr>
              <a:t>:</a:t>
            </a:r>
          </a:p>
        </p:txBody>
      </p:sp>
      <p:pic>
        <p:nvPicPr>
          <p:cNvPr id="80" name="Picture 79">
            <a:extLst>
              <a:ext uri="{FF2B5EF4-FFF2-40B4-BE49-F238E27FC236}">
                <a16:creationId xmlns:a16="http://schemas.microsoft.com/office/drawing/2014/main" id="{304D7970-7031-4016-A425-CC834043820C}"/>
              </a:ext>
            </a:extLst>
          </p:cNvPr>
          <p:cNvPicPr>
            <a:picLocks noChangeAspect="1"/>
          </p:cNvPicPr>
          <p:nvPr/>
        </p:nvPicPr>
        <p:blipFill>
          <a:blip r:embed="rId3"/>
          <a:stretch>
            <a:fillRect/>
          </a:stretch>
        </p:blipFill>
        <p:spPr>
          <a:xfrm>
            <a:off x="4122948" y="3161643"/>
            <a:ext cx="5737402" cy="781770"/>
          </a:xfrm>
          <a:prstGeom prst="rect">
            <a:avLst/>
          </a:prstGeom>
        </p:spPr>
      </p:pic>
      <p:sp>
        <p:nvSpPr>
          <p:cNvPr id="81" name="Rectangle 80">
            <a:extLst>
              <a:ext uri="{FF2B5EF4-FFF2-40B4-BE49-F238E27FC236}">
                <a16:creationId xmlns:a16="http://schemas.microsoft.com/office/drawing/2014/main" id="{D12E329E-A050-4765-A60A-5E066D17CDCF}"/>
              </a:ext>
            </a:extLst>
          </p:cNvPr>
          <p:cNvSpPr/>
          <p:nvPr/>
        </p:nvSpPr>
        <p:spPr>
          <a:xfrm>
            <a:off x="2755504" y="4160918"/>
            <a:ext cx="9994981" cy="430887"/>
          </a:xfrm>
          <a:prstGeom prst="rect">
            <a:avLst/>
          </a:prstGeom>
        </p:spPr>
        <p:txBody>
          <a:bodyPr wrap="square">
            <a:spAutoFit/>
          </a:bodyPr>
          <a:lstStyle/>
          <a:p>
            <a:r>
              <a:rPr lang="en-US" sz="2200" dirty="0" err="1">
                <a:solidFill>
                  <a:schemeClr val="bg1"/>
                </a:solidFill>
              </a:rPr>
              <a:t>Trong</a:t>
            </a:r>
            <a:r>
              <a:rPr lang="en-US" sz="2200" dirty="0">
                <a:solidFill>
                  <a:schemeClr val="bg1"/>
                </a:solidFill>
              </a:rPr>
              <a:t> </a:t>
            </a:r>
            <a:r>
              <a:rPr lang="en-US" sz="2200" dirty="0" err="1">
                <a:solidFill>
                  <a:schemeClr val="bg1"/>
                </a:solidFill>
              </a:rPr>
              <a:t>đó</a:t>
            </a:r>
            <a:r>
              <a:rPr lang="en-US" sz="2200" dirty="0">
                <a:solidFill>
                  <a:schemeClr val="bg1"/>
                </a:solidFill>
              </a:rPr>
              <a:t>, X </a:t>
            </a:r>
            <a:r>
              <a:rPr lang="en-US" sz="2200" dirty="0" err="1">
                <a:solidFill>
                  <a:schemeClr val="bg1"/>
                </a:solidFill>
              </a:rPr>
              <a:t>là</a:t>
            </a:r>
            <a:r>
              <a:rPr lang="en-US" sz="2200" dirty="0">
                <a:solidFill>
                  <a:schemeClr val="bg1"/>
                </a:solidFill>
              </a:rPr>
              <a:t> </a:t>
            </a:r>
            <a:r>
              <a:rPr lang="en-US" sz="2200" dirty="0" err="1">
                <a:solidFill>
                  <a:schemeClr val="bg1"/>
                </a:solidFill>
              </a:rPr>
              <a:t>tập</a:t>
            </a:r>
            <a:r>
              <a:rPr lang="en-US" sz="2200" dirty="0">
                <a:solidFill>
                  <a:schemeClr val="bg1"/>
                </a:solidFill>
              </a:rPr>
              <a:t> </a:t>
            </a:r>
            <a:r>
              <a:rPr lang="en-US" sz="2200" dirty="0" err="1">
                <a:solidFill>
                  <a:schemeClr val="bg1"/>
                </a:solidFill>
              </a:rPr>
              <a:t>hợp</a:t>
            </a:r>
            <a:r>
              <a:rPr lang="en-US" sz="2200" dirty="0">
                <a:solidFill>
                  <a:schemeClr val="bg1"/>
                </a:solidFill>
              </a:rPr>
              <a:t> </a:t>
            </a:r>
            <a:r>
              <a:rPr lang="en-US" sz="2200" dirty="0" err="1">
                <a:solidFill>
                  <a:schemeClr val="bg1"/>
                </a:solidFill>
              </a:rPr>
              <a:t>dữ</a:t>
            </a:r>
            <a:r>
              <a:rPr lang="en-US" sz="2200" dirty="0">
                <a:solidFill>
                  <a:schemeClr val="bg1"/>
                </a:solidFill>
              </a:rPr>
              <a:t> </a:t>
            </a:r>
            <a:r>
              <a:rPr lang="en-US" sz="2200" dirty="0" err="1">
                <a:solidFill>
                  <a:schemeClr val="bg1"/>
                </a:solidFill>
              </a:rPr>
              <a:t>liệu</a:t>
            </a:r>
            <a:r>
              <a:rPr lang="en-US" sz="2200" dirty="0">
                <a:solidFill>
                  <a:schemeClr val="bg1"/>
                </a:solidFill>
              </a:rPr>
              <a:t>, </a:t>
            </a:r>
            <a:r>
              <a:rPr lang="en-US" sz="2200" dirty="0" err="1">
                <a:solidFill>
                  <a:schemeClr val="bg1"/>
                </a:solidFill>
              </a:rPr>
              <a:t>và</a:t>
            </a:r>
            <a:r>
              <a:rPr lang="en-US" sz="2200" dirty="0">
                <a:solidFill>
                  <a:schemeClr val="bg1"/>
                </a:solidFill>
              </a:rPr>
              <a:t> ∥x−p∥2 ​ </a:t>
            </a:r>
            <a:r>
              <a:rPr lang="en-US" sz="2200" dirty="0" err="1">
                <a:solidFill>
                  <a:schemeClr val="bg1"/>
                </a:solidFill>
              </a:rPr>
              <a:t>là</a:t>
            </a:r>
            <a:r>
              <a:rPr lang="en-US" sz="2200" dirty="0">
                <a:solidFill>
                  <a:schemeClr val="bg1"/>
                </a:solidFill>
              </a:rPr>
              <a:t> </a:t>
            </a:r>
            <a:r>
              <a:rPr lang="en-US" sz="2200" dirty="0" err="1">
                <a:solidFill>
                  <a:schemeClr val="bg1"/>
                </a:solidFill>
              </a:rPr>
              <a:t>khoảng</a:t>
            </a:r>
            <a:r>
              <a:rPr lang="en-US" sz="2200" dirty="0">
                <a:solidFill>
                  <a:schemeClr val="bg1"/>
                </a:solidFill>
              </a:rPr>
              <a:t> </a:t>
            </a:r>
            <a:r>
              <a:rPr lang="en-US" sz="2200" dirty="0" err="1">
                <a:solidFill>
                  <a:schemeClr val="bg1"/>
                </a:solidFill>
              </a:rPr>
              <a:t>cách</a:t>
            </a:r>
            <a:r>
              <a:rPr lang="en-US" sz="2200" dirty="0">
                <a:solidFill>
                  <a:schemeClr val="bg1"/>
                </a:solidFill>
              </a:rPr>
              <a:t> Euclidean</a:t>
            </a:r>
          </a:p>
        </p:txBody>
      </p:sp>
    </p:spTree>
    <p:extLst>
      <p:ext uri="{BB962C8B-B14F-4D97-AF65-F5344CB8AC3E}">
        <p14:creationId xmlns:p14="http://schemas.microsoft.com/office/powerpoint/2010/main" val="3740260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B4ACC-A448-A72D-D51E-E372638881E1}"/>
            </a:ext>
          </a:extLst>
        </p:cNvPr>
        <p:cNvGrpSpPr/>
        <p:nvPr/>
      </p:nvGrpSpPr>
      <p:grpSpPr>
        <a:xfrm>
          <a:off x="0" y="0"/>
          <a:ext cx="0" cy="0"/>
          <a:chOff x="0" y="0"/>
          <a:chExt cx="0" cy="0"/>
        </a:xfrm>
      </p:grpSpPr>
      <p:grpSp>
        <p:nvGrpSpPr>
          <p:cNvPr id="50" name="组合 49">
            <a:extLst>
              <a:ext uri="{FF2B5EF4-FFF2-40B4-BE49-F238E27FC236}">
                <a16:creationId xmlns:a16="http://schemas.microsoft.com/office/drawing/2014/main" id="{6CF2F3C8-0DC3-1F18-0F97-3B325C7CA595}"/>
              </a:ext>
            </a:extLst>
          </p:cNvPr>
          <p:cNvGrpSpPr/>
          <p:nvPr/>
        </p:nvGrpSpPr>
        <p:grpSpPr>
          <a:xfrm>
            <a:off x="0" y="58271"/>
            <a:ext cx="5854833" cy="1404807"/>
            <a:chOff x="0" y="330395"/>
            <a:chExt cx="4974236" cy="1404807"/>
          </a:xfrm>
        </p:grpSpPr>
        <p:grpSp>
          <p:nvGrpSpPr>
            <p:cNvPr id="55" name="组合 54">
              <a:extLst>
                <a:ext uri="{FF2B5EF4-FFF2-40B4-BE49-F238E27FC236}">
                  <a16:creationId xmlns:a16="http://schemas.microsoft.com/office/drawing/2014/main" id="{F8C177F3-1985-BEF0-76FD-FCFEAD3DD729}"/>
                </a:ext>
              </a:extLst>
            </p:cNvPr>
            <p:cNvGrpSpPr/>
            <p:nvPr/>
          </p:nvGrpSpPr>
          <p:grpSpPr>
            <a:xfrm>
              <a:off x="0" y="330395"/>
              <a:ext cx="952409" cy="1055710"/>
              <a:chOff x="-1" y="1447994"/>
              <a:chExt cx="2805034" cy="3109278"/>
            </a:xfrm>
          </p:grpSpPr>
          <p:sp>
            <p:nvSpPr>
              <p:cNvPr id="85" name="等腰三角形 84">
                <a:extLst>
                  <a:ext uri="{FF2B5EF4-FFF2-40B4-BE49-F238E27FC236}">
                    <a16:creationId xmlns:a16="http://schemas.microsoft.com/office/drawing/2014/main" id="{A40901B2-C10F-F48E-41DE-8A30D072A9C6}"/>
                  </a:ext>
                </a:extLst>
              </p:cNvPr>
              <p:cNvSpPr/>
              <p:nvPr/>
            </p:nvSpPr>
            <p:spPr>
              <a:xfrm rot="5400000">
                <a:off x="1494447" y="1952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6" name="等腰三角形 85">
                <a:extLst>
                  <a:ext uri="{FF2B5EF4-FFF2-40B4-BE49-F238E27FC236}">
                    <a16:creationId xmlns:a16="http://schemas.microsoft.com/office/drawing/2014/main" id="{AA700DD4-7029-DE91-55FF-9E032CD18A1D}"/>
                  </a:ext>
                </a:extLst>
              </p:cNvPr>
              <p:cNvSpPr/>
              <p:nvPr/>
            </p:nvSpPr>
            <p:spPr>
              <a:xfrm rot="5400000">
                <a:off x="1071974" y="2824215"/>
                <a:ext cx="1861431" cy="1604683"/>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7" name="等腰三角形 86">
                <a:extLst>
                  <a:ext uri="{FF2B5EF4-FFF2-40B4-BE49-F238E27FC236}">
                    <a16:creationId xmlns:a16="http://schemas.microsoft.com/office/drawing/2014/main" id="{612570D0-ED13-961D-62B8-34B674F9DECE}"/>
                  </a:ext>
                </a:extLst>
              </p:cNvPr>
              <p:cNvSpPr/>
              <p:nvPr/>
            </p:nvSpPr>
            <p:spPr>
              <a:xfrm rot="5400000">
                <a:off x="666283"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8" name="等腰三角形 87">
                <a:extLst>
                  <a:ext uri="{FF2B5EF4-FFF2-40B4-BE49-F238E27FC236}">
                    <a16:creationId xmlns:a16="http://schemas.microsoft.com/office/drawing/2014/main" id="{8D02B18C-E190-3DBD-C2FF-EAF225FD58A2}"/>
                  </a:ext>
                </a:extLst>
              </p:cNvPr>
              <p:cNvSpPr/>
              <p:nvPr/>
            </p:nvSpPr>
            <p:spPr>
              <a:xfrm rot="5400000">
                <a:off x="25871"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9" name="等腰三角形 88">
                <a:extLst>
                  <a:ext uri="{FF2B5EF4-FFF2-40B4-BE49-F238E27FC236}">
                    <a16:creationId xmlns:a16="http://schemas.microsoft.com/office/drawing/2014/main" id="{4BE27D5A-506D-06DA-B46C-D54BCA66C134}"/>
                  </a:ext>
                </a:extLst>
              </p:cNvPr>
              <p:cNvSpPr/>
              <p:nvPr/>
            </p:nvSpPr>
            <p:spPr>
              <a:xfrm rot="5400000">
                <a:off x="-123297"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0" name="等腰三角形 89">
                <a:extLst>
                  <a:ext uri="{FF2B5EF4-FFF2-40B4-BE49-F238E27FC236}">
                    <a16:creationId xmlns:a16="http://schemas.microsoft.com/office/drawing/2014/main" id="{ADF84863-FC35-1BDE-CCA5-5D64AC4047A5}"/>
                  </a:ext>
                </a:extLst>
              </p:cNvPr>
              <p:cNvSpPr/>
              <p:nvPr/>
            </p:nvSpPr>
            <p:spPr>
              <a:xfrm rot="5400000">
                <a:off x="-41147"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1" name="等腰三角形 90">
                <a:extLst>
                  <a:ext uri="{FF2B5EF4-FFF2-40B4-BE49-F238E27FC236}">
                    <a16:creationId xmlns:a16="http://schemas.microsoft.com/office/drawing/2014/main" id="{844DBD10-6F3A-5F2E-C359-13A3BC4DE5CE}"/>
                  </a:ext>
                </a:extLst>
              </p:cNvPr>
              <p:cNvSpPr/>
              <p:nvPr/>
            </p:nvSpPr>
            <p:spPr>
              <a:xfrm rot="5400000">
                <a:off x="-50998" y="3868826"/>
                <a:ext cx="739443" cy="63745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sp>
          <p:nvSpPr>
            <p:cNvPr id="56" name="文本框 55">
              <a:extLst>
                <a:ext uri="{FF2B5EF4-FFF2-40B4-BE49-F238E27FC236}">
                  <a16:creationId xmlns:a16="http://schemas.microsoft.com/office/drawing/2014/main" id="{3F2E69BB-496A-1221-3D80-3A1B552500F6}"/>
                </a:ext>
              </a:extLst>
            </p:cNvPr>
            <p:cNvSpPr txBox="1"/>
            <p:nvPr/>
          </p:nvSpPr>
          <p:spPr>
            <a:xfrm>
              <a:off x="969477" y="534873"/>
              <a:ext cx="4004759" cy="1200329"/>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3600" b="1" dirty="0" err="1">
                  <a:solidFill>
                    <a:srgbClr val="FFFFFF"/>
                  </a:solidFill>
                  <a:latin typeface="Yeseva One" panose="00000500000000000000" pitchFamily="2" charset="0"/>
                  <a:ea typeface="锐字锐线梦想黑简1.0" panose="02010604000000000000" pitchFamily="2" charset="-122"/>
                </a:rPr>
                <a:t>Lý</a:t>
              </a:r>
              <a:r>
                <a:rPr lang="en-US" altLang="zh-CN" sz="3600" b="1" dirty="0">
                  <a:solidFill>
                    <a:srgbClr val="FFFFFF"/>
                  </a:solidFill>
                  <a:latin typeface="Yeseva One" panose="00000500000000000000" pitchFamily="2" charset="0"/>
                  <a:ea typeface="锐字锐线梦想黑简1.0" panose="02010604000000000000" pitchFamily="2" charset="-122"/>
                </a:rPr>
                <a:t> </a:t>
              </a:r>
              <a:r>
                <a:rPr lang="en-US" altLang="zh-CN" sz="3600" b="1" dirty="0" err="1">
                  <a:solidFill>
                    <a:srgbClr val="FFFFFF"/>
                  </a:solidFill>
                  <a:latin typeface="Yeseva One" panose="00000500000000000000" pitchFamily="2" charset="0"/>
                  <a:ea typeface="锐字锐线梦想黑简1.0" panose="02010604000000000000" pitchFamily="2" charset="-122"/>
                </a:rPr>
                <a:t>thuyết</a:t>
              </a:r>
              <a:r>
                <a:rPr lang="en-US" altLang="zh-CN" sz="3600" b="1" dirty="0">
                  <a:solidFill>
                    <a:srgbClr val="FFFFFF"/>
                  </a:solidFill>
                  <a:latin typeface="Yeseva One" panose="00000500000000000000" pitchFamily="2" charset="0"/>
                  <a:ea typeface="锐字锐线梦想黑简1.0" panose="02010604000000000000" pitchFamily="2" charset="-122"/>
                </a:rPr>
                <a:t> </a:t>
              </a:r>
              <a:r>
                <a:rPr lang="en-US" altLang="zh-CN" sz="3600" b="1" dirty="0" err="1">
                  <a:solidFill>
                    <a:srgbClr val="FFFFFF"/>
                  </a:solidFill>
                  <a:latin typeface="Yeseva One" panose="00000500000000000000" pitchFamily="2" charset="0"/>
                  <a:ea typeface="锐字锐线梦想黑简1.0" panose="02010604000000000000" pitchFamily="2" charset="-122"/>
                </a:rPr>
                <a:t>thuật</a:t>
              </a:r>
              <a:r>
                <a:rPr lang="en-US" altLang="zh-CN" sz="3600" b="1" dirty="0">
                  <a:solidFill>
                    <a:srgbClr val="FFFFFF"/>
                  </a:solidFill>
                  <a:latin typeface="Yeseva One" panose="00000500000000000000" pitchFamily="2" charset="0"/>
                  <a:ea typeface="锐字锐线梦想黑简1.0" panose="02010604000000000000" pitchFamily="2" charset="-122"/>
                </a:rPr>
                <a:t> </a:t>
              </a:r>
              <a:r>
                <a:rPr lang="en-US" altLang="zh-CN" sz="3600" b="1" dirty="0" err="1">
                  <a:solidFill>
                    <a:srgbClr val="FFFFFF"/>
                  </a:solidFill>
                  <a:latin typeface="Yeseva One" panose="00000500000000000000" pitchFamily="2" charset="0"/>
                  <a:ea typeface="锐字锐线梦想黑简1.0" panose="02010604000000000000" pitchFamily="2" charset="-122"/>
                </a:rPr>
                <a:t>toán</a:t>
              </a:r>
              <a:endParaRPr kumimoji="0" lang="zh-CN" altLang="en-US" sz="3600" b="1"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endParaRPr>
            </a:p>
          </p:txBody>
        </p:sp>
        <p:grpSp>
          <p:nvGrpSpPr>
            <p:cNvPr id="57" name="组合 56">
              <a:extLst>
                <a:ext uri="{FF2B5EF4-FFF2-40B4-BE49-F238E27FC236}">
                  <a16:creationId xmlns:a16="http://schemas.microsoft.com/office/drawing/2014/main" id="{163046C3-F51B-1C34-2479-A3EAA60F1370}"/>
                </a:ext>
              </a:extLst>
            </p:cNvPr>
            <p:cNvGrpSpPr/>
            <p:nvPr/>
          </p:nvGrpSpPr>
          <p:grpSpPr>
            <a:xfrm>
              <a:off x="3416529" y="575300"/>
              <a:ext cx="168047" cy="507315"/>
              <a:chOff x="3300733" y="531547"/>
              <a:chExt cx="878358" cy="2651669"/>
            </a:xfrm>
          </p:grpSpPr>
          <p:sp>
            <p:nvSpPr>
              <p:cNvPr id="82" name="椭圆 81">
                <a:extLst>
                  <a:ext uri="{FF2B5EF4-FFF2-40B4-BE49-F238E27FC236}">
                    <a16:creationId xmlns:a16="http://schemas.microsoft.com/office/drawing/2014/main" id="{C746F1C3-0B3C-F6E0-8E07-613BC9EF3794}"/>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3" name="椭圆 82">
                <a:extLst>
                  <a:ext uri="{FF2B5EF4-FFF2-40B4-BE49-F238E27FC236}">
                    <a16:creationId xmlns:a16="http://schemas.microsoft.com/office/drawing/2014/main" id="{82CA060B-309A-9D6D-2D6A-10093510C704}"/>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4" name="椭圆 83">
                <a:extLst>
                  <a:ext uri="{FF2B5EF4-FFF2-40B4-BE49-F238E27FC236}">
                    <a16:creationId xmlns:a16="http://schemas.microsoft.com/office/drawing/2014/main" id="{FD2C5996-94B1-0500-96E7-E8392CA742D1}"/>
                  </a:ext>
                </a:extLst>
              </p:cNvPr>
              <p:cNvSpPr/>
              <p:nvPr/>
            </p:nvSpPr>
            <p:spPr>
              <a:xfrm flipH="1">
                <a:off x="3300733" y="743889"/>
                <a:ext cx="212351" cy="2439327"/>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grpSp>
          <p:nvGrpSpPr>
            <p:cNvPr id="73" name="组合 72">
              <a:extLst>
                <a:ext uri="{FF2B5EF4-FFF2-40B4-BE49-F238E27FC236}">
                  <a16:creationId xmlns:a16="http://schemas.microsoft.com/office/drawing/2014/main" id="{4100470F-AEFD-A591-5669-76D6491C27A9}"/>
                </a:ext>
              </a:extLst>
            </p:cNvPr>
            <p:cNvGrpSpPr/>
            <p:nvPr/>
          </p:nvGrpSpPr>
          <p:grpSpPr>
            <a:xfrm>
              <a:off x="2079855" y="791024"/>
              <a:ext cx="168045" cy="168045"/>
              <a:chOff x="3300742" y="531547"/>
              <a:chExt cx="878349" cy="878349"/>
            </a:xfrm>
          </p:grpSpPr>
          <p:sp>
            <p:nvSpPr>
              <p:cNvPr id="79" name="椭圆 78">
                <a:extLst>
                  <a:ext uri="{FF2B5EF4-FFF2-40B4-BE49-F238E27FC236}">
                    <a16:creationId xmlns:a16="http://schemas.microsoft.com/office/drawing/2014/main" id="{EB4CAD71-7CBB-8265-B487-A23A12F5164E}"/>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0" name="椭圆 79">
                <a:extLst>
                  <a:ext uri="{FF2B5EF4-FFF2-40B4-BE49-F238E27FC236}">
                    <a16:creationId xmlns:a16="http://schemas.microsoft.com/office/drawing/2014/main" id="{B9B49546-79BB-4F50-9813-6E36EBF78BC9}"/>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1" name="椭圆 80">
                <a:extLst>
                  <a:ext uri="{FF2B5EF4-FFF2-40B4-BE49-F238E27FC236}">
                    <a16:creationId xmlns:a16="http://schemas.microsoft.com/office/drawing/2014/main" id="{79F39F0F-F31D-F1BF-A902-5E30E8190106}"/>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cxnSp>
          <p:nvCxnSpPr>
            <p:cNvPr id="76" name="直接连接符 75">
              <a:extLst>
                <a:ext uri="{FF2B5EF4-FFF2-40B4-BE49-F238E27FC236}">
                  <a16:creationId xmlns:a16="http://schemas.microsoft.com/office/drawing/2014/main" id="{8E767F10-7AA7-70EA-C3FC-66CDE3C90334}"/>
                </a:ext>
              </a:extLst>
            </p:cNvPr>
            <p:cNvCxnSpPr>
              <a:cxnSpLocks/>
            </p:cNvCxnSpPr>
            <p:nvPr/>
          </p:nvCxnSpPr>
          <p:spPr>
            <a:xfrm flipH="1">
              <a:off x="3819306" y="710604"/>
              <a:ext cx="178924" cy="178925"/>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7" name="直接连接符 76">
              <a:extLst>
                <a:ext uri="{FF2B5EF4-FFF2-40B4-BE49-F238E27FC236}">
                  <a16:creationId xmlns:a16="http://schemas.microsoft.com/office/drawing/2014/main" id="{CF6FF525-1CF0-A6E6-8E13-E0DBF202EBCB}"/>
                </a:ext>
              </a:extLst>
            </p:cNvPr>
            <p:cNvCxnSpPr>
              <a:cxnSpLocks/>
            </p:cNvCxnSpPr>
            <p:nvPr/>
          </p:nvCxnSpPr>
          <p:spPr>
            <a:xfrm flipH="1">
              <a:off x="2938521" y="387606"/>
              <a:ext cx="207937" cy="207938"/>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8" name="直接连接符 77">
              <a:extLst>
                <a:ext uri="{FF2B5EF4-FFF2-40B4-BE49-F238E27FC236}">
                  <a16:creationId xmlns:a16="http://schemas.microsoft.com/office/drawing/2014/main" id="{5C238671-D6E8-6648-900C-DF07F806ED20}"/>
                </a:ext>
              </a:extLst>
            </p:cNvPr>
            <p:cNvCxnSpPr>
              <a:cxnSpLocks/>
            </p:cNvCxnSpPr>
            <p:nvPr/>
          </p:nvCxnSpPr>
          <p:spPr>
            <a:xfrm flipH="1">
              <a:off x="1878241" y="710604"/>
              <a:ext cx="113257" cy="113259"/>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9" name="Rectangle 8">
            <a:extLst>
              <a:ext uri="{FF2B5EF4-FFF2-40B4-BE49-F238E27FC236}">
                <a16:creationId xmlns:a16="http://schemas.microsoft.com/office/drawing/2014/main" id="{71936EBC-E6C5-6759-4696-9DDC4381FC8A}"/>
              </a:ext>
            </a:extLst>
          </p:cNvPr>
          <p:cNvSpPr/>
          <p:nvPr/>
        </p:nvSpPr>
        <p:spPr>
          <a:xfrm>
            <a:off x="-2" y="4538466"/>
            <a:ext cx="10994571" cy="1107996"/>
          </a:xfrm>
          <a:prstGeom prst="rect">
            <a:avLst/>
          </a:prstGeom>
        </p:spPr>
        <p:txBody>
          <a:bodyPr wrap="square">
            <a:spAutoFit/>
          </a:bodyPr>
          <a:lstStyle/>
          <a:p>
            <a:pPr marL="800100" lvl="1" indent="-342900">
              <a:buFont typeface="Wingdings" panose="05000000000000000000" pitchFamily="2" charset="2"/>
              <a:buChar char="Ø"/>
            </a:pPr>
            <a:r>
              <a:rPr lang="en-US" sz="2400">
                <a:solidFill>
                  <a:schemeClr val="bg1"/>
                </a:solidFill>
              </a:rPr>
              <a:t>Core Distance (Khoảng cách lõi):</a:t>
            </a:r>
          </a:p>
          <a:p>
            <a:pPr lvl="2"/>
            <a:r>
              <a:rPr lang="en-US" sz="2100" b="1">
                <a:solidFill>
                  <a:schemeClr val="bg1"/>
                </a:solidFill>
              </a:rPr>
              <a:t>Core Distance</a:t>
            </a:r>
            <a:r>
              <a:rPr lang="en-US" sz="2100">
                <a:solidFill>
                  <a:schemeClr val="bg1"/>
                </a:solidFill>
              </a:rPr>
              <a:t> của một điểm P là khoảng cách từ P đến điểm xa nhất trong số </a:t>
            </a:r>
            <a:r>
              <a:rPr lang="en-US" sz="2100" b="1">
                <a:solidFill>
                  <a:schemeClr val="bg1"/>
                </a:solidFill>
              </a:rPr>
              <a:t>MinPts </a:t>
            </a:r>
            <a:r>
              <a:rPr lang="en-US" sz="2100">
                <a:solidFill>
                  <a:schemeClr val="bg1"/>
                </a:solidFill>
              </a:rPr>
              <a:t>điểm gần nhất (Pk)</a:t>
            </a:r>
          </a:p>
        </p:txBody>
      </p:sp>
      <p:pic>
        <p:nvPicPr>
          <p:cNvPr id="3" name="Picture 2">
            <a:extLst>
              <a:ext uri="{FF2B5EF4-FFF2-40B4-BE49-F238E27FC236}">
                <a16:creationId xmlns:a16="http://schemas.microsoft.com/office/drawing/2014/main" id="{961D769B-B685-EEBF-E79E-A47A00741926}"/>
              </a:ext>
            </a:extLst>
          </p:cNvPr>
          <p:cNvPicPr>
            <a:picLocks noChangeAspect="1"/>
          </p:cNvPicPr>
          <p:nvPr/>
        </p:nvPicPr>
        <p:blipFill>
          <a:blip r:embed="rId3"/>
          <a:stretch>
            <a:fillRect/>
          </a:stretch>
        </p:blipFill>
        <p:spPr>
          <a:xfrm>
            <a:off x="2860609" y="1176361"/>
            <a:ext cx="6655631" cy="3237309"/>
          </a:xfrm>
          <a:prstGeom prst="rect">
            <a:avLst/>
          </a:prstGeom>
        </p:spPr>
      </p:pic>
      <p:pic>
        <p:nvPicPr>
          <p:cNvPr id="4" name="Picture 3">
            <a:extLst>
              <a:ext uri="{FF2B5EF4-FFF2-40B4-BE49-F238E27FC236}">
                <a16:creationId xmlns:a16="http://schemas.microsoft.com/office/drawing/2014/main" id="{F9303A14-879E-AC06-6A32-266EF60389D9}"/>
              </a:ext>
            </a:extLst>
          </p:cNvPr>
          <p:cNvPicPr>
            <a:picLocks noChangeAspect="1"/>
          </p:cNvPicPr>
          <p:nvPr/>
        </p:nvPicPr>
        <p:blipFill>
          <a:blip r:embed="rId4"/>
          <a:stretch>
            <a:fillRect/>
          </a:stretch>
        </p:blipFill>
        <p:spPr>
          <a:xfrm>
            <a:off x="3497969" y="5794337"/>
            <a:ext cx="4772691" cy="571580"/>
          </a:xfrm>
          <a:prstGeom prst="rect">
            <a:avLst/>
          </a:prstGeom>
        </p:spPr>
      </p:pic>
      <p:cxnSp>
        <p:nvCxnSpPr>
          <p:cNvPr id="27" name="Straight Connector 26">
            <a:extLst>
              <a:ext uri="{FF2B5EF4-FFF2-40B4-BE49-F238E27FC236}">
                <a16:creationId xmlns:a16="http://schemas.microsoft.com/office/drawing/2014/main" id="{BC8198DA-1996-4D9C-AC8C-1F80B0080A56}"/>
              </a:ext>
            </a:extLst>
          </p:cNvPr>
          <p:cNvCxnSpPr>
            <a:cxnSpLocks/>
          </p:cNvCxnSpPr>
          <p:nvPr/>
        </p:nvCxnSpPr>
        <p:spPr>
          <a:xfrm>
            <a:off x="1116223" y="963987"/>
            <a:ext cx="5238397" cy="0"/>
          </a:xfrm>
          <a:prstGeom prst="line">
            <a:avLst/>
          </a:prstGeom>
          <a:ln w="38100">
            <a:solidFill>
              <a:schemeClr val="bg1"/>
            </a:solidFill>
          </a:ln>
        </p:spPr>
        <p:style>
          <a:lnRef idx="1">
            <a:schemeClr val="accent6"/>
          </a:lnRef>
          <a:fillRef idx="0">
            <a:schemeClr val="accent6"/>
          </a:fillRef>
          <a:effectRef idx="0">
            <a:schemeClr val="accent6"/>
          </a:effectRef>
          <a:fontRef idx="minor">
            <a:schemeClr val="tx1"/>
          </a:fontRef>
        </p:style>
      </p:cxnSp>
      <p:grpSp>
        <p:nvGrpSpPr>
          <p:cNvPr id="28" name="Group 27">
            <a:extLst>
              <a:ext uri="{FF2B5EF4-FFF2-40B4-BE49-F238E27FC236}">
                <a16:creationId xmlns:a16="http://schemas.microsoft.com/office/drawing/2014/main" id="{672EDE25-339F-446F-ADF4-F2B367F1F92C}"/>
              </a:ext>
            </a:extLst>
          </p:cNvPr>
          <p:cNvGrpSpPr/>
          <p:nvPr/>
        </p:nvGrpSpPr>
        <p:grpSpPr>
          <a:xfrm rot="14067567">
            <a:off x="-4595091" y="1143000"/>
            <a:ext cx="4572000" cy="4572000"/>
            <a:chOff x="-2286000" y="944588"/>
            <a:chExt cx="4572000" cy="4572000"/>
          </a:xfrm>
        </p:grpSpPr>
        <p:grpSp>
          <p:nvGrpSpPr>
            <p:cNvPr id="29" name="Group 28">
              <a:extLst>
                <a:ext uri="{FF2B5EF4-FFF2-40B4-BE49-F238E27FC236}">
                  <a16:creationId xmlns:a16="http://schemas.microsoft.com/office/drawing/2014/main" id="{30D944B8-D0F7-47DA-B47A-F57459366E53}"/>
                </a:ext>
              </a:extLst>
            </p:cNvPr>
            <p:cNvGrpSpPr/>
            <p:nvPr/>
          </p:nvGrpSpPr>
          <p:grpSpPr>
            <a:xfrm>
              <a:off x="-2286000" y="944588"/>
              <a:ext cx="4572000" cy="4572000"/>
              <a:chOff x="4405745" y="1016000"/>
              <a:chExt cx="4572000" cy="4572000"/>
            </a:xfrm>
          </p:grpSpPr>
          <p:sp>
            <p:nvSpPr>
              <p:cNvPr id="35" name="Oval 34">
                <a:extLst>
                  <a:ext uri="{FF2B5EF4-FFF2-40B4-BE49-F238E27FC236}">
                    <a16:creationId xmlns:a16="http://schemas.microsoft.com/office/drawing/2014/main" id="{7E76B1ED-C271-44CD-9A92-5B89996CA521}"/>
                  </a:ext>
                </a:extLst>
              </p:cNvPr>
              <p:cNvSpPr/>
              <p:nvPr/>
            </p:nvSpPr>
            <p:spPr>
              <a:xfrm>
                <a:off x="4405745" y="1016000"/>
                <a:ext cx="4572000" cy="4572000"/>
              </a:xfrm>
              <a:prstGeom prst="ellipse">
                <a:avLst/>
              </a:prstGeom>
              <a:solidFill>
                <a:srgbClr val="01132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7C2E5A81-D68D-4FB7-B6E3-E587DB0CBD0B}"/>
                  </a:ext>
                </a:extLst>
              </p:cNvPr>
              <p:cNvGrpSpPr/>
              <p:nvPr/>
            </p:nvGrpSpPr>
            <p:grpSpPr>
              <a:xfrm>
                <a:off x="4591519" y="1270000"/>
                <a:ext cx="4164554" cy="4318000"/>
                <a:chOff x="4591519" y="1270000"/>
                <a:chExt cx="4164554" cy="4318000"/>
              </a:xfrm>
            </p:grpSpPr>
            <p:cxnSp>
              <p:nvCxnSpPr>
                <p:cNvPr id="37" name="Straight Connector 36">
                  <a:extLst>
                    <a:ext uri="{FF2B5EF4-FFF2-40B4-BE49-F238E27FC236}">
                      <a16:creationId xmlns:a16="http://schemas.microsoft.com/office/drawing/2014/main" id="{34FA07C9-771E-4D0F-AF4B-83FB15B65A80}"/>
                    </a:ext>
                  </a:extLst>
                </p:cNvPr>
                <p:cNvCxnSpPr>
                  <a:cxnSpLocks/>
                </p:cNvCxnSpPr>
                <p:nvPr/>
              </p:nvCxnSpPr>
              <p:spPr>
                <a:xfrm>
                  <a:off x="5645511" y="1270000"/>
                  <a:ext cx="1046233" cy="1963281"/>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911F1F62-2C05-4C2A-9D63-41EFCA744E64}"/>
                    </a:ext>
                  </a:extLst>
                </p:cNvPr>
                <p:cNvCxnSpPr>
                  <a:cxnSpLocks/>
                  <a:endCxn id="35" idx="7"/>
                </p:cNvCxnSpPr>
                <p:nvPr/>
              </p:nvCxnSpPr>
              <p:spPr>
                <a:xfrm flipV="1">
                  <a:off x="6691745" y="1685554"/>
                  <a:ext cx="1616446" cy="1547727"/>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635FCAC-0838-4813-BCE0-33F43BAD1D52}"/>
                    </a:ext>
                  </a:extLst>
                </p:cNvPr>
                <p:cNvCxnSpPr>
                  <a:cxnSpLocks/>
                </p:cNvCxnSpPr>
                <p:nvPr/>
              </p:nvCxnSpPr>
              <p:spPr>
                <a:xfrm>
                  <a:off x="6691745" y="3233281"/>
                  <a:ext cx="2064328" cy="100621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E07FE18-B5CB-4E90-8F22-78962F890027}"/>
                    </a:ext>
                  </a:extLst>
                </p:cNvPr>
                <p:cNvCxnSpPr>
                  <a:cxnSpLocks/>
                  <a:endCxn id="35" idx="4"/>
                </p:cNvCxnSpPr>
                <p:nvPr/>
              </p:nvCxnSpPr>
              <p:spPr>
                <a:xfrm>
                  <a:off x="6691744" y="3233281"/>
                  <a:ext cx="1" cy="2354719"/>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C38E7D32-7502-4F20-A04C-3A512154CDC7}"/>
                    </a:ext>
                  </a:extLst>
                </p:cNvPr>
                <p:cNvCxnSpPr>
                  <a:cxnSpLocks/>
                </p:cNvCxnSpPr>
                <p:nvPr/>
              </p:nvCxnSpPr>
              <p:spPr>
                <a:xfrm flipH="1">
                  <a:off x="4591519" y="3233281"/>
                  <a:ext cx="2064327" cy="856583"/>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grpSp>
        <p:sp>
          <p:nvSpPr>
            <p:cNvPr id="30" name="TextBox 29">
              <a:extLst>
                <a:ext uri="{FF2B5EF4-FFF2-40B4-BE49-F238E27FC236}">
                  <a16:creationId xmlns:a16="http://schemas.microsoft.com/office/drawing/2014/main" id="{21962F25-1A84-4365-B12A-6B19DCA529A0}"/>
                </a:ext>
              </a:extLst>
            </p:cNvPr>
            <p:cNvSpPr txBox="1"/>
            <p:nvPr/>
          </p:nvSpPr>
          <p:spPr>
            <a:xfrm rot="7532433">
              <a:off x="734659" y="235342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01</a:t>
              </a:r>
            </a:p>
            <a:p>
              <a:pPr algn="ctr"/>
              <a:r>
                <a:rPr lang="en-US" b="1" dirty="0" err="1">
                  <a:solidFill>
                    <a:schemeClr val="bg1"/>
                  </a:solidFill>
                  <a:latin typeface="Yeseva One" panose="00000500000000000000"/>
                </a:rPr>
                <a:t>Giới</a:t>
              </a:r>
              <a:r>
                <a:rPr lang="en-US" b="1" dirty="0">
                  <a:solidFill>
                    <a:schemeClr val="bg1"/>
                  </a:solidFill>
                  <a:latin typeface="Yeseva One" panose="00000500000000000000"/>
                </a:rPr>
                <a:t> </a:t>
              </a:r>
              <a:r>
                <a:rPr lang="en-US" b="1" dirty="0" err="1">
                  <a:solidFill>
                    <a:schemeClr val="bg1"/>
                  </a:solidFill>
                  <a:latin typeface="Yeseva One" panose="00000500000000000000"/>
                </a:rPr>
                <a:t>thiệu</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1" name="TextBox 30">
              <a:extLst>
                <a:ext uri="{FF2B5EF4-FFF2-40B4-BE49-F238E27FC236}">
                  <a16:creationId xmlns:a16="http://schemas.microsoft.com/office/drawing/2014/main" id="{99C8A78F-5D85-4BA5-87DE-943418803727}"/>
                </a:ext>
              </a:extLst>
            </p:cNvPr>
            <p:cNvSpPr txBox="1"/>
            <p:nvPr/>
          </p:nvSpPr>
          <p:spPr>
            <a:xfrm rot="7532433">
              <a:off x="81977" y="3935006"/>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02</a:t>
              </a:r>
            </a:p>
            <a:p>
              <a:pPr algn="ctr"/>
              <a:r>
                <a:rPr lang="en-US" b="1" dirty="0">
                  <a:solidFill>
                    <a:schemeClr val="bg1"/>
                  </a:solidFill>
                  <a:latin typeface="Yeseva One" panose="00000500000000000000"/>
                </a:rPr>
                <a:t>Ý t</a:t>
              </a:r>
              <a:r>
                <a:rPr lang="vi-VN" b="1" dirty="0">
                  <a:solidFill>
                    <a:schemeClr val="bg1"/>
                  </a:solidFill>
                  <a:latin typeface="Yeseva One" panose="00000500000000000000"/>
                </a:rPr>
                <a:t>ư</a:t>
              </a:r>
              <a:r>
                <a:rPr lang="en-US" b="1" dirty="0" err="1">
                  <a:solidFill>
                    <a:schemeClr val="bg1"/>
                  </a:solidFill>
                  <a:latin typeface="Yeseva One" panose="00000500000000000000"/>
                </a:rPr>
                <a:t>ởng</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2" name="TextBox 31">
              <a:extLst>
                <a:ext uri="{FF2B5EF4-FFF2-40B4-BE49-F238E27FC236}">
                  <a16:creationId xmlns:a16="http://schemas.microsoft.com/office/drawing/2014/main" id="{8081E3E7-C9F0-4AFA-B7AA-24E361335651}"/>
                </a:ext>
              </a:extLst>
            </p:cNvPr>
            <p:cNvSpPr txBox="1"/>
            <p:nvPr/>
          </p:nvSpPr>
          <p:spPr>
            <a:xfrm rot="7532433">
              <a:off x="-1462711" y="3877564"/>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03</a:t>
              </a:r>
            </a:p>
            <a:p>
              <a:pPr algn="ctr"/>
              <a:r>
                <a:rPr lang="en-US" b="1" dirty="0" err="1">
                  <a:solidFill>
                    <a:schemeClr val="bg1"/>
                  </a:solidFill>
                  <a:latin typeface="Yeseva One" panose="00000500000000000000"/>
                </a:rPr>
                <a:t>Lý</a:t>
              </a:r>
              <a:r>
                <a:rPr lang="en-US" b="1" dirty="0">
                  <a:solidFill>
                    <a:schemeClr val="bg1"/>
                  </a:solidFill>
                  <a:latin typeface="Yeseva One" panose="00000500000000000000"/>
                </a:rPr>
                <a:t> </a:t>
              </a:r>
              <a:r>
                <a:rPr lang="en-US" b="1" dirty="0" err="1">
                  <a:solidFill>
                    <a:schemeClr val="bg1"/>
                  </a:solidFill>
                  <a:latin typeface="Yeseva One" panose="00000500000000000000"/>
                </a:rPr>
                <a:t>thuyết</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3" name="TextBox 32">
              <a:extLst>
                <a:ext uri="{FF2B5EF4-FFF2-40B4-BE49-F238E27FC236}">
                  <a16:creationId xmlns:a16="http://schemas.microsoft.com/office/drawing/2014/main" id="{DBBD91AC-E668-4E10-A66F-DB2018F6FCE5}"/>
                </a:ext>
              </a:extLst>
            </p:cNvPr>
            <p:cNvSpPr txBox="1"/>
            <p:nvPr/>
          </p:nvSpPr>
          <p:spPr>
            <a:xfrm rot="7532433">
              <a:off x="-1977440" y="216809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04</a:t>
              </a:r>
            </a:p>
            <a:p>
              <a:pPr algn="ctr"/>
              <a:r>
                <a:rPr lang="en-US" b="1" dirty="0" err="1">
                  <a:solidFill>
                    <a:schemeClr val="bg1"/>
                  </a:solidFill>
                  <a:latin typeface="Yeseva One" panose="00000500000000000000"/>
                </a:rPr>
                <a:t>Thực</a:t>
              </a:r>
              <a:r>
                <a:rPr lang="en-US" b="1" dirty="0">
                  <a:solidFill>
                    <a:schemeClr val="bg1"/>
                  </a:solidFill>
                  <a:latin typeface="Yeseva One" panose="00000500000000000000"/>
                </a:rPr>
                <a:t> </a:t>
              </a:r>
              <a:r>
                <a:rPr lang="en-US" b="1" dirty="0" err="1">
                  <a:solidFill>
                    <a:schemeClr val="bg1"/>
                  </a:solidFill>
                  <a:latin typeface="Yeseva One" panose="00000500000000000000"/>
                </a:rPr>
                <a:t>hành</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4" name="TextBox 33">
              <a:extLst>
                <a:ext uri="{FF2B5EF4-FFF2-40B4-BE49-F238E27FC236}">
                  <a16:creationId xmlns:a16="http://schemas.microsoft.com/office/drawing/2014/main" id="{18A7B03A-9FF1-462D-ACC1-22A3208422EE}"/>
                </a:ext>
              </a:extLst>
            </p:cNvPr>
            <p:cNvSpPr txBox="1"/>
            <p:nvPr/>
          </p:nvSpPr>
          <p:spPr>
            <a:xfrm rot="7532433">
              <a:off x="-513671" y="1233508"/>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05</a:t>
              </a:r>
            </a:p>
            <a:p>
              <a:pPr algn="ctr"/>
              <a:r>
                <a:rPr lang="en-US" b="1" dirty="0" err="1">
                  <a:solidFill>
                    <a:schemeClr val="bg1"/>
                  </a:solidFill>
                  <a:latin typeface="Yeseva One" panose="00000500000000000000"/>
                </a:rPr>
                <a:t>Nhận</a:t>
              </a:r>
              <a:r>
                <a:rPr lang="en-US" b="1" dirty="0">
                  <a:solidFill>
                    <a:schemeClr val="bg1"/>
                  </a:solidFill>
                  <a:latin typeface="Yeseva One" panose="00000500000000000000"/>
                </a:rPr>
                <a:t> </a:t>
              </a:r>
              <a:r>
                <a:rPr lang="en-US" b="1" dirty="0" err="1">
                  <a:solidFill>
                    <a:schemeClr val="bg1"/>
                  </a:solidFill>
                  <a:latin typeface="Yeseva One" panose="00000500000000000000"/>
                </a:rPr>
                <a:t>xét</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grpSp>
    </p:spTree>
    <p:extLst>
      <p:ext uri="{BB962C8B-B14F-4D97-AF65-F5344CB8AC3E}">
        <p14:creationId xmlns:p14="http://schemas.microsoft.com/office/powerpoint/2010/main" val="852360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C69EA-3243-A89B-6616-B86AD221B39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2498B8B-396F-2D03-2B71-8BFDC9BD300C}"/>
              </a:ext>
            </a:extLst>
          </p:cNvPr>
          <p:cNvSpPr/>
          <p:nvPr/>
        </p:nvSpPr>
        <p:spPr>
          <a:xfrm>
            <a:off x="-2" y="4538466"/>
            <a:ext cx="10994571" cy="1107996"/>
          </a:xfrm>
          <a:prstGeom prst="rect">
            <a:avLst/>
          </a:prstGeom>
        </p:spPr>
        <p:txBody>
          <a:bodyPr wrap="square">
            <a:spAutoFit/>
          </a:bodyPr>
          <a:lstStyle/>
          <a:p>
            <a:pPr marL="800100" lvl="1" indent="-342900">
              <a:buFont typeface="Wingdings" panose="05000000000000000000" pitchFamily="2" charset="2"/>
              <a:buChar char="Ø"/>
            </a:pPr>
            <a:r>
              <a:rPr lang="en-US" sz="2400">
                <a:solidFill>
                  <a:schemeClr val="bg1"/>
                </a:solidFill>
              </a:rPr>
              <a:t>Reachability Distance (Khoảng cách khả đạt):</a:t>
            </a:r>
          </a:p>
          <a:p>
            <a:pPr lvl="2"/>
            <a:r>
              <a:rPr lang="vi-VN" sz="2100" b="1">
                <a:solidFill>
                  <a:schemeClr val="bg1"/>
                </a:solidFill>
              </a:rPr>
              <a:t>Reachability Distance</a:t>
            </a:r>
            <a:r>
              <a:rPr lang="vi-VN" sz="2100">
                <a:solidFill>
                  <a:schemeClr val="bg1"/>
                </a:solidFill>
              </a:rPr>
              <a:t> xác định mức độ "khả đạt" của một điểm Q từ một điểm P. Nó được tính dựa trên core</a:t>
            </a:r>
            <a:r>
              <a:rPr lang="en-US" sz="2100">
                <a:solidFill>
                  <a:schemeClr val="bg1"/>
                </a:solidFill>
              </a:rPr>
              <a:t>-</a:t>
            </a:r>
            <a:r>
              <a:rPr lang="vi-VN" sz="2100">
                <a:solidFill>
                  <a:schemeClr val="bg1"/>
                </a:solidFill>
              </a:rPr>
              <a:t>distance của P và khoảng cách thực tế giữa P và Q:</a:t>
            </a:r>
            <a:endParaRPr lang="en-US" sz="2100">
              <a:solidFill>
                <a:schemeClr val="bg1"/>
              </a:solidFill>
            </a:endParaRPr>
          </a:p>
        </p:txBody>
      </p:sp>
      <p:pic>
        <p:nvPicPr>
          <p:cNvPr id="3" name="Picture 2">
            <a:extLst>
              <a:ext uri="{FF2B5EF4-FFF2-40B4-BE49-F238E27FC236}">
                <a16:creationId xmlns:a16="http://schemas.microsoft.com/office/drawing/2014/main" id="{81ADD658-0135-F2A0-4237-0BAB10EC1AD8}"/>
              </a:ext>
            </a:extLst>
          </p:cNvPr>
          <p:cNvPicPr>
            <a:picLocks noChangeAspect="1"/>
          </p:cNvPicPr>
          <p:nvPr/>
        </p:nvPicPr>
        <p:blipFill>
          <a:blip r:embed="rId3"/>
          <a:stretch>
            <a:fillRect/>
          </a:stretch>
        </p:blipFill>
        <p:spPr>
          <a:xfrm>
            <a:off x="2860609" y="1176361"/>
            <a:ext cx="6655631" cy="3237309"/>
          </a:xfrm>
          <a:prstGeom prst="rect">
            <a:avLst/>
          </a:prstGeom>
        </p:spPr>
      </p:pic>
      <p:pic>
        <p:nvPicPr>
          <p:cNvPr id="5" name="Picture 4">
            <a:extLst>
              <a:ext uri="{FF2B5EF4-FFF2-40B4-BE49-F238E27FC236}">
                <a16:creationId xmlns:a16="http://schemas.microsoft.com/office/drawing/2014/main" id="{7EE7B9C8-D30A-49B3-B566-09B5735824EC}"/>
              </a:ext>
            </a:extLst>
          </p:cNvPr>
          <p:cNvPicPr>
            <a:picLocks noChangeAspect="1"/>
          </p:cNvPicPr>
          <p:nvPr/>
        </p:nvPicPr>
        <p:blipFill>
          <a:blip r:embed="rId4"/>
          <a:stretch>
            <a:fillRect/>
          </a:stretch>
        </p:blipFill>
        <p:spPr>
          <a:xfrm>
            <a:off x="878530" y="5771258"/>
            <a:ext cx="10185890" cy="572612"/>
          </a:xfrm>
          <a:prstGeom prst="rect">
            <a:avLst/>
          </a:prstGeom>
        </p:spPr>
      </p:pic>
      <p:grpSp>
        <p:nvGrpSpPr>
          <p:cNvPr id="28" name="Group 27">
            <a:extLst>
              <a:ext uri="{FF2B5EF4-FFF2-40B4-BE49-F238E27FC236}">
                <a16:creationId xmlns:a16="http://schemas.microsoft.com/office/drawing/2014/main" id="{1A1076C1-B544-4BFD-8A79-783E6296EA3A}"/>
              </a:ext>
            </a:extLst>
          </p:cNvPr>
          <p:cNvGrpSpPr/>
          <p:nvPr/>
        </p:nvGrpSpPr>
        <p:grpSpPr>
          <a:xfrm rot="14067567">
            <a:off x="-4595091" y="1143000"/>
            <a:ext cx="4572000" cy="4572000"/>
            <a:chOff x="-2286000" y="944588"/>
            <a:chExt cx="4572000" cy="4572000"/>
          </a:xfrm>
        </p:grpSpPr>
        <p:grpSp>
          <p:nvGrpSpPr>
            <p:cNvPr id="29" name="Group 28">
              <a:extLst>
                <a:ext uri="{FF2B5EF4-FFF2-40B4-BE49-F238E27FC236}">
                  <a16:creationId xmlns:a16="http://schemas.microsoft.com/office/drawing/2014/main" id="{331572AE-FD61-4B3E-A7E1-71247A91B2AE}"/>
                </a:ext>
              </a:extLst>
            </p:cNvPr>
            <p:cNvGrpSpPr/>
            <p:nvPr/>
          </p:nvGrpSpPr>
          <p:grpSpPr>
            <a:xfrm>
              <a:off x="-2286000" y="944588"/>
              <a:ext cx="4572000" cy="4572000"/>
              <a:chOff x="4405745" y="1016000"/>
              <a:chExt cx="4572000" cy="4572000"/>
            </a:xfrm>
          </p:grpSpPr>
          <p:sp>
            <p:nvSpPr>
              <p:cNvPr id="35" name="Oval 34">
                <a:extLst>
                  <a:ext uri="{FF2B5EF4-FFF2-40B4-BE49-F238E27FC236}">
                    <a16:creationId xmlns:a16="http://schemas.microsoft.com/office/drawing/2014/main" id="{B6D8CC80-728D-47AA-A45F-FCDE61E59261}"/>
                  </a:ext>
                </a:extLst>
              </p:cNvPr>
              <p:cNvSpPr/>
              <p:nvPr/>
            </p:nvSpPr>
            <p:spPr>
              <a:xfrm>
                <a:off x="4405745" y="1016000"/>
                <a:ext cx="4572000" cy="4572000"/>
              </a:xfrm>
              <a:prstGeom prst="ellipse">
                <a:avLst/>
              </a:prstGeom>
              <a:solidFill>
                <a:srgbClr val="01132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04B6290A-F4C3-44DF-B961-0D74DCF1785C}"/>
                  </a:ext>
                </a:extLst>
              </p:cNvPr>
              <p:cNvGrpSpPr/>
              <p:nvPr/>
            </p:nvGrpSpPr>
            <p:grpSpPr>
              <a:xfrm>
                <a:off x="4591519" y="1270000"/>
                <a:ext cx="4164554" cy="4318000"/>
                <a:chOff x="4591519" y="1270000"/>
                <a:chExt cx="4164554" cy="4318000"/>
              </a:xfrm>
            </p:grpSpPr>
            <p:cxnSp>
              <p:nvCxnSpPr>
                <p:cNvPr id="37" name="Straight Connector 36">
                  <a:extLst>
                    <a:ext uri="{FF2B5EF4-FFF2-40B4-BE49-F238E27FC236}">
                      <a16:creationId xmlns:a16="http://schemas.microsoft.com/office/drawing/2014/main" id="{1E9B08E3-D2D0-4B3A-B768-178FDB5642E7}"/>
                    </a:ext>
                  </a:extLst>
                </p:cNvPr>
                <p:cNvCxnSpPr>
                  <a:cxnSpLocks/>
                </p:cNvCxnSpPr>
                <p:nvPr/>
              </p:nvCxnSpPr>
              <p:spPr>
                <a:xfrm>
                  <a:off x="5645511" y="1270000"/>
                  <a:ext cx="1046233" cy="1963281"/>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333EDC34-CB66-45FF-892F-33E64D57A05B}"/>
                    </a:ext>
                  </a:extLst>
                </p:cNvPr>
                <p:cNvCxnSpPr>
                  <a:cxnSpLocks/>
                  <a:endCxn id="35" idx="7"/>
                </p:cNvCxnSpPr>
                <p:nvPr/>
              </p:nvCxnSpPr>
              <p:spPr>
                <a:xfrm flipV="1">
                  <a:off x="6691745" y="1685554"/>
                  <a:ext cx="1616446" cy="1547727"/>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41D08C89-74C4-4D8F-802B-25202AF39653}"/>
                    </a:ext>
                  </a:extLst>
                </p:cNvPr>
                <p:cNvCxnSpPr>
                  <a:cxnSpLocks/>
                </p:cNvCxnSpPr>
                <p:nvPr/>
              </p:nvCxnSpPr>
              <p:spPr>
                <a:xfrm>
                  <a:off x="6691745" y="3233281"/>
                  <a:ext cx="2064328" cy="100621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383237B-620C-4CE4-AE09-8A1AB000122D}"/>
                    </a:ext>
                  </a:extLst>
                </p:cNvPr>
                <p:cNvCxnSpPr>
                  <a:cxnSpLocks/>
                  <a:endCxn id="35" idx="4"/>
                </p:cNvCxnSpPr>
                <p:nvPr/>
              </p:nvCxnSpPr>
              <p:spPr>
                <a:xfrm>
                  <a:off x="6691744" y="3233281"/>
                  <a:ext cx="1" cy="2354719"/>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1F342E34-8B19-4E2C-BF07-AE389C9B1EA5}"/>
                    </a:ext>
                  </a:extLst>
                </p:cNvPr>
                <p:cNvCxnSpPr>
                  <a:cxnSpLocks/>
                </p:cNvCxnSpPr>
                <p:nvPr/>
              </p:nvCxnSpPr>
              <p:spPr>
                <a:xfrm flipH="1">
                  <a:off x="4591519" y="3233281"/>
                  <a:ext cx="2064327" cy="856583"/>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grpSp>
        <p:sp>
          <p:nvSpPr>
            <p:cNvPr id="30" name="TextBox 29">
              <a:extLst>
                <a:ext uri="{FF2B5EF4-FFF2-40B4-BE49-F238E27FC236}">
                  <a16:creationId xmlns:a16="http://schemas.microsoft.com/office/drawing/2014/main" id="{A027ACD7-5311-4E65-A084-9BE172F2CC02}"/>
                </a:ext>
              </a:extLst>
            </p:cNvPr>
            <p:cNvSpPr txBox="1"/>
            <p:nvPr/>
          </p:nvSpPr>
          <p:spPr>
            <a:xfrm rot="7532433">
              <a:off x="734659" y="235342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01</a:t>
              </a:r>
            </a:p>
            <a:p>
              <a:pPr algn="ctr"/>
              <a:r>
                <a:rPr lang="en-US" b="1" dirty="0" err="1">
                  <a:solidFill>
                    <a:schemeClr val="bg1"/>
                  </a:solidFill>
                  <a:latin typeface="Yeseva One" panose="00000500000000000000"/>
                </a:rPr>
                <a:t>Giới</a:t>
              </a:r>
              <a:r>
                <a:rPr lang="en-US" b="1" dirty="0">
                  <a:solidFill>
                    <a:schemeClr val="bg1"/>
                  </a:solidFill>
                  <a:latin typeface="Yeseva One" panose="00000500000000000000"/>
                </a:rPr>
                <a:t> </a:t>
              </a:r>
              <a:r>
                <a:rPr lang="en-US" b="1" dirty="0" err="1">
                  <a:solidFill>
                    <a:schemeClr val="bg1"/>
                  </a:solidFill>
                  <a:latin typeface="Yeseva One" panose="00000500000000000000"/>
                </a:rPr>
                <a:t>thiệu</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1" name="TextBox 30">
              <a:extLst>
                <a:ext uri="{FF2B5EF4-FFF2-40B4-BE49-F238E27FC236}">
                  <a16:creationId xmlns:a16="http://schemas.microsoft.com/office/drawing/2014/main" id="{475162AA-D0F2-4D0A-B506-42965BED9089}"/>
                </a:ext>
              </a:extLst>
            </p:cNvPr>
            <p:cNvSpPr txBox="1"/>
            <p:nvPr/>
          </p:nvSpPr>
          <p:spPr>
            <a:xfrm rot="7532433">
              <a:off x="81977" y="3935006"/>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02</a:t>
              </a:r>
            </a:p>
            <a:p>
              <a:pPr algn="ctr"/>
              <a:r>
                <a:rPr lang="en-US" b="1" dirty="0">
                  <a:solidFill>
                    <a:schemeClr val="bg1"/>
                  </a:solidFill>
                  <a:latin typeface="Yeseva One" panose="00000500000000000000"/>
                </a:rPr>
                <a:t>Ý t</a:t>
              </a:r>
              <a:r>
                <a:rPr lang="vi-VN" b="1" dirty="0">
                  <a:solidFill>
                    <a:schemeClr val="bg1"/>
                  </a:solidFill>
                  <a:latin typeface="Yeseva One" panose="00000500000000000000"/>
                </a:rPr>
                <a:t>ư</a:t>
              </a:r>
              <a:r>
                <a:rPr lang="en-US" b="1" dirty="0" err="1">
                  <a:solidFill>
                    <a:schemeClr val="bg1"/>
                  </a:solidFill>
                  <a:latin typeface="Yeseva One" panose="00000500000000000000"/>
                </a:rPr>
                <a:t>ởng</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2" name="TextBox 31">
              <a:extLst>
                <a:ext uri="{FF2B5EF4-FFF2-40B4-BE49-F238E27FC236}">
                  <a16:creationId xmlns:a16="http://schemas.microsoft.com/office/drawing/2014/main" id="{798E8599-22AA-4429-8005-7599A3CD682F}"/>
                </a:ext>
              </a:extLst>
            </p:cNvPr>
            <p:cNvSpPr txBox="1"/>
            <p:nvPr/>
          </p:nvSpPr>
          <p:spPr>
            <a:xfrm rot="7532433">
              <a:off x="-1462711" y="3877564"/>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03</a:t>
              </a:r>
            </a:p>
            <a:p>
              <a:pPr algn="ctr"/>
              <a:r>
                <a:rPr lang="en-US" b="1" dirty="0" err="1">
                  <a:solidFill>
                    <a:schemeClr val="bg1"/>
                  </a:solidFill>
                  <a:latin typeface="Yeseva One" panose="00000500000000000000"/>
                </a:rPr>
                <a:t>Lý</a:t>
              </a:r>
              <a:r>
                <a:rPr lang="en-US" b="1" dirty="0">
                  <a:solidFill>
                    <a:schemeClr val="bg1"/>
                  </a:solidFill>
                  <a:latin typeface="Yeseva One" panose="00000500000000000000"/>
                </a:rPr>
                <a:t> </a:t>
              </a:r>
              <a:r>
                <a:rPr lang="en-US" b="1" dirty="0" err="1">
                  <a:solidFill>
                    <a:schemeClr val="bg1"/>
                  </a:solidFill>
                  <a:latin typeface="Yeseva One" panose="00000500000000000000"/>
                </a:rPr>
                <a:t>thuyết</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3" name="TextBox 32">
              <a:extLst>
                <a:ext uri="{FF2B5EF4-FFF2-40B4-BE49-F238E27FC236}">
                  <a16:creationId xmlns:a16="http://schemas.microsoft.com/office/drawing/2014/main" id="{49E517D9-1047-4312-842D-9A07174EDFBD}"/>
                </a:ext>
              </a:extLst>
            </p:cNvPr>
            <p:cNvSpPr txBox="1"/>
            <p:nvPr/>
          </p:nvSpPr>
          <p:spPr>
            <a:xfrm rot="7532433">
              <a:off x="-1977440" y="216809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04</a:t>
              </a:r>
            </a:p>
            <a:p>
              <a:pPr algn="ctr"/>
              <a:r>
                <a:rPr lang="en-US" b="1" dirty="0" err="1">
                  <a:solidFill>
                    <a:schemeClr val="bg1"/>
                  </a:solidFill>
                  <a:latin typeface="Yeseva One" panose="00000500000000000000"/>
                </a:rPr>
                <a:t>Thực</a:t>
              </a:r>
              <a:r>
                <a:rPr lang="en-US" b="1" dirty="0">
                  <a:solidFill>
                    <a:schemeClr val="bg1"/>
                  </a:solidFill>
                  <a:latin typeface="Yeseva One" panose="00000500000000000000"/>
                </a:rPr>
                <a:t> </a:t>
              </a:r>
              <a:r>
                <a:rPr lang="en-US" b="1" dirty="0" err="1">
                  <a:solidFill>
                    <a:schemeClr val="bg1"/>
                  </a:solidFill>
                  <a:latin typeface="Yeseva One" panose="00000500000000000000"/>
                </a:rPr>
                <a:t>hành</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4" name="TextBox 33">
              <a:extLst>
                <a:ext uri="{FF2B5EF4-FFF2-40B4-BE49-F238E27FC236}">
                  <a16:creationId xmlns:a16="http://schemas.microsoft.com/office/drawing/2014/main" id="{5F4CD411-E807-4C83-95A3-D3B50F18FFF6}"/>
                </a:ext>
              </a:extLst>
            </p:cNvPr>
            <p:cNvSpPr txBox="1"/>
            <p:nvPr/>
          </p:nvSpPr>
          <p:spPr>
            <a:xfrm rot="7532433">
              <a:off x="-513671" y="1233508"/>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05</a:t>
              </a:r>
            </a:p>
            <a:p>
              <a:pPr algn="ctr"/>
              <a:r>
                <a:rPr lang="en-US" b="1" dirty="0" err="1">
                  <a:solidFill>
                    <a:schemeClr val="bg1"/>
                  </a:solidFill>
                  <a:latin typeface="Yeseva One" panose="00000500000000000000"/>
                </a:rPr>
                <a:t>Nhận</a:t>
              </a:r>
              <a:r>
                <a:rPr lang="en-US" b="1" dirty="0">
                  <a:solidFill>
                    <a:schemeClr val="bg1"/>
                  </a:solidFill>
                  <a:latin typeface="Yeseva One" panose="00000500000000000000"/>
                </a:rPr>
                <a:t> </a:t>
              </a:r>
              <a:r>
                <a:rPr lang="en-US" b="1" dirty="0" err="1">
                  <a:solidFill>
                    <a:schemeClr val="bg1"/>
                  </a:solidFill>
                  <a:latin typeface="Yeseva One" panose="00000500000000000000"/>
                </a:rPr>
                <a:t>xét</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grpSp>
      <p:grpSp>
        <p:nvGrpSpPr>
          <p:cNvPr id="42" name="组合 49">
            <a:extLst>
              <a:ext uri="{FF2B5EF4-FFF2-40B4-BE49-F238E27FC236}">
                <a16:creationId xmlns:a16="http://schemas.microsoft.com/office/drawing/2014/main" id="{446E9947-8D75-44F4-8710-9C2A6661B6E5}"/>
              </a:ext>
            </a:extLst>
          </p:cNvPr>
          <p:cNvGrpSpPr/>
          <p:nvPr/>
        </p:nvGrpSpPr>
        <p:grpSpPr>
          <a:xfrm>
            <a:off x="0" y="58271"/>
            <a:ext cx="5854833" cy="1404807"/>
            <a:chOff x="0" y="330395"/>
            <a:chExt cx="4974236" cy="1404807"/>
          </a:xfrm>
        </p:grpSpPr>
        <p:grpSp>
          <p:nvGrpSpPr>
            <p:cNvPr id="43" name="组合 54">
              <a:extLst>
                <a:ext uri="{FF2B5EF4-FFF2-40B4-BE49-F238E27FC236}">
                  <a16:creationId xmlns:a16="http://schemas.microsoft.com/office/drawing/2014/main" id="{070258A4-B3F9-4BA2-8BDC-E8A3B6655187}"/>
                </a:ext>
              </a:extLst>
            </p:cNvPr>
            <p:cNvGrpSpPr/>
            <p:nvPr/>
          </p:nvGrpSpPr>
          <p:grpSpPr>
            <a:xfrm>
              <a:off x="0" y="330395"/>
              <a:ext cx="952409" cy="1055710"/>
              <a:chOff x="-1" y="1447994"/>
              <a:chExt cx="2805034" cy="3109278"/>
            </a:xfrm>
          </p:grpSpPr>
          <p:sp>
            <p:nvSpPr>
              <p:cNvPr id="60" name="等腰三角形 84">
                <a:extLst>
                  <a:ext uri="{FF2B5EF4-FFF2-40B4-BE49-F238E27FC236}">
                    <a16:creationId xmlns:a16="http://schemas.microsoft.com/office/drawing/2014/main" id="{DFA002E2-E7D9-4AC1-A88F-B89F3DA4E1F1}"/>
                  </a:ext>
                </a:extLst>
              </p:cNvPr>
              <p:cNvSpPr/>
              <p:nvPr/>
            </p:nvSpPr>
            <p:spPr>
              <a:xfrm rot="5400000">
                <a:off x="1494447" y="1952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1" name="等腰三角形 85">
                <a:extLst>
                  <a:ext uri="{FF2B5EF4-FFF2-40B4-BE49-F238E27FC236}">
                    <a16:creationId xmlns:a16="http://schemas.microsoft.com/office/drawing/2014/main" id="{4321D2A4-7ECE-4712-8FEF-B05B077A9DFC}"/>
                  </a:ext>
                </a:extLst>
              </p:cNvPr>
              <p:cNvSpPr/>
              <p:nvPr/>
            </p:nvSpPr>
            <p:spPr>
              <a:xfrm rot="5400000">
                <a:off x="1071974" y="2824215"/>
                <a:ext cx="1861431" cy="1604683"/>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2" name="等腰三角形 86">
                <a:extLst>
                  <a:ext uri="{FF2B5EF4-FFF2-40B4-BE49-F238E27FC236}">
                    <a16:creationId xmlns:a16="http://schemas.microsoft.com/office/drawing/2014/main" id="{33F5AE80-60D0-4A53-B77E-9223E8562D16}"/>
                  </a:ext>
                </a:extLst>
              </p:cNvPr>
              <p:cNvSpPr/>
              <p:nvPr/>
            </p:nvSpPr>
            <p:spPr>
              <a:xfrm rot="5400000">
                <a:off x="666283"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3" name="等腰三角形 87">
                <a:extLst>
                  <a:ext uri="{FF2B5EF4-FFF2-40B4-BE49-F238E27FC236}">
                    <a16:creationId xmlns:a16="http://schemas.microsoft.com/office/drawing/2014/main" id="{6165A024-B0A6-4974-9A07-5D38603480FD}"/>
                  </a:ext>
                </a:extLst>
              </p:cNvPr>
              <p:cNvSpPr/>
              <p:nvPr/>
            </p:nvSpPr>
            <p:spPr>
              <a:xfrm rot="5400000">
                <a:off x="25871"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4" name="等腰三角形 88">
                <a:extLst>
                  <a:ext uri="{FF2B5EF4-FFF2-40B4-BE49-F238E27FC236}">
                    <a16:creationId xmlns:a16="http://schemas.microsoft.com/office/drawing/2014/main" id="{8243CFB3-00C7-4F4A-B358-DAB060FB983B}"/>
                  </a:ext>
                </a:extLst>
              </p:cNvPr>
              <p:cNvSpPr/>
              <p:nvPr/>
            </p:nvSpPr>
            <p:spPr>
              <a:xfrm rot="5400000">
                <a:off x="-123297"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5" name="等腰三角形 89">
                <a:extLst>
                  <a:ext uri="{FF2B5EF4-FFF2-40B4-BE49-F238E27FC236}">
                    <a16:creationId xmlns:a16="http://schemas.microsoft.com/office/drawing/2014/main" id="{88060840-62F3-4194-9BBA-726982CCB061}"/>
                  </a:ext>
                </a:extLst>
              </p:cNvPr>
              <p:cNvSpPr/>
              <p:nvPr/>
            </p:nvSpPr>
            <p:spPr>
              <a:xfrm rot="5400000">
                <a:off x="-41147"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6" name="等腰三角形 90">
                <a:extLst>
                  <a:ext uri="{FF2B5EF4-FFF2-40B4-BE49-F238E27FC236}">
                    <a16:creationId xmlns:a16="http://schemas.microsoft.com/office/drawing/2014/main" id="{6BA3CE97-19AE-4656-ADDE-C76E3D6E7284}"/>
                  </a:ext>
                </a:extLst>
              </p:cNvPr>
              <p:cNvSpPr/>
              <p:nvPr/>
            </p:nvSpPr>
            <p:spPr>
              <a:xfrm rot="5400000">
                <a:off x="-50998" y="3868826"/>
                <a:ext cx="739443" cy="63745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sp>
          <p:nvSpPr>
            <p:cNvPr id="44" name="文本框 55">
              <a:extLst>
                <a:ext uri="{FF2B5EF4-FFF2-40B4-BE49-F238E27FC236}">
                  <a16:creationId xmlns:a16="http://schemas.microsoft.com/office/drawing/2014/main" id="{B4FAE3C0-EE76-4F44-9626-192CA903143F}"/>
                </a:ext>
              </a:extLst>
            </p:cNvPr>
            <p:cNvSpPr txBox="1"/>
            <p:nvPr/>
          </p:nvSpPr>
          <p:spPr>
            <a:xfrm>
              <a:off x="969477" y="534873"/>
              <a:ext cx="4004759" cy="1200329"/>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3600" b="1" dirty="0" err="1">
                  <a:solidFill>
                    <a:srgbClr val="FFFFFF"/>
                  </a:solidFill>
                  <a:latin typeface="Yeseva One" panose="00000500000000000000" pitchFamily="2" charset="0"/>
                  <a:ea typeface="锐字锐线梦想黑简1.0" panose="02010604000000000000" pitchFamily="2" charset="-122"/>
                </a:rPr>
                <a:t>Lý</a:t>
              </a:r>
              <a:r>
                <a:rPr lang="en-US" altLang="zh-CN" sz="3600" b="1" dirty="0">
                  <a:solidFill>
                    <a:srgbClr val="FFFFFF"/>
                  </a:solidFill>
                  <a:latin typeface="Yeseva One" panose="00000500000000000000" pitchFamily="2" charset="0"/>
                  <a:ea typeface="锐字锐线梦想黑简1.0" panose="02010604000000000000" pitchFamily="2" charset="-122"/>
                </a:rPr>
                <a:t> </a:t>
              </a:r>
              <a:r>
                <a:rPr lang="en-US" altLang="zh-CN" sz="3600" b="1" dirty="0" err="1">
                  <a:solidFill>
                    <a:srgbClr val="FFFFFF"/>
                  </a:solidFill>
                  <a:latin typeface="Yeseva One" panose="00000500000000000000" pitchFamily="2" charset="0"/>
                  <a:ea typeface="锐字锐线梦想黑简1.0" panose="02010604000000000000" pitchFamily="2" charset="-122"/>
                </a:rPr>
                <a:t>thuyết</a:t>
              </a:r>
              <a:r>
                <a:rPr lang="en-US" altLang="zh-CN" sz="3600" b="1" dirty="0">
                  <a:solidFill>
                    <a:srgbClr val="FFFFFF"/>
                  </a:solidFill>
                  <a:latin typeface="Yeseva One" panose="00000500000000000000" pitchFamily="2" charset="0"/>
                  <a:ea typeface="锐字锐线梦想黑简1.0" panose="02010604000000000000" pitchFamily="2" charset="-122"/>
                </a:rPr>
                <a:t> </a:t>
              </a:r>
              <a:r>
                <a:rPr lang="en-US" altLang="zh-CN" sz="3600" b="1" dirty="0" err="1">
                  <a:solidFill>
                    <a:srgbClr val="FFFFFF"/>
                  </a:solidFill>
                  <a:latin typeface="Yeseva One" panose="00000500000000000000" pitchFamily="2" charset="0"/>
                  <a:ea typeface="锐字锐线梦想黑简1.0" panose="02010604000000000000" pitchFamily="2" charset="-122"/>
                </a:rPr>
                <a:t>thuật</a:t>
              </a:r>
              <a:r>
                <a:rPr lang="en-US" altLang="zh-CN" sz="3600" b="1" dirty="0">
                  <a:solidFill>
                    <a:srgbClr val="FFFFFF"/>
                  </a:solidFill>
                  <a:latin typeface="Yeseva One" panose="00000500000000000000" pitchFamily="2" charset="0"/>
                  <a:ea typeface="锐字锐线梦想黑简1.0" panose="02010604000000000000" pitchFamily="2" charset="-122"/>
                </a:rPr>
                <a:t> </a:t>
              </a:r>
              <a:r>
                <a:rPr lang="en-US" altLang="zh-CN" sz="3600" b="1" dirty="0" err="1">
                  <a:solidFill>
                    <a:srgbClr val="FFFFFF"/>
                  </a:solidFill>
                  <a:latin typeface="Yeseva One" panose="00000500000000000000" pitchFamily="2" charset="0"/>
                  <a:ea typeface="锐字锐线梦想黑简1.0" panose="02010604000000000000" pitchFamily="2" charset="-122"/>
                </a:rPr>
                <a:t>toán</a:t>
              </a:r>
              <a:endParaRPr kumimoji="0" lang="zh-CN" altLang="en-US" sz="3600" b="1"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endParaRPr>
            </a:p>
          </p:txBody>
        </p:sp>
        <p:grpSp>
          <p:nvGrpSpPr>
            <p:cNvPr id="45" name="组合 56">
              <a:extLst>
                <a:ext uri="{FF2B5EF4-FFF2-40B4-BE49-F238E27FC236}">
                  <a16:creationId xmlns:a16="http://schemas.microsoft.com/office/drawing/2014/main" id="{2841C816-4B4C-4291-9425-81045435F86B}"/>
                </a:ext>
              </a:extLst>
            </p:cNvPr>
            <p:cNvGrpSpPr/>
            <p:nvPr/>
          </p:nvGrpSpPr>
          <p:grpSpPr>
            <a:xfrm>
              <a:off x="3416529" y="575300"/>
              <a:ext cx="168047" cy="507315"/>
              <a:chOff x="3300733" y="531547"/>
              <a:chExt cx="878358" cy="2651669"/>
            </a:xfrm>
          </p:grpSpPr>
          <p:sp>
            <p:nvSpPr>
              <p:cNvPr id="54" name="椭圆 81">
                <a:extLst>
                  <a:ext uri="{FF2B5EF4-FFF2-40B4-BE49-F238E27FC236}">
                    <a16:creationId xmlns:a16="http://schemas.microsoft.com/office/drawing/2014/main" id="{2E88BAAC-D4F4-4F9D-879D-B45924CFE176}"/>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58" name="椭圆 82">
                <a:extLst>
                  <a:ext uri="{FF2B5EF4-FFF2-40B4-BE49-F238E27FC236}">
                    <a16:creationId xmlns:a16="http://schemas.microsoft.com/office/drawing/2014/main" id="{89B8D1CE-3B01-4205-87F1-B6D8D886A7BE}"/>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59" name="椭圆 83">
                <a:extLst>
                  <a:ext uri="{FF2B5EF4-FFF2-40B4-BE49-F238E27FC236}">
                    <a16:creationId xmlns:a16="http://schemas.microsoft.com/office/drawing/2014/main" id="{516D619A-4602-4515-BD79-29B7DCF62149}"/>
                  </a:ext>
                </a:extLst>
              </p:cNvPr>
              <p:cNvSpPr/>
              <p:nvPr/>
            </p:nvSpPr>
            <p:spPr>
              <a:xfrm flipH="1">
                <a:off x="3300733" y="743889"/>
                <a:ext cx="212351" cy="2439327"/>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grpSp>
          <p:nvGrpSpPr>
            <p:cNvPr id="46" name="组合 72">
              <a:extLst>
                <a:ext uri="{FF2B5EF4-FFF2-40B4-BE49-F238E27FC236}">
                  <a16:creationId xmlns:a16="http://schemas.microsoft.com/office/drawing/2014/main" id="{300DB539-8AE1-4194-9042-246052035B80}"/>
                </a:ext>
              </a:extLst>
            </p:cNvPr>
            <p:cNvGrpSpPr/>
            <p:nvPr/>
          </p:nvGrpSpPr>
          <p:grpSpPr>
            <a:xfrm>
              <a:off x="2079855" y="791024"/>
              <a:ext cx="168045" cy="168045"/>
              <a:chOff x="3300742" y="531547"/>
              <a:chExt cx="878349" cy="878349"/>
            </a:xfrm>
          </p:grpSpPr>
          <p:sp>
            <p:nvSpPr>
              <p:cNvPr id="51" name="椭圆 78">
                <a:extLst>
                  <a:ext uri="{FF2B5EF4-FFF2-40B4-BE49-F238E27FC236}">
                    <a16:creationId xmlns:a16="http://schemas.microsoft.com/office/drawing/2014/main" id="{42A96404-166E-4AD8-A699-C821C1DB30CA}"/>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52" name="椭圆 79">
                <a:extLst>
                  <a:ext uri="{FF2B5EF4-FFF2-40B4-BE49-F238E27FC236}">
                    <a16:creationId xmlns:a16="http://schemas.microsoft.com/office/drawing/2014/main" id="{ED85DA75-4CA5-4D93-80AB-FD1214E342D6}"/>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53" name="椭圆 80">
                <a:extLst>
                  <a:ext uri="{FF2B5EF4-FFF2-40B4-BE49-F238E27FC236}">
                    <a16:creationId xmlns:a16="http://schemas.microsoft.com/office/drawing/2014/main" id="{4D9DA279-2598-4F43-AED8-6A3605BC3766}"/>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cxnSp>
          <p:nvCxnSpPr>
            <p:cNvPr id="47" name="直接连接符 75">
              <a:extLst>
                <a:ext uri="{FF2B5EF4-FFF2-40B4-BE49-F238E27FC236}">
                  <a16:creationId xmlns:a16="http://schemas.microsoft.com/office/drawing/2014/main" id="{4B56BB69-CC25-43A7-820E-C0AD0C584195}"/>
                </a:ext>
              </a:extLst>
            </p:cNvPr>
            <p:cNvCxnSpPr>
              <a:cxnSpLocks/>
            </p:cNvCxnSpPr>
            <p:nvPr/>
          </p:nvCxnSpPr>
          <p:spPr>
            <a:xfrm flipH="1">
              <a:off x="3819306" y="710604"/>
              <a:ext cx="178924" cy="178925"/>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76">
              <a:extLst>
                <a:ext uri="{FF2B5EF4-FFF2-40B4-BE49-F238E27FC236}">
                  <a16:creationId xmlns:a16="http://schemas.microsoft.com/office/drawing/2014/main" id="{8B7E63A1-4392-4513-A62D-DD708A773E3D}"/>
                </a:ext>
              </a:extLst>
            </p:cNvPr>
            <p:cNvCxnSpPr>
              <a:cxnSpLocks/>
            </p:cNvCxnSpPr>
            <p:nvPr/>
          </p:nvCxnSpPr>
          <p:spPr>
            <a:xfrm flipH="1">
              <a:off x="2938521" y="387606"/>
              <a:ext cx="207937" cy="207938"/>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49" name="直接连接符 77">
              <a:extLst>
                <a:ext uri="{FF2B5EF4-FFF2-40B4-BE49-F238E27FC236}">
                  <a16:creationId xmlns:a16="http://schemas.microsoft.com/office/drawing/2014/main" id="{21935F88-BBC0-4432-8E40-1B3063360AEC}"/>
                </a:ext>
              </a:extLst>
            </p:cNvPr>
            <p:cNvCxnSpPr>
              <a:cxnSpLocks/>
            </p:cNvCxnSpPr>
            <p:nvPr/>
          </p:nvCxnSpPr>
          <p:spPr>
            <a:xfrm flipH="1">
              <a:off x="1878241" y="710604"/>
              <a:ext cx="113257" cy="113259"/>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cxnSp>
        <p:nvCxnSpPr>
          <p:cNvPr id="67" name="Straight Connector 66">
            <a:extLst>
              <a:ext uri="{FF2B5EF4-FFF2-40B4-BE49-F238E27FC236}">
                <a16:creationId xmlns:a16="http://schemas.microsoft.com/office/drawing/2014/main" id="{E029B376-ACCD-4E01-9499-D8FCA4AB7A22}"/>
              </a:ext>
            </a:extLst>
          </p:cNvPr>
          <p:cNvCxnSpPr>
            <a:cxnSpLocks/>
          </p:cNvCxnSpPr>
          <p:nvPr/>
        </p:nvCxnSpPr>
        <p:spPr>
          <a:xfrm>
            <a:off x="1116223" y="963987"/>
            <a:ext cx="5238397" cy="0"/>
          </a:xfrm>
          <a:prstGeom prst="line">
            <a:avLst/>
          </a:prstGeom>
          <a:ln w="38100">
            <a:solidFill>
              <a:schemeClr val="bg1"/>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837550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D6520-8672-EE73-84E8-539B28BA9C7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6197A25-A60D-FDCB-58C7-73724B7240ED}"/>
              </a:ext>
            </a:extLst>
          </p:cNvPr>
          <p:cNvSpPr/>
          <p:nvPr/>
        </p:nvSpPr>
        <p:spPr>
          <a:xfrm>
            <a:off x="176211" y="1395210"/>
            <a:ext cx="11922862" cy="3046988"/>
          </a:xfrm>
          <a:prstGeom prst="rect">
            <a:avLst/>
          </a:prstGeom>
        </p:spPr>
        <p:txBody>
          <a:bodyPr wrap="square">
            <a:spAutoFit/>
          </a:bodyPr>
          <a:lstStyle/>
          <a:p>
            <a:pPr marL="800100" lvl="1" indent="-342900">
              <a:buFont typeface="Wingdings" panose="05000000000000000000" pitchFamily="2" charset="2"/>
              <a:buChar char="Ø"/>
            </a:pPr>
            <a:r>
              <a:rPr lang="en-US" sz="2400">
                <a:solidFill>
                  <a:schemeClr val="bg1"/>
                </a:solidFill>
              </a:rPr>
              <a:t>Trích xuất cụm dựa trên </a:t>
            </a:r>
            <a:r>
              <a:rPr lang="vi-VN" sz="2400">
                <a:solidFill>
                  <a:schemeClr val="bg1"/>
                </a:solidFill>
              </a:rPr>
              <a:t>Phương pháp đặt ngưỡng reachability-distance</a:t>
            </a:r>
            <a:r>
              <a:rPr lang="en-US" sz="2400">
                <a:solidFill>
                  <a:schemeClr val="bg1"/>
                </a:solidFill>
              </a:rPr>
              <a:t>: </a:t>
            </a:r>
          </a:p>
          <a:p>
            <a:pPr lvl="2" defTabSz="914400" eaLnBrk="0" fontAlgn="base" hangingPunct="0">
              <a:spcBef>
                <a:spcPct val="0"/>
              </a:spcBef>
              <a:spcAft>
                <a:spcPct val="0"/>
              </a:spcAft>
              <a:buFontTx/>
              <a:buChar char="•"/>
            </a:pPr>
            <a:r>
              <a:rPr kumimoji="0" lang="en-US" altLang="en-US" sz="2100" b="1" i="0" u="none" strike="noStrike" cap="none" normalizeH="0" baseline="0">
                <a:ln>
                  <a:noFill/>
                </a:ln>
                <a:solidFill>
                  <a:schemeClr val="bg1"/>
                </a:solidFill>
                <a:effectLst/>
                <a:latin typeface="Arial" panose="020B0604020202020204" pitchFamily="34" charset="0"/>
              </a:rPr>
              <a:t>  Mô tả</a:t>
            </a:r>
            <a:r>
              <a:rPr kumimoji="0" lang="en-US" altLang="en-US" sz="2100" b="0" i="0" u="none" strike="noStrike" cap="none" normalizeH="0" baseline="0">
                <a:ln>
                  <a:noFill/>
                </a:ln>
                <a:solidFill>
                  <a:schemeClr val="bg1"/>
                </a:solidFill>
                <a:effectLst/>
                <a:latin typeface="Arial" panose="020B0604020202020204" pitchFamily="34" charset="0"/>
              </a:rPr>
              <a:t>: Nhóm các điểm thành cụm dựa trên một ngưỡng cố định của </a:t>
            </a:r>
            <a:r>
              <a:rPr kumimoji="0" lang="en-US" altLang="en-US" sz="2100" b="1" i="0" u="none" strike="noStrike" cap="none" normalizeH="0" baseline="0">
                <a:ln>
                  <a:noFill/>
                </a:ln>
                <a:solidFill>
                  <a:schemeClr val="bg1"/>
                </a:solidFill>
                <a:effectLst/>
                <a:latin typeface="Arial" panose="020B0604020202020204" pitchFamily="34" charset="0"/>
              </a:rPr>
              <a:t>reachability-distance</a:t>
            </a:r>
            <a:r>
              <a:rPr kumimoji="0" lang="en-US" altLang="en-US" sz="2100" b="0" i="0" u="none" strike="noStrike" cap="none" normalizeH="0" baseline="0">
                <a:ln>
                  <a:noFill/>
                </a:ln>
                <a:solidFill>
                  <a:schemeClr val="bg1"/>
                </a:solidFill>
                <a:effectLst/>
                <a:latin typeface="Arial" panose="020B0604020202020204" pitchFamily="34" charset="0"/>
              </a:rPr>
              <a:t>. </a:t>
            </a:r>
          </a:p>
          <a:p>
            <a:pPr lvl="2" defTabSz="914400" eaLnBrk="0" fontAlgn="base" hangingPunct="0">
              <a:spcBef>
                <a:spcPct val="0"/>
              </a:spcBef>
              <a:spcAft>
                <a:spcPct val="0"/>
              </a:spcAft>
              <a:buFontTx/>
              <a:buChar char="•"/>
            </a:pPr>
            <a:r>
              <a:rPr kumimoji="0" lang="en-US" altLang="en-US" sz="2100" b="1" i="0" u="none" strike="noStrike" cap="none" normalizeH="0" baseline="0">
                <a:ln>
                  <a:noFill/>
                </a:ln>
                <a:solidFill>
                  <a:schemeClr val="bg1"/>
                </a:solidFill>
                <a:effectLst/>
                <a:latin typeface="Arial" panose="020B0604020202020204" pitchFamily="34" charset="0"/>
              </a:rPr>
              <a:t>  Cách làm</a:t>
            </a:r>
            <a:r>
              <a:rPr kumimoji="0" lang="en-US" altLang="en-US" sz="2100" b="0" i="0" u="none" strike="noStrike" cap="none" normalizeH="0" baseline="0">
                <a:ln>
                  <a:noFill/>
                </a:ln>
                <a:solidFill>
                  <a:schemeClr val="bg1"/>
                </a:solidFill>
                <a:effectLst/>
                <a:latin typeface="Arial" panose="020B0604020202020204" pitchFamily="34" charset="0"/>
              </a:rPr>
              <a:t>: </a:t>
            </a:r>
          </a:p>
          <a:p>
            <a:pPr lvl="3" defTabSz="914400" eaLnBrk="0" fontAlgn="base" hangingPunct="0">
              <a:spcBef>
                <a:spcPct val="0"/>
              </a:spcBef>
              <a:spcAft>
                <a:spcPct val="0"/>
              </a:spcAft>
              <a:buFontTx/>
              <a:buChar char="•"/>
            </a:pPr>
            <a:r>
              <a:rPr kumimoji="0" lang="en-US" altLang="en-US" sz="2100" b="0" i="0" u="none" strike="noStrike" cap="none" normalizeH="0" baseline="0">
                <a:ln>
                  <a:noFill/>
                </a:ln>
                <a:solidFill>
                  <a:schemeClr val="bg1"/>
                </a:solidFill>
                <a:effectLst/>
                <a:latin typeface="Arial" panose="020B0604020202020204" pitchFamily="34" charset="0"/>
              </a:rPr>
              <a:t>  Chọn ngưỡng cho </a:t>
            </a:r>
            <a:r>
              <a:rPr kumimoji="0" lang="en-US" altLang="en-US" sz="2100" b="1" i="0" u="none" strike="noStrike" cap="none" normalizeH="0" baseline="0">
                <a:ln>
                  <a:noFill/>
                </a:ln>
                <a:solidFill>
                  <a:schemeClr val="bg1"/>
                </a:solidFill>
                <a:effectLst/>
                <a:latin typeface="Arial" panose="020B0604020202020204" pitchFamily="34" charset="0"/>
              </a:rPr>
              <a:t>reachability-distance</a:t>
            </a:r>
            <a:r>
              <a:rPr kumimoji="0" lang="en-US" altLang="en-US" sz="2100" b="0" i="0" u="none" strike="noStrike" cap="none" normalizeH="0" baseline="0">
                <a:ln>
                  <a:noFill/>
                </a:ln>
                <a:solidFill>
                  <a:schemeClr val="bg1"/>
                </a:solidFill>
                <a:effectLst/>
                <a:latin typeface="Arial" panose="020B0604020202020204" pitchFamily="34" charset="0"/>
              </a:rPr>
              <a:t>. </a:t>
            </a:r>
          </a:p>
          <a:p>
            <a:pPr lvl="3" defTabSz="914400" eaLnBrk="0" fontAlgn="base" hangingPunct="0">
              <a:spcBef>
                <a:spcPct val="0"/>
              </a:spcBef>
              <a:spcAft>
                <a:spcPct val="0"/>
              </a:spcAft>
              <a:buFontTx/>
              <a:buChar char="•"/>
            </a:pPr>
            <a:r>
              <a:rPr kumimoji="0" lang="en-US" altLang="en-US" sz="2100" b="0" i="0" u="none" strike="noStrike" cap="none" normalizeH="0" baseline="0">
                <a:ln>
                  <a:noFill/>
                </a:ln>
                <a:solidFill>
                  <a:schemeClr val="bg1"/>
                </a:solidFill>
                <a:effectLst/>
                <a:latin typeface="Arial" panose="020B0604020202020204" pitchFamily="34" charset="0"/>
              </a:rPr>
              <a:t>  Các điểm liên tiếp có </a:t>
            </a:r>
            <a:r>
              <a:rPr kumimoji="0" lang="en-US" altLang="en-US" sz="2100" b="1" i="0" u="none" strike="noStrike" cap="none" normalizeH="0" baseline="0">
                <a:ln>
                  <a:noFill/>
                </a:ln>
                <a:solidFill>
                  <a:schemeClr val="bg1"/>
                </a:solidFill>
                <a:effectLst/>
                <a:latin typeface="Arial" panose="020B0604020202020204" pitchFamily="34" charset="0"/>
              </a:rPr>
              <a:t>reachability-distance</a:t>
            </a:r>
            <a:r>
              <a:rPr kumimoji="0" lang="en-US" altLang="en-US" sz="2100" b="0" i="0" u="none" strike="noStrike" cap="none" normalizeH="0" baseline="0">
                <a:ln>
                  <a:noFill/>
                </a:ln>
                <a:solidFill>
                  <a:schemeClr val="bg1"/>
                </a:solidFill>
                <a:effectLst/>
                <a:latin typeface="Arial" panose="020B0604020202020204" pitchFamily="34" charset="0"/>
              </a:rPr>
              <a:t> ≤ ngưỡng → vào cùng một cụm. </a:t>
            </a:r>
          </a:p>
          <a:p>
            <a:pPr lvl="3" defTabSz="914400" eaLnBrk="0" fontAlgn="base" hangingPunct="0">
              <a:spcBef>
                <a:spcPct val="0"/>
              </a:spcBef>
              <a:spcAft>
                <a:spcPct val="0"/>
              </a:spcAft>
              <a:buFontTx/>
              <a:buChar char="•"/>
            </a:pPr>
            <a:r>
              <a:rPr kumimoji="0" lang="en-US" altLang="en-US" sz="2100" b="0" i="0" u="none" strike="noStrike" cap="none" normalizeH="0" baseline="0">
                <a:ln>
                  <a:noFill/>
                </a:ln>
                <a:solidFill>
                  <a:schemeClr val="bg1"/>
                </a:solidFill>
                <a:effectLst/>
                <a:latin typeface="Arial" panose="020B0604020202020204" pitchFamily="34" charset="0"/>
              </a:rPr>
              <a:t>  Điểm có </a:t>
            </a:r>
            <a:r>
              <a:rPr kumimoji="0" lang="en-US" altLang="en-US" sz="2100" b="1" i="0" u="none" strike="noStrike" cap="none" normalizeH="0" baseline="0">
                <a:ln>
                  <a:noFill/>
                </a:ln>
                <a:solidFill>
                  <a:schemeClr val="bg1"/>
                </a:solidFill>
                <a:effectLst/>
                <a:latin typeface="Arial" panose="020B0604020202020204" pitchFamily="34" charset="0"/>
              </a:rPr>
              <a:t>reachability-distance</a:t>
            </a:r>
            <a:r>
              <a:rPr kumimoji="0" lang="en-US" altLang="en-US" sz="2100" b="0" i="0" u="none" strike="noStrike" cap="none" normalizeH="0" baseline="0">
                <a:ln>
                  <a:noFill/>
                </a:ln>
                <a:solidFill>
                  <a:schemeClr val="bg1"/>
                </a:solidFill>
                <a:effectLst/>
                <a:latin typeface="Arial" panose="020B0604020202020204" pitchFamily="34" charset="0"/>
              </a:rPr>
              <a:t> &gt; ngưỡng hoặc = ∞ → ranh giới cụm/nhiễu. </a:t>
            </a:r>
          </a:p>
          <a:p>
            <a:pPr lvl="2" defTabSz="914400" eaLnBrk="0" fontAlgn="base" hangingPunct="0">
              <a:spcBef>
                <a:spcPct val="0"/>
              </a:spcBef>
              <a:spcAft>
                <a:spcPct val="0"/>
              </a:spcAft>
              <a:buFontTx/>
              <a:buChar char="•"/>
            </a:pPr>
            <a:r>
              <a:rPr kumimoji="0" lang="en-US" altLang="en-US" sz="2100" b="1" i="0" u="none" strike="noStrike" cap="none" normalizeH="0" baseline="0">
                <a:ln>
                  <a:noFill/>
                </a:ln>
                <a:solidFill>
                  <a:schemeClr val="bg1"/>
                </a:solidFill>
                <a:effectLst/>
                <a:latin typeface="Arial" panose="020B0604020202020204" pitchFamily="34" charset="0"/>
              </a:rPr>
              <a:t>  Ưu điểm</a:t>
            </a:r>
            <a:r>
              <a:rPr kumimoji="0" lang="en-US" altLang="en-US" sz="2100" b="0" i="0" u="none" strike="noStrike" cap="none" normalizeH="0" baseline="0">
                <a:ln>
                  <a:noFill/>
                </a:ln>
                <a:solidFill>
                  <a:schemeClr val="bg1"/>
                </a:solidFill>
                <a:effectLst/>
                <a:latin typeface="Arial" panose="020B0604020202020204" pitchFamily="34" charset="0"/>
              </a:rPr>
              <a:t>: Đơn giản, dễ triển khai. </a:t>
            </a:r>
          </a:p>
          <a:p>
            <a:pPr lvl="2" defTabSz="914400" eaLnBrk="0" fontAlgn="base" hangingPunct="0">
              <a:spcBef>
                <a:spcPct val="0"/>
              </a:spcBef>
              <a:spcAft>
                <a:spcPct val="0"/>
              </a:spcAft>
              <a:buFontTx/>
              <a:buChar char="•"/>
            </a:pPr>
            <a:r>
              <a:rPr kumimoji="0" lang="en-US" altLang="en-US" sz="2100" b="1" i="0" u="none" strike="noStrike" cap="none" normalizeH="0" baseline="0">
                <a:ln>
                  <a:noFill/>
                </a:ln>
                <a:solidFill>
                  <a:schemeClr val="bg1"/>
                </a:solidFill>
                <a:effectLst/>
                <a:latin typeface="Arial" panose="020B0604020202020204" pitchFamily="34" charset="0"/>
              </a:rPr>
              <a:t>  Nhược điểm</a:t>
            </a:r>
            <a:r>
              <a:rPr kumimoji="0" lang="en-US" altLang="en-US" sz="2100" b="0" i="0" u="none" strike="noStrike" cap="none" normalizeH="0" baseline="0">
                <a:ln>
                  <a:noFill/>
                </a:ln>
                <a:solidFill>
                  <a:schemeClr val="bg1"/>
                </a:solidFill>
                <a:effectLst/>
                <a:latin typeface="Arial" panose="020B0604020202020204" pitchFamily="34" charset="0"/>
              </a:rPr>
              <a:t>: Phải chọn ngưỡng thủ công, khó với dữ liệu mật độ không đều.</a:t>
            </a:r>
          </a:p>
        </p:txBody>
      </p:sp>
      <p:grpSp>
        <p:nvGrpSpPr>
          <p:cNvPr id="28" name="Group 27">
            <a:extLst>
              <a:ext uri="{FF2B5EF4-FFF2-40B4-BE49-F238E27FC236}">
                <a16:creationId xmlns:a16="http://schemas.microsoft.com/office/drawing/2014/main" id="{F097785A-815B-258E-EF89-251954AFC15E}"/>
              </a:ext>
            </a:extLst>
          </p:cNvPr>
          <p:cNvGrpSpPr/>
          <p:nvPr/>
        </p:nvGrpSpPr>
        <p:grpSpPr>
          <a:xfrm rot="14067567">
            <a:off x="-4595091" y="1143000"/>
            <a:ext cx="4572000" cy="4572000"/>
            <a:chOff x="-2286000" y="944588"/>
            <a:chExt cx="4572000" cy="4572000"/>
          </a:xfrm>
        </p:grpSpPr>
        <p:grpSp>
          <p:nvGrpSpPr>
            <p:cNvPr id="29" name="Group 28">
              <a:extLst>
                <a:ext uri="{FF2B5EF4-FFF2-40B4-BE49-F238E27FC236}">
                  <a16:creationId xmlns:a16="http://schemas.microsoft.com/office/drawing/2014/main" id="{3796DA64-62A1-E49B-03A6-D6C3F2E603FC}"/>
                </a:ext>
              </a:extLst>
            </p:cNvPr>
            <p:cNvGrpSpPr/>
            <p:nvPr/>
          </p:nvGrpSpPr>
          <p:grpSpPr>
            <a:xfrm>
              <a:off x="-2286000" y="944588"/>
              <a:ext cx="4572000" cy="4572000"/>
              <a:chOff x="4405745" y="1016000"/>
              <a:chExt cx="4572000" cy="4572000"/>
            </a:xfrm>
          </p:grpSpPr>
          <p:sp>
            <p:nvSpPr>
              <p:cNvPr id="35" name="Oval 34">
                <a:extLst>
                  <a:ext uri="{FF2B5EF4-FFF2-40B4-BE49-F238E27FC236}">
                    <a16:creationId xmlns:a16="http://schemas.microsoft.com/office/drawing/2014/main" id="{B6936FA3-8484-A343-C845-8C98F8AAF4C2}"/>
                  </a:ext>
                </a:extLst>
              </p:cNvPr>
              <p:cNvSpPr/>
              <p:nvPr/>
            </p:nvSpPr>
            <p:spPr>
              <a:xfrm>
                <a:off x="4405745" y="1016000"/>
                <a:ext cx="4572000" cy="4572000"/>
              </a:xfrm>
              <a:prstGeom prst="ellipse">
                <a:avLst/>
              </a:prstGeom>
              <a:solidFill>
                <a:srgbClr val="01132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15D363E3-E511-3ECB-65A4-996985CD1BAB}"/>
                  </a:ext>
                </a:extLst>
              </p:cNvPr>
              <p:cNvGrpSpPr/>
              <p:nvPr/>
            </p:nvGrpSpPr>
            <p:grpSpPr>
              <a:xfrm>
                <a:off x="4591519" y="1270000"/>
                <a:ext cx="4164554" cy="4318000"/>
                <a:chOff x="4591519" y="1270000"/>
                <a:chExt cx="4164554" cy="4318000"/>
              </a:xfrm>
            </p:grpSpPr>
            <p:cxnSp>
              <p:nvCxnSpPr>
                <p:cNvPr id="37" name="Straight Connector 36">
                  <a:extLst>
                    <a:ext uri="{FF2B5EF4-FFF2-40B4-BE49-F238E27FC236}">
                      <a16:creationId xmlns:a16="http://schemas.microsoft.com/office/drawing/2014/main" id="{BCB6219D-5BCF-702D-9A32-66FDC31D0B21}"/>
                    </a:ext>
                  </a:extLst>
                </p:cNvPr>
                <p:cNvCxnSpPr>
                  <a:cxnSpLocks/>
                </p:cNvCxnSpPr>
                <p:nvPr/>
              </p:nvCxnSpPr>
              <p:spPr>
                <a:xfrm>
                  <a:off x="5645511" y="1270000"/>
                  <a:ext cx="1046233" cy="1963281"/>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579AE34-CB25-0A65-3E7D-B1947CBB0228}"/>
                    </a:ext>
                  </a:extLst>
                </p:cNvPr>
                <p:cNvCxnSpPr>
                  <a:cxnSpLocks/>
                  <a:endCxn id="35" idx="7"/>
                </p:cNvCxnSpPr>
                <p:nvPr/>
              </p:nvCxnSpPr>
              <p:spPr>
                <a:xfrm flipV="1">
                  <a:off x="6691745" y="1685554"/>
                  <a:ext cx="1616446" cy="1547727"/>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0FE49EB-86B1-A401-C301-12AA234F768F}"/>
                    </a:ext>
                  </a:extLst>
                </p:cNvPr>
                <p:cNvCxnSpPr>
                  <a:cxnSpLocks/>
                </p:cNvCxnSpPr>
                <p:nvPr/>
              </p:nvCxnSpPr>
              <p:spPr>
                <a:xfrm>
                  <a:off x="6691745" y="3233281"/>
                  <a:ext cx="2064328" cy="100621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3BDC794C-C9C9-D226-95EF-32CB852EC669}"/>
                    </a:ext>
                  </a:extLst>
                </p:cNvPr>
                <p:cNvCxnSpPr>
                  <a:cxnSpLocks/>
                  <a:endCxn id="35" idx="4"/>
                </p:cNvCxnSpPr>
                <p:nvPr/>
              </p:nvCxnSpPr>
              <p:spPr>
                <a:xfrm>
                  <a:off x="6691744" y="3233281"/>
                  <a:ext cx="1" cy="2354719"/>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2C311414-38CF-5F50-3AD1-6A88CC966C16}"/>
                    </a:ext>
                  </a:extLst>
                </p:cNvPr>
                <p:cNvCxnSpPr>
                  <a:cxnSpLocks/>
                </p:cNvCxnSpPr>
                <p:nvPr/>
              </p:nvCxnSpPr>
              <p:spPr>
                <a:xfrm flipH="1">
                  <a:off x="4591519" y="3233281"/>
                  <a:ext cx="2064327" cy="856583"/>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grpSp>
        <p:sp>
          <p:nvSpPr>
            <p:cNvPr id="30" name="TextBox 29">
              <a:extLst>
                <a:ext uri="{FF2B5EF4-FFF2-40B4-BE49-F238E27FC236}">
                  <a16:creationId xmlns:a16="http://schemas.microsoft.com/office/drawing/2014/main" id="{D2D34F3D-D5DE-1247-3044-D00FB281A8A6}"/>
                </a:ext>
              </a:extLst>
            </p:cNvPr>
            <p:cNvSpPr txBox="1"/>
            <p:nvPr/>
          </p:nvSpPr>
          <p:spPr>
            <a:xfrm rot="7532433">
              <a:off x="734659" y="235342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01</a:t>
              </a:r>
            </a:p>
            <a:p>
              <a:pPr algn="ctr"/>
              <a:r>
                <a:rPr lang="en-US" b="1" dirty="0" err="1">
                  <a:solidFill>
                    <a:schemeClr val="bg1"/>
                  </a:solidFill>
                  <a:latin typeface="Yeseva One" panose="00000500000000000000"/>
                </a:rPr>
                <a:t>Giới</a:t>
              </a:r>
              <a:r>
                <a:rPr lang="en-US" b="1" dirty="0">
                  <a:solidFill>
                    <a:schemeClr val="bg1"/>
                  </a:solidFill>
                  <a:latin typeface="Yeseva One" panose="00000500000000000000"/>
                </a:rPr>
                <a:t> </a:t>
              </a:r>
              <a:r>
                <a:rPr lang="en-US" b="1" dirty="0" err="1">
                  <a:solidFill>
                    <a:schemeClr val="bg1"/>
                  </a:solidFill>
                  <a:latin typeface="Yeseva One" panose="00000500000000000000"/>
                </a:rPr>
                <a:t>thiệu</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1" name="TextBox 30">
              <a:extLst>
                <a:ext uri="{FF2B5EF4-FFF2-40B4-BE49-F238E27FC236}">
                  <a16:creationId xmlns:a16="http://schemas.microsoft.com/office/drawing/2014/main" id="{91E5F478-6A60-706C-CD1D-ABFF6CCCE138}"/>
                </a:ext>
              </a:extLst>
            </p:cNvPr>
            <p:cNvSpPr txBox="1"/>
            <p:nvPr/>
          </p:nvSpPr>
          <p:spPr>
            <a:xfrm rot="7532433">
              <a:off x="81977" y="3935006"/>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02</a:t>
              </a:r>
            </a:p>
            <a:p>
              <a:pPr algn="ctr"/>
              <a:r>
                <a:rPr lang="en-US" b="1" dirty="0">
                  <a:solidFill>
                    <a:schemeClr val="bg1"/>
                  </a:solidFill>
                  <a:latin typeface="Yeseva One" panose="00000500000000000000"/>
                </a:rPr>
                <a:t>Ý t</a:t>
              </a:r>
              <a:r>
                <a:rPr lang="vi-VN" b="1" dirty="0">
                  <a:solidFill>
                    <a:schemeClr val="bg1"/>
                  </a:solidFill>
                  <a:latin typeface="Yeseva One" panose="00000500000000000000"/>
                </a:rPr>
                <a:t>ư</a:t>
              </a:r>
              <a:r>
                <a:rPr lang="en-US" b="1" dirty="0" err="1">
                  <a:solidFill>
                    <a:schemeClr val="bg1"/>
                  </a:solidFill>
                  <a:latin typeface="Yeseva One" panose="00000500000000000000"/>
                </a:rPr>
                <a:t>ởng</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2" name="TextBox 31">
              <a:extLst>
                <a:ext uri="{FF2B5EF4-FFF2-40B4-BE49-F238E27FC236}">
                  <a16:creationId xmlns:a16="http://schemas.microsoft.com/office/drawing/2014/main" id="{3F293E27-44A5-A1EC-CBD4-9FD1F5D93179}"/>
                </a:ext>
              </a:extLst>
            </p:cNvPr>
            <p:cNvSpPr txBox="1"/>
            <p:nvPr/>
          </p:nvSpPr>
          <p:spPr>
            <a:xfrm rot="7532433">
              <a:off x="-1462711" y="3877564"/>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03</a:t>
              </a:r>
            </a:p>
            <a:p>
              <a:pPr algn="ctr"/>
              <a:r>
                <a:rPr lang="en-US" b="1" dirty="0" err="1">
                  <a:solidFill>
                    <a:schemeClr val="bg1"/>
                  </a:solidFill>
                  <a:latin typeface="Yeseva One" panose="00000500000000000000"/>
                </a:rPr>
                <a:t>Lý</a:t>
              </a:r>
              <a:r>
                <a:rPr lang="en-US" b="1" dirty="0">
                  <a:solidFill>
                    <a:schemeClr val="bg1"/>
                  </a:solidFill>
                  <a:latin typeface="Yeseva One" panose="00000500000000000000"/>
                </a:rPr>
                <a:t> </a:t>
              </a:r>
              <a:r>
                <a:rPr lang="en-US" b="1" dirty="0" err="1">
                  <a:solidFill>
                    <a:schemeClr val="bg1"/>
                  </a:solidFill>
                  <a:latin typeface="Yeseva One" panose="00000500000000000000"/>
                </a:rPr>
                <a:t>thuyết</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3" name="TextBox 32">
              <a:extLst>
                <a:ext uri="{FF2B5EF4-FFF2-40B4-BE49-F238E27FC236}">
                  <a16:creationId xmlns:a16="http://schemas.microsoft.com/office/drawing/2014/main" id="{57ABAE6F-7529-30E8-4173-20BC62F7D4EE}"/>
                </a:ext>
              </a:extLst>
            </p:cNvPr>
            <p:cNvSpPr txBox="1"/>
            <p:nvPr/>
          </p:nvSpPr>
          <p:spPr>
            <a:xfrm rot="7532433">
              <a:off x="-1977440" y="216809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04</a:t>
              </a:r>
            </a:p>
            <a:p>
              <a:pPr algn="ctr"/>
              <a:r>
                <a:rPr lang="en-US" b="1" dirty="0" err="1">
                  <a:solidFill>
                    <a:schemeClr val="bg1"/>
                  </a:solidFill>
                  <a:latin typeface="Yeseva One" panose="00000500000000000000"/>
                </a:rPr>
                <a:t>Thực</a:t>
              </a:r>
              <a:r>
                <a:rPr lang="en-US" b="1" dirty="0">
                  <a:solidFill>
                    <a:schemeClr val="bg1"/>
                  </a:solidFill>
                  <a:latin typeface="Yeseva One" panose="00000500000000000000"/>
                </a:rPr>
                <a:t> </a:t>
              </a:r>
              <a:r>
                <a:rPr lang="en-US" b="1" dirty="0" err="1">
                  <a:solidFill>
                    <a:schemeClr val="bg1"/>
                  </a:solidFill>
                  <a:latin typeface="Yeseva One" panose="00000500000000000000"/>
                </a:rPr>
                <a:t>hành</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4" name="TextBox 33">
              <a:extLst>
                <a:ext uri="{FF2B5EF4-FFF2-40B4-BE49-F238E27FC236}">
                  <a16:creationId xmlns:a16="http://schemas.microsoft.com/office/drawing/2014/main" id="{815A6F30-E280-B9E4-9AC7-670C13F256E8}"/>
                </a:ext>
              </a:extLst>
            </p:cNvPr>
            <p:cNvSpPr txBox="1"/>
            <p:nvPr/>
          </p:nvSpPr>
          <p:spPr>
            <a:xfrm rot="7532433">
              <a:off x="-513671" y="1233508"/>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05</a:t>
              </a:r>
            </a:p>
            <a:p>
              <a:pPr algn="ctr"/>
              <a:r>
                <a:rPr lang="en-US" b="1" dirty="0" err="1">
                  <a:solidFill>
                    <a:schemeClr val="bg1"/>
                  </a:solidFill>
                  <a:latin typeface="Yeseva One" panose="00000500000000000000"/>
                </a:rPr>
                <a:t>Nhận</a:t>
              </a:r>
              <a:r>
                <a:rPr lang="en-US" b="1" dirty="0">
                  <a:solidFill>
                    <a:schemeClr val="bg1"/>
                  </a:solidFill>
                  <a:latin typeface="Yeseva One" panose="00000500000000000000"/>
                </a:rPr>
                <a:t> </a:t>
              </a:r>
              <a:r>
                <a:rPr lang="en-US" b="1" dirty="0" err="1">
                  <a:solidFill>
                    <a:schemeClr val="bg1"/>
                  </a:solidFill>
                  <a:latin typeface="Yeseva One" panose="00000500000000000000"/>
                </a:rPr>
                <a:t>xét</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grpSp>
      <p:grpSp>
        <p:nvGrpSpPr>
          <p:cNvPr id="42" name="组合 49">
            <a:extLst>
              <a:ext uri="{FF2B5EF4-FFF2-40B4-BE49-F238E27FC236}">
                <a16:creationId xmlns:a16="http://schemas.microsoft.com/office/drawing/2014/main" id="{0521DB06-BFC9-613B-7C26-56A3CF8DB594}"/>
              </a:ext>
            </a:extLst>
          </p:cNvPr>
          <p:cNvGrpSpPr/>
          <p:nvPr/>
        </p:nvGrpSpPr>
        <p:grpSpPr>
          <a:xfrm>
            <a:off x="0" y="58271"/>
            <a:ext cx="5854833" cy="1404807"/>
            <a:chOff x="0" y="330395"/>
            <a:chExt cx="4974236" cy="1404807"/>
          </a:xfrm>
        </p:grpSpPr>
        <p:grpSp>
          <p:nvGrpSpPr>
            <p:cNvPr id="43" name="组合 54">
              <a:extLst>
                <a:ext uri="{FF2B5EF4-FFF2-40B4-BE49-F238E27FC236}">
                  <a16:creationId xmlns:a16="http://schemas.microsoft.com/office/drawing/2014/main" id="{E3F423EA-E300-8D61-2CA9-33461BB21CBC}"/>
                </a:ext>
              </a:extLst>
            </p:cNvPr>
            <p:cNvGrpSpPr/>
            <p:nvPr/>
          </p:nvGrpSpPr>
          <p:grpSpPr>
            <a:xfrm>
              <a:off x="0" y="330395"/>
              <a:ext cx="952409" cy="1055710"/>
              <a:chOff x="-1" y="1447994"/>
              <a:chExt cx="2805034" cy="3109278"/>
            </a:xfrm>
          </p:grpSpPr>
          <p:sp>
            <p:nvSpPr>
              <p:cNvPr id="60" name="等腰三角形 84">
                <a:extLst>
                  <a:ext uri="{FF2B5EF4-FFF2-40B4-BE49-F238E27FC236}">
                    <a16:creationId xmlns:a16="http://schemas.microsoft.com/office/drawing/2014/main" id="{9D71F66E-E16D-13A2-4562-65886CB030A7}"/>
                  </a:ext>
                </a:extLst>
              </p:cNvPr>
              <p:cNvSpPr/>
              <p:nvPr/>
            </p:nvSpPr>
            <p:spPr>
              <a:xfrm rot="5400000">
                <a:off x="1494447" y="1952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1" name="等腰三角形 85">
                <a:extLst>
                  <a:ext uri="{FF2B5EF4-FFF2-40B4-BE49-F238E27FC236}">
                    <a16:creationId xmlns:a16="http://schemas.microsoft.com/office/drawing/2014/main" id="{EE5C4B07-CA86-23E8-CF39-C9A30161C2BA}"/>
                  </a:ext>
                </a:extLst>
              </p:cNvPr>
              <p:cNvSpPr/>
              <p:nvPr/>
            </p:nvSpPr>
            <p:spPr>
              <a:xfrm rot="5400000">
                <a:off x="1071974" y="2824215"/>
                <a:ext cx="1861431" cy="1604683"/>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2" name="等腰三角形 86">
                <a:extLst>
                  <a:ext uri="{FF2B5EF4-FFF2-40B4-BE49-F238E27FC236}">
                    <a16:creationId xmlns:a16="http://schemas.microsoft.com/office/drawing/2014/main" id="{62F53180-E2B9-1034-AB03-430E806920D8}"/>
                  </a:ext>
                </a:extLst>
              </p:cNvPr>
              <p:cNvSpPr/>
              <p:nvPr/>
            </p:nvSpPr>
            <p:spPr>
              <a:xfrm rot="5400000">
                <a:off x="666283"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3" name="等腰三角形 87">
                <a:extLst>
                  <a:ext uri="{FF2B5EF4-FFF2-40B4-BE49-F238E27FC236}">
                    <a16:creationId xmlns:a16="http://schemas.microsoft.com/office/drawing/2014/main" id="{A8221424-9515-9354-71BF-4EF96D077ED0}"/>
                  </a:ext>
                </a:extLst>
              </p:cNvPr>
              <p:cNvSpPr/>
              <p:nvPr/>
            </p:nvSpPr>
            <p:spPr>
              <a:xfrm rot="5400000">
                <a:off x="25871"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4" name="等腰三角形 88">
                <a:extLst>
                  <a:ext uri="{FF2B5EF4-FFF2-40B4-BE49-F238E27FC236}">
                    <a16:creationId xmlns:a16="http://schemas.microsoft.com/office/drawing/2014/main" id="{EF51D7AC-77ED-19B4-3D87-A6E0CCAFD43E}"/>
                  </a:ext>
                </a:extLst>
              </p:cNvPr>
              <p:cNvSpPr/>
              <p:nvPr/>
            </p:nvSpPr>
            <p:spPr>
              <a:xfrm rot="5400000">
                <a:off x="-123297"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5" name="等腰三角形 89">
                <a:extLst>
                  <a:ext uri="{FF2B5EF4-FFF2-40B4-BE49-F238E27FC236}">
                    <a16:creationId xmlns:a16="http://schemas.microsoft.com/office/drawing/2014/main" id="{6635077E-BAF1-85C4-85EB-3D844E572E7C}"/>
                  </a:ext>
                </a:extLst>
              </p:cNvPr>
              <p:cNvSpPr/>
              <p:nvPr/>
            </p:nvSpPr>
            <p:spPr>
              <a:xfrm rot="5400000">
                <a:off x="-41147"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6" name="等腰三角形 90">
                <a:extLst>
                  <a:ext uri="{FF2B5EF4-FFF2-40B4-BE49-F238E27FC236}">
                    <a16:creationId xmlns:a16="http://schemas.microsoft.com/office/drawing/2014/main" id="{6C974D9C-69B7-1E4D-38A5-9631A4CABD7B}"/>
                  </a:ext>
                </a:extLst>
              </p:cNvPr>
              <p:cNvSpPr/>
              <p:nvPr/>
            </p:nvSpPr>
            <p:spPr>
              <a:xfrm rot="5400000">
                <a:off x="-50998" y="3868826"/>
                <a:ext cx="739443" cy="63745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sp>
          <p:nvSpPr>
            <p:cNvPr id="44" name="文本框 55">
              <a:extLst>
                <a:ext uri="{FF2B5EF4-FFF2-40B4-BE49-F238E27FC236}">
                  <a16:creationId xmlns:a16="http://schemas.microsoft.com/office/drawing/2014/main" id="{E785DD4D-6E62-D200-3E7C-3FC13112C937}"/>
                </a:ext>
              </a:extLst>
            </p:cNvPr>
            <p:cNvSpPr txBox="1"/>
            <p:nvPr/>
          </p:nvSpPr>
          <p:spPr>
            <a:xfrm>
              <a:off x="969477" y="534873"/>
              <a:ext cx="4004759" cy="1200329"/>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3600" b="1" dirty="0" err="1">
                  <a:solidFill>
                    <a:srgbClr val="FFFFFF"/>
                  </a:solidFill>
                  <a:latin typeface="Yeseva One" panose="00000500000000000000" pitchFamily="2" charset="0"/>
                  <a:ea typeface="锐字锐线梦想黑简1.0" panose="02010604000000000000" pitchFamily="2" charset="-122"/>
                </a:rPr>
                <a:t>Lý</a:t>
              </a:r>
              <a:r>
                <a:rPr lang="en-US" altLang="zh-CN" sz="3600" b="1" dirty="0">
                  <a:solidFill>
                    <a:srgbClr val="FFFFFF"/>
                  </a:solidFill>
                  <a:latin typeface="Yeseva One" panose="00000500000000000000" pitchFamily="2" charset="0"/>
                  <a:ea typeface="锐字锐线梦想黑简1.0" panose="02010604000000000000" pitchFamily="2" charset="-122"/>
                </a:rPr>
                <a:t> </a:t>
              </a:r>
              <a:r>
                <a:rPr lang="en-US" altLang="zh-CN" sz="3600" b="1" dirty="0" err="1">
                  <a:solidFill>
                    <a:srgbClr val="FFFFFF"/>
                  </a:solidFill>
                  <a:latin typeface="Yeseva One" panose="00000500000000000000" pitchFamily="2" charset="0"/>
                  <a:ea typeface="锐字锐线梦想黑简1.0" panose="02010604000000000000" pitchFamily="2" charset="-122"/>
                </a:rPr>
                <a:t>thuyết</a:t>
              </a:r>
              <a:r>
                <a:rPr lang="en-US" altLang="zh-CN" sz="3600" b="1" dirty="0">
                  <a:solidFill>
                    <a:srgbClr val="FFFFFF"/>
                  </a:solidFill>
                  <a:latin typeface="Yeseva One" panose="00000500000000000000" pitchFamily="2" charset="0"/>
                  <a:ea typeface="锐字锐线梦想黑简1.0" panose="02010604000000000000" pitchFamily="2" charset="-122"/>
                </a:rPr>
                <a:t> </a:t>
              </a:r>
              <a:r>
                <a:rPr lang="en-US" altLang="zh-CN" sz="3600" b="1" dirty="0" err="1">
                  <a:solidFill>
                    <a:srgbClr val="FFFFFF"/>
                  </a:solidFill>
                  <a:latin typeface="Yeseva One" panose="00000500000000000000" pitchFamily="2" charset="0"/>
                  <a:ea typeface="锐字锐线梦想黑简1.0" panose="02010604000000000000" pitchFamily="2" charset="-122"/>
                </a:rPr>
                <a:t>thuật</a:t>
              </a:r>
              <a:r>
                <a:rPr lang="en-US" altLang="zh-CN" sz="3600" b="1" dirty="0">
                  <a:solidFill>
                    <a:srgbClr val="FFFFFF"/>
                  </a:solidFill>
                  <a:latin typeface="Yeseva One" panose="00000500000000000000" pitchFamily="2" charset="0"/>
                  <a:ea typeface="锐字锐线梦想黑简1.0" panose="02010604000000000000" pitchFamily="2" charset="-122"/>
                </a:rPr>
                <a:t> </a:t>
              </a:r>
              <a:r>
                <a:rPr lang="en-US" altLang="zh-CN" sz="3600" b="1" dirty="0" err="1">
                  <a:solidFill>
                    <a:srgbClr val="FFFFFF"/>
                  </a:solidFill>
                  <a:latin typeface="Yeseva One" panose="00000500000000000000" pitchFamily="2" charset="0"/>
                  <a:ea typeface="锐字锐线梦想黑简1.0" panose="02010604000000000000" pitchFamily="2" charset="-122"/>
                </a:rPr>
                <a:t>toán</a:t>
              </a:r>
              <a:endParaRPr kumimoji="0" lang="zh-CN" altLang="en-US" sz="3600" b="1"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endParaRPr>
            </a:p>
          </p:txBody>
        </p:sp>
        <p:grpSp>
          <p:nvGrpSpPr>
            <p:cNvPr id="45" name="组合 56">
              <a:extLst>
                <a:ext uri="{FF2B5EF4-FFF2-40B4-BE49-F238E27FC236}">
                  <a16:creationId xmlns:a16="http://schemas.microsoft.com/office/drawing/2014/main" id="{21813713-0B5F-FDA9-F0A5-B11E4B9865EB}"/>
                </a:ext>
              </a:extLst>
            </p:cNvPr>
            <p:cNvGrpSpPr/>
            <p:nvPr/>
          </p:nvGrpSpPr>
          <p:grpSpPr>
            <a:xfrm>
              <a:off x="3416529" y="575300"/>
              <a:ext cx="168047" cy="507315"/>
              <a:chOff x="3300733" y="531547"/>
              <a:chExt cx="878358" cy="2651669"/>
            </a:xfrm>
          </p:grpSpPr>
          <p:sp>
            <p:nvSpPr>
              <p:cNvPr id="54" name="椭圆 81">
                <a:extLst>
                  <a:ext uri="{FF2B5EF4-FFF2-40B4-BE49-F238E27FC236}">
                    <a16:creationId xmlns:a16="http://schemas.microsoft.com/office/drawing/2014/main" id="{D031587A-74F1-CA8B-29D2-8AA349037584}"/>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58" name="椭圆 82">
                <a:extLst>
                  <a:ext uri="{FF2B5EF4-FFF2-40B4-BE49-F238E27FC236}">
                    <a16:creationId xmlns:a16="http://schemas.microsoft.com/office/drawing/2014/main" id="{4BEC419E-C22D-0CFF-09A2-F8ECFCC81757}"/>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59" name="椭圆 83">
                <a:extLst>
                  <a:ext uri="{FF2B5EF4-FFF2-40B4-BE49-F238E27FC236}">
                    <a16:creationId xmlns:a16="http://schemas.microsoft.com/office/drawing/2014/main" id="{8AF1302D-36D5-C9BD-707D-987773783CEC}"/>
                  </a:ext>
                </a:extLst>
              </p:cNvPr>
              <p:cNvSpPr/>
              <p:nvPr/>
            </p:nvSpPr>
            <p:spPr>
              <a:xfrm flipH="1">
                <a:off x="3300733" y="743889"/>
                <a:ext cx="212351" cy="2439327"/>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grpSp>
          <p:nvGrpSpPr>
            <p:cNvPr id="46" name="组合 72">
              <a:extLst>
                <a:ext uri="{FF2B5EF4-FFF2-40B4-BE49-F238E27FC236}">
                  <a16:creationId xmlns:a16="http://schemas.microsoft.com/office/drawing/2014/main" id="{F10F9C79-09B4-E5C8-0E01-54C5CD528214}"/>
                </a:ext>
              </a:extLst>
            </p:cNvPr>
            <p:cNvGrpSpPr/>
            <p:nvPr/>
          </p:nvGrpSpPr>
          <p:grpSpPr>
            <a:xfrm>
              <a:off x="2079855" y="791024"/>
              <a:ext cx="168045" cy="168045"/>
              <a:chOff x="3300742" y="531547"/>
              <a:chExt cx="878349" cy="878349"/>
            </a:xfrm>
          </p:grpSpPr>
          <p:sp>
            <p:nvSpPr>
              <p:cNvPr id="51" name="椭圆 78">
                <a:extLst>
                  <a:ext uri="{FF2B5EF4-FFF2-40B4-BE49-F238E27FC236}">
                    <a16:creationId xmlns:a16="http://schemas.microsoft.com/office/drawing/2014/main" id="{65C3CFA5-B6AE-6EF6-BBD7-CC12B1E71FF4}"/>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52" name="椭圆 79">
                <a:extLst>
                  <a:ext uri="{FF2B5EF4-FFF2-40B4-BE49-F238E27FC236}">
                    <a16:creationId xmlns:a16="http://schemas.microsoft.com/office/drawing/2014/main" id="{DA3D563C-9286-1232-6A5A-EED967061834}"/>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53" name="椭圆 80">
                <a:extLst>
                  <a:ext uri="{FF2B5EF4-FFF2-40B4-BE49-F238E27FC236}">
                    <a16:creationId xmlns:a16="http://schemas.microsoft.com/office/drawing/2014/main" id="{F0256148-FEE6-21B0-5286-C1BC0DAB48FA}"/>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cxnSp>
          <p:nvCxnSpPr>
            <p:cNvPr id="47" name="直接连接符 75">
              <a:extLst>
                <a:ext uri="{FF2B5EF4-FFF2-40B4-BE49-F238E27FC236}">
                  <a16:creationId xmlns:a16="http://schemas.microsoft.com/office/drawing/2014/main" id="{0F16ABA5-D36A-0AB0-55AE-198BC1092676}"/>
                </a:ext>
              </a:extLst>
            </p:cNvPr>
            <p:cNvCxnSpPr>
              <a:cxnSpLocks/>
            </p:cNvCxnSpPr>
            <p:nvPr/>
          </p:nvCxnSpPr>
          <p:spPr>
            <a:xfrm flipH="1">
              <a:off x="3819306" y="710604"/>
              <a:ext cx="178924" cy="178925"/>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76">
              <a:extLst>
                <a:ext uri="{FF2B5EF4-FFF2-40B4-BE49-F238E27FC236}">
                  <a16:creationId xmlns:a16="http://schemas.microsoft.com/office/drawing/2014/main" id="{5DA43247-484C-22EA-9783-29A0C58E9F56}"/>
                </a:ext>
              </a:extLst>
            </p:cNvPr>
            <p:cNvCxnSpPr>
              <a:cxnSpLocks/>
            </p:cNvCxnSpPr>
            <p:nvPr/>
          </p:nvCxnSpPr>
          <p:spPr>
            <a:xfrm flipH="1">
              <a:off x="2938521" y="387606"/>
              <a:ext cx="207937" cy="207938"/>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49" name="直接连接符 77">
              <a:extLst>
                <a:ext uri="{FF2B5EF4-FFF2-40B4-BE49-F238E27FC236}">
                  <a16:creationId xmlns:a16="http://schemas.microsoft.com/office/drawing/2014/main" id="{3D949398-6F5E-1EC4-467A-A16A0258D1CE}"/>
                </a:ext>
              </a:extLst>
            </p:cNvPr>
            <p:cNvCxnSpPr>
              <a:cxnSpLocks/>
            </p:cNvCxnSpPr>
            <p:nvPr/>
          </p:nvCxnSpPr>
          <p:spPr>
            <a:xfrm flipH="1">
              <a:off x="1878241" y="710604"/>
              <a:ext cx="113257" cy="113259"/>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cxnSp>
        <p:nvCxnSpPr>
          <p:cNvPr id="67" name="Straight Connector 66">
            <a:extLst>
              <a:ext uri="{FF2B5EF4-FFF2-40B4-BE49-F238E27FC236}">
                <a16:creationId xmlns:a16="http://schemas.microsoft.com/office/drawing/2014/main" id="{DBCCE799-B23A-0E1F-774A-8D2F753532DA}"/>
              </a:ext>
            </a:extLst>
          </p:cNvPr>
          <p:cNvCxnSpPr>
            <a:cxnSpLocks/>
          </p:cNvCxnSpPr>
          <p:nvPr/>
        </p:nvCxnSpPr>
        <p:spPr>
          <a:xfrm>
            <a:off x="1116223" y="963987"/>
            <a:ext cx="5238397" cy="0"/>
          </a:xfrm>
          <a:prstGeom prst="line">
            <a:avLst/>
          </a:prstGeom>
          <a:ln w="38100">
            <a:solidFill>
              <a:schemeClr val="bg1"/>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947400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01F34-C70C-0646-ACE7-298DC3DB94C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3CB8F9D-DC77-EC73-1DDE-68B26511322E}"/>
              </a:ext>
            </a:extLst>
          </p:cNvPr>
          <p:cNvSpPr/>
          <p:nvPr/>
        </p:nvSpPr>
        <p:spPr>
          <a:xfrm>
            <a:off x="114206" y="1358601"/>
            <a:ext cx="12077794" cy="3416320"/>
          </a:xfrm>
          <a:prstGeom prst="rect">
            <a:avLst/>
          </a:prstGeom>
        </p:spPr>
        <p:txBody>
          <a:bodyPr wrap="square">
            <a:spAutoFit/>
          </a:bodyPr>
          <a:lstStyle/>
          <a:p>
            <a:pPr marL="800100" lvl="1" indent="-342900">
              <a:buFont typeface="Wingdings" panose="05000000000000000000" pitchFamily="2" charset="2"/>
              <a:buChar char="Ø"/>
            </a:pPr>
            <a:r>
              <a:rPr lang="en-US" sz="2400">
                <a:solidFill>
                  <a:schemeClr val="bg1"/>
                </a:solidFill>
              </a:rPr>
              <a:t>Trích xuất cụm dựa trên </a:t>
            </a:r>
            <a:r>
              <a:rPr lang="vi-VN" sz="2400">
                <a:solidFill>
                  <a:schemeClr val="bg1"/>
                </a:solidFill>
              </a:rPr>
              <a:t>Phương pháp </a:t>
            </a:r>
            <a:r>
              <a:rPr lang="en-US" sz="2400">
                <a:solidFill>
                  <a:schemeClr val="bg1"/>
                </a:solidFill>
              </a:rPr>
              <a:t>Xi-steep:</a:t>
            </a:r>
          </a:p>
          <a:p>
            <a:pPr lvl="2" defTabSz="914400" eaLnBrk="0" fontAlgn="base" hangingPunct="0">
              <a:spcBef>
                <a:spcPct val="0"/>
              </a:spcBef>
              <a:spcAft>
                <a:spcPct val="0"/>
              </a:spcAft>
              <a:buFontTx/>
              <a:buChar char="•"/>
            </a:pPr>
            <a:r>
              <a:rPr kumimoji="0" lang="en-US" altLang="en-US" sz="2100" b="1" i="0" u="none" strike="noStrike" cap="none" normalizeH="0" baseline="0">
                <a:ln>
                  <a:noFill/>
                </a:ln>
                <a:solidFill>
                  <a:schemeClr val="bg1"/>
                </a:solidFill>
                <a:effectLst/>
                <a:latin typeface="Arial" panose="020B0604020202020204" pitchFamily="34" charset="0"/>
              </a:rPr>
              <a:t>  Mô tả</a:t>
            </a:r>
            <a:r>
              <a:rPr kumimoji="0" lang="en-US" altLang="en-US" sz="2100" b="0" i="0" u="none" strike="noStrike" cap="none" normalizeH="0" baseline="0">
                <a:ln>
                  <a:noFill/>
                </a:ln>
                <a:solidFill>
                  <a:schemeClr val="bg1"/>
                </a:solidFill>
                <a:effectLst/>
                <a:latin typeface="Arial" panose="020B0604020202020204" pitchFamily="34" charset="0"/>
              </a:rPr>
              <a:t>: Trích xuất cụm tự động bằng cách phát hiện thay đổi đột ngột trong </a:t>
            </a:r>
            <a:r>
              <a:rPr kumimoji="0" lang="en-US" altLang="en-US" sz="2100" b="1" i="0" u="none" strike="noStrike" cap="none" normalizeH="0" baseline="0">
                <a:ln>
                  <a:noFill/>
                </a:ln>
                <a:solidFill>
                  <a:schemeClr val="bg1"/>
                </a:solidFill>
                <a:effectLst/>
                <a:latin typeface="Arial" panose="020B0604020202020204" pitchFamily="34" charset="0"/>
              </a:rPr>
              <a:t>reachability-distance</a:t>
            </a:r>
            <a:r>
              <a:rPr kumimoji="0" lang="en-US" altLang="en-US" sz="2100" b="0" i="0" u="none" strike="noStrike" cap="none" normalizeH="0" baseline="0">
                <a:ln>
                  <a:noFill/>
                </a:ln>
                <a:solidFill>
                  <a:schemeClr val="bg1"/>
                </a:solidFill>
                <a:effectLst/>
                <a:latin typeface="Arial" panose="020B0604020202020204" pitchFamily="34" charset="0"/>
              </a:rPr>
              <a:t>. </a:t>
            </a:r>
          </a:p>
          <a:p>
            <a:pPr lvl="2" defTabSz="914400" eaLnBrk="0" fontAlgn="base" hangingPunct="0">
              <a:spcBef>
                <a:spcPct val="0"/>
              </a:spcBef>
              <a:spcAft>
                <a:spcPct val="0"/>
              </a:spcAft>
              <a:buFontTx/>
              <a:buChar char="•"/>
            </a:pPr>
            <a:r>
              <a:rPr kumimoji="0" lang="en-US" altLang="en-US" sz="2100" b="1" i="0" u="none" strike="noStrike" cap="none" normalizeH="0" baseline="0">
                <a:ln>
                  <a:noFill/>
                </a:ln>
                <a:solidFill>
                  <a:schemeClr val="bg1"/>
                </a:solidFill>
                <a:effectLst/>
                <a:latin typeface="Arial" panose="020B0604020202020204" pitchFamily="34" charset="0"/>
              </a:rPr>
              <a:t>  Cách làm</a:t>
            </a:r>
            <a:r>
              <a:rPr kumimoji="0" lang="en-US" altLang="en-US" sz="2100" b="0" i="0" u="none" strike="noStrike" cap="none" normalizeH="0" baseline="0">
                <a:ln>
                  <a:noFill/>
                </a:ln>
                <a:solidFill>
                  <a:schemeClr val="bg1"/>
                </a:solidFill>
                <a:effectLst/>
                <a:latin typeface="Arial" panose="020B0604020202020204" pitchFamily="34" charset="0"/>
              </a:rPr>
              <a:t>: </a:t>
            </a:r>
          </a:p>
          <a:p>
            <a:pPr lvl="3" defTabSz="914400" eaLnBrk="0" fontAlgn="base" hangingPunct="0">
              <a:spcBef>
                <a:spcPct val="0"/>
              </a:spcBef>
              <a:spcAft>
                <a:spcPct val="0"/>
              </a:spcAft>
              <a:buFontTx/>
              <a:buChar char="•"/>
            </a:pPr>
            <a:r>
              <a:rPr kumimoji="0" lang="en-US" altLang="en-US" sz="2100" b="0" i="0" u="none" strike="noStrike" cap="none" normalizeH="0" baseline="0">
                <a:ln>
                  <a:noFill/>
                </a:ln>
                <a:solidFill>
                  <a:schemeClr val="bg1"/>
                </a:solidFill>
                <a:effectLst/>
                <a:latin typeface="Arial" panose="020B0604020202020204" pitchFamily="34" charset="0"/>
              </a:rPr>
              <a:t>  Tìm các đoạn có độ dốc lớn (steep up/down) trên biểu đồ </a:t>
            </a:r>
            <a:r>
              <a:rPr kumimoji="0" lang="en-US" altLang="en-US" sz="2100" b="1" i="0" u="none" strike="noStrike" cap="none" normalizeH="0" baseline="0">
                <a:ln>
                  <a:noFill/>
                </a:ln>
                <a:solidFill>
                  <a:schemeClr val="bg1"/>
                </a:solidFill>
                <a:effectLst/>
                <a:latin typeface="Arial" panose="020B0604020202020204" pitchFamily="34" charset="0"/>
              </a:rPr>
              <a:t>reachability-distance</a:t>
            </a:r>
            <a:r>
              <a:rPr kumimoji="0" lang="en-US" altLang="en-US" sz="2100" b="0" i="0" u="none" strike="noStrike" cap="none" normalizeH="0" baseline="0">
                <a:ln>
                  <a:noFill/>
                </a:ln>
                <a:solidFill>
                  <a:schemeClr val="bg1"/>
                </a:solidFill>
                <a:effectLst/>
                <a:latin typeface="Arial" panose="020B0604020202020204" pitchFamily="34" charset="0"/>
              </a:rPr>
              <a:t>. </a:t>
            </a:r>
          </a:p>
          <a:p>
            <a:pPr lvl="3" defTabSz="914400" eaLnBrk="0" fontAlgn="base" hangingPunct="0">
              <a:spcBef>
                <a:spcPct val="0"/>
              </a:spcBef>
              <a:spcAft>
                <a:spcPct val="0"/>
              </a:spcAft>
              <a:buFontTx/>
              <a:buChar char="•"/>
            </a:pPr>
            <a:r>
              <a:rPr kumimoji="0" lang="en-US" altLang="en-US" sz="2100" b="0" i="0" u="none" strike="noStrike" cap="none" normalizeH="0" baseline="0">
                <a:ln>
                  <a:noFill/>
                </a:ln>
                <a:solidFill>
                  <a:schemeClr val="bg1"/>
                </a:solidFill>
                <a:effectLst/>
                <a:latin typeface="Arial" panose="020B0604020202020204" pitchFamily="34" charset="0"/>
              </a:rPr>
              <a:t>  Dùng tham số </a:t>
            </a:r>
            <a:r>
              <a:rPr lang="en-US" altLang="en-US" sz="2100" b="1">
                <a:solidFill>
                  <a:schemeClr val="bg1"/>
                </a:solidFill>
                <a:latin typeface="Arial" panose="020B0604020202020204" pitchFamily="34" charset="0"/>
              </a:rPr>
              <a:t>xi</a:t>
            </a:r>
            <a:r>
              <a:rPr kumimoji="0" lang="en-US" altLang="en-US" sz="2100" b="0" i="0" u="none" strike="noStrike" cap="none" normalizeH="0" baseline="0">
                <a:ln>
                  <a:noFill/>
                </a:ln>
                <a:solidFill>
                  <a:schemeClr val="bg1"/>
                </a:solidFill>
                <a:effectLst/>
                <a:latin typeface="Arial" panose="020B0604020202020204" pitchFamily="34" charset="0"/>
              </a:rPr>
              <a:t> để xác định mức độ thay đổi. </a:t>
            </a:r>
          </a:p>
          <a:p>
            <a:pPr lvl="3" defTabSz="914400" eaLnBrk="0" fontAlgn="base" hangingPunct="0">
              <a:spcBef>
                <a:spcPct val="0"/>
              </a:spcBef>
              <a:spcAft>
                <a:spcPct val="0"/>
              </a:spcAft>
              <a:buFontTx/>
              <a:buChar char="•"/>
            </a:pPr>
            <a:r>
              <a:rPr kumimoji="0" lang="en-US" altLang="en-US" sz="2100" b="0" i="0" u="none" strike="noStrike" cap="none" normalizeH="0" baseline="0">
                <a:ln>
                  <a:noFill/>
                </a:ln>
                <a:solidFill>
                  <a:schemeClr val="bg1"/>
                </a:solidFill>
                <a:effectLst/>
                <a:latin typeface="Arial" panose="020B0604020202020204" pitchFamily="34" charset="0"/>
              </a:rPr>
              <a:t>  Cụm được lấy từ các đoạn có thay đổi đáng kể. </a:t>
            </a:r>
          </a:p>
          <a:p>
            <a:pPr lvl="2" defTabSz="914400" eaLnBrk="0" fontAlgn="base" hangingPunct="0">
              <a:spcBef>
                <a:spcPct val="0"/>
              </a:spcBef>
              <a:spcAft>
                <a:spcPct val="0"/>
              </a:spcAft>
              <a:buFontTx/>
              <a:buChar char="•"/>
            </a:pPr>
            <a:r>
              <a:rPr kumimoji="0" lang="en-US" altLang="en-US" sz="2100" b="1" i="0" u="none" strike="noStrike" cap="none" normalizeH="0" baseline="0">
                <a:ln>
                  <a:noFill/>
                </a:ln>
                <a:solidFill>
                  <a:schemeClr val="bg1"/>
                </a:solidFill>
                <a:effectLst/>
                <a:latin typeface="Arial" panose="020B0604020202020204" pitchFamily="34" charset="0"/>
              </a:rPr>
              <a:t>  Ưu điểm</a:t>
            </a:r>
            <a:r>
              <a:rPr kumimoji="0" lang="en-US" altLang="en-US" sz="2100" b="0" i="0" u="none" strike="noStrike" cap="none" normalizeH="0" baseline="0">
                <a:ln>
                  <a:noFill/>
                </a:ln>
                <a:solidFill>
                  <a:schemeClr val="bg1"/>
                </a:solidFill>
                <a:effectLst/>
                <a:latin typeface="Arial" panose="020B0604020202020204" pitchFamily="34" charset="0"/>
              </a:rPr>
              <a:t>: Tự động, tốt cho dữ liệu mật độ đa dạng. </a:t>
            </a:r>
          </a:p>
          <a:p>
            <a:pPr lvl="2" defTabSz="914400" eaLnBrk="0" fontAlgn="base" hangingPunct="0">
              <a:spcBef>
                <a:spcPct val="0"/>
              </a:spcBef>
              <a:spcAft>
                <a:spcPct val="0"/>
              </a:spcAft>
              <a:buFontTx/>
              <a:buChar char="•"/>
            </a:pPr>
            <a:r>
              <a:rPr kumimoji="0" lang="en-US" altLang="en-US" sz="2100" b="1" i="0" u="none" strike="noStrike" cap="none" normalizeH="0" baseline="0">
                <a:ln>
                  <a:noFill/>
                </a:ln>
                <a:solidFill>
                  <a:schemeClr val="bg1"/>
                </a:solidFill>
                <a:effectLst/>
                <a:latin typeface="Arial" panose="020B0604020202020204" pitchFamily="34" charset="0"/>
              </a:rPr>
              <a:t>  Nhược điểm</a:t>
            </a:r>
            <a:r>
              <a:rPr kumimoji="0" lang="en-US" altLang="en-US" sz="2100" b="0" i="0" u="none" strike="noStrike" cap="none" normalizeH="0" baseline="0">
                <a:ln>
                  <a:noFill/>
                </a:ln>
                <a:solidFill>
                  <a:schemeClr val="bg1"/>
                </a:solidFill>
                <a:effectLst/>
                <a:latin typeface="Arial" panose="020B0604020202020204" pitchFamily="34" charset="0"/>
              </a:rPr>
              <a:t>: Phức tạp, cần chọn </a:t>
            </a:r>
            <a:r>
              <a:rPr lang="en-US" altLang="en-US" sz="2100" b="1">
                <a:solidFill>
                  <a:schemeClr val="bg1"/>
                </a:solidFill>
                <a:latin typeface="Arial" panose="020B0604020202020204" pitchFamily="34" charset="0"/>
              </a:rPr>
              <a:t>xi</a:t>
            </a:r>
            <a:r>
              <a:rPr kumimoji="0" lang="en-US" altLang="en-US" sz="2100" b="0" i="0" u="none" strike="noStrike" cap="none" normalizeH="0" baseline="0">
                <a:ln>
                  <a:noFill/>
                </a:ln>
                <a:solidFill>
                  <a:schemeClr val="bg1"/>
                </a:solidFill>
                <a:effectLst/>
                <a:latin typeface="Arial" panose="020B0604020202020204" pitchFamily="34" charset="0"/>
              </a:rPr>
              <a:t> phù hợp.</a:t>
            </a:r>
          </a:p>
          <a:p>
            <a:pPr lvl="1"/>
            <a:endParaRPr lang="en-US" sz="2400">
              <a:solidFill>
                <a:schemeClr val="bg1"/>
              </a:solidFill>
            </a:endParaRPr>
          </a:p>
        </p:txBody>
      </p:sp>
      <p:grpSp>
        <p:nvGrpSpPr>
          <p:cNvPr id="28" name="Group 27">
            <a:extLst>
              <a:ext uri="{FF2B5EF4-FFF2-40B4-BE49-F238E27FC236}">
                <a16:creationId xmlns:a16="http://schemas.microsoft.com/office/drawing/2014/main" id="{72925DDD-B6D2-6945-D5C7-42D2302A4668}"/>
              </a:ext>
            </a:extLst>
          </p:cNvPr>
          <p:cNvGrpSpPr/>
          <p:nvPr/>
        </p:nvGrpSpPr>
        <p:grpSpPr>
          <a:xfrm rot="14067567">
            <a:off x="-4595091" y="1143000"/>
            <a:ext cx="4572000" cy="4572000"/>
            <a:chOff x="-2286000" y="944588"/>
            <a:chExt cx="4572000" cy="4572000"/>
          </a:xfrm>
        </p:grpSpPr>
        <p:grpSp>
          <p:nvGrpSpPr>
            <p:cNvPr id="29" name="Group 28">
              <a:extLst>
                <a:ext uri="{FF2B5EF4-FFF2-40B4-BE49-F238E27FC236}">
                  <a16:creationId xmlns:a16="http://schemas.microsoft.com/office/drawing/2014/main" id="{C0D4036B-EB41-A0D7-CDA0-6A6C53E8A279}"/>
                </a:ext>
              </a:extLst>
            </p:cNvPr>
            <p:cNvGrpSpPr/>
            <p:nvPr/>
          </p:nvGrpSpPr>
          <p:grpSpPr>
            <a:xfrm>
              <a:off x="-2286000" y="944588"/>
              <a:ext cx="4572000" cy="4572000"/>
              <a:chOff x="4405745" y="1016000"/>
              <a:chExt cx="4572000" cy="4572000"/>
            </a:xfrm>
          </p:grpSpPr>
          <p:sp>
            <p:nvSpPr>
              <p:cNvPr id="35" name="Oval 34">
                <a:extLst>
                  <a:ext uri="{FF2B5EF4-FFF2-40B4-BE49-F238E27FC236}">
                    <a16:creationId xmlns:a16="http://schemas.microsoft.com/office/drawing/2014/main" id="{78008907-6B87-FE92-5A00-3F106616D8E3}"/>
                  </a:ext>
                </a:extLst>
              </p:cNvPr>
              <p:cNvSpPr/>
              <p:nvPr/>
            </p:nvSpPr>
            <p:spPr>
              <a:xfrm>
                <a:off x="4405745" y="1016000"/>
                <a:ext cx="4572000" cy="4572000"/>
              </a:xfrm>
              <a:prstGeom prst="ellipse">
                <a:avLst/>
              </a:prstGeom>
              <a:solidFill>
                <a:srgbClr val="01132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214870E6-16F2-7D24-01B6-C7338F302989}"/>
                  </a:ext>
                </a:extLst>
              </p:cNvPr>
              <p:cNvGrpSpPr/>
              <p:nvPr/>
            </p:nvGrpSpPr>
            <p:grpSpPr>
              <a:xfrm>
                <a:off x="4591519" y="1270000"/>
                <a:ext cx="4164554" cy="4318000"/>
                <a:chOff x="4591519" y="1270000"/>
                <a:chExt cx="4164554" cy="4318000"/>
              </a:xfrm>
            </p:grpSpPr>
            <p:cxnSp>
              <p:nvCxnSpPr>
                <p:cNvPr id="37" name="Straight Connector 36">
                  <a:extLst>
                    <a:ext uri="{FF2B5EF4-FFF2-40B4-BE49-F238E27FC236}">
                      <a16:creationId xmlns:a16="http://schemas.microsoft.com/office/drawing/2014/main" id="{F2B2C213-B1BA-647A-53DE-E9688F0EF0AD}"/>
                    </a:ext>
                  </a:extLst>
                </p:cNvPr>
                <p:cNvCxnSpPr>
                  <a:cxnSpLocks/>
                </p:cNvCxnSpPr>
                <p:nvPr/>
              </p:nvCxnSpPr>
              <p:spPr>
                <a:xfrm>
                  <a:off x="5645511" y="1270000"/>
                  <a:ext cx="1046233" cy="1963281"/>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C38DFCA-1160-1298-3006-52A7ED0CA673}"/>
                    </a:ext>
                  </a:extLst>
                </p:cNvPr>
                <p:cNvCxnSpPr>
                  <a:cxnSpLocks/>
                  <a:endCxn id="35" idx="7"/>
                </p:cNvCxnSpPr>
                <p:nvPr/>
              </p:nvCxnSpPr>
              <p:spPr>
                <a:xfrm flipV="1">
                  <a:off x="6691745" y="1685554"/>
                  <a:ext cx="1616446" cy="1547727"/>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DF1EF38-C5DE-DC9A-01B8-F2A6B003D8FA}"/>
                    </a:ext>
                  </a:extLst>
                </p:cNvPr>
                <p:cNvCxnSpPr>
                  <a:cxnSpLocks/>
                </p:cNvCxnSpPr>
                <p:nvPr/>
              </p:nvCxnSpPr>
              <p:spPr>
                <a:xfrm>
                  <a:off x="6691745" y="3233281"/>
                  <a:ext cx="2064328" cy="100621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80666B1-A89C-79F8-42B5-66D5A51A4589}"/>
                    </a:ext>
                  </a:extLst>
                </p:cNvPr>
                <p:cNvCxnSpPr>
                  <a:cxnSpLocks/>
                  <a:endCxn id="35" idx="4"/>
                </p:cNvCxnSpPr>
                <p:nvPr/>
              </p:nvCxnSpPr>
              <p:spPr>
                <a:xfrm>
                  <a:off x="6691744" y="3233281"/>
                  <a:ext cx="1" cy="2354719"/>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1A8030EF-B06B-2A77-6E9A-0F1F64C2390A}"/>
                    </a:ext>
                  </a:extLst>
                </p:cNvPr>
                <p:cNvCxnSpPr>
                  <a:cxnSpLocks/>
                </p:cNvCxnSpPr>
                <p:nvPr/>
              </p:nvCxnSpPr>
              <p:spPr>
                <a:xfrm flipH="1">
                  <a:off x="4591519" y="3233281"/>
                  <a:ext cx="2064327" cy="856583"/>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grpSp>
        <p:sp>
          <p:nvSpPr>
            <p:cNvPr id="30" name="TextBox 29">
              <a:extLst>
                <a:ext uri="{FF2B5EF4-FFF2-40B4-BE49-F238E27FC236}">
                  <a16:creationId xmlns:a16="http://schemas.microsoft.com/office/drawing/2014/main" id="{1748745A-F975-3637-15B8-9E7C41E88FDE}"/>
                </a:ext>
              </a:extLst>
            </p:cNvPr>
            <p:cNvSpPr txBox="1"/>
            <p:nvPr/>
          </p:nvSpPr>
          <p:spPr>
            <a:xfrm rot="7532433">
              <a:off x="734659" y="235342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01</a:t>
              </a:r>
            </a:p>
            <a:p>
              <a:pPr algn="ctr"/>
              <a:r>
                <a:rPr lang="en-US" b="1" dirty="0" err="1">
                  <a:solidFill>
                    <a:schemeClr val="bg1"/>
                  </a:solidFill>
                  <a:latin typeface="Yeseva One" panose="00000500000000000000"/>
                </a:rPr>
                <a:t>Giới</a:t>
              </a:r>
              <a:r>
                <a:rPr lang="en-US" b="1" dirty="0">
                  <a:solidFill>
                    <a:schemeClr val="bg1"/>
                  </a:solidFill>
                  <a:latin typeface="Yeseva One" panose="00000500000000000000"/>
                </a:rPr>
                <a:t> </a:t>
              </a:r>
              <a:r>
                <a:rPr lang="en-US" b="1" dirty="0" err="1">
                  <a:solidFill>
                    <a:schemeClr val="bg1"/>
                  </a:solidFill>
                  <a:latin typeface="Yeseva One" panose="00000500000000000000"/>
                </a:rPr>
                <a:t>thiệu</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1" name="TextBox 30">
              <a:extLst>
                <a:ext uri="{FF2B5EF4-FFF2-40B4-BE49-F238E27FC236}">
                  <a16:creationId xmlns:a16="http://schemas.microsoft.com/office/drawing/2014/main" id="{74D475FF-8CF0-0089-34DD-82A13BF930CD}"/>
                </a:ext>
              </a:extLst>
            </p:cNvPr>
            <p:cNvSpPr txBox="1"/>
            <p:nvPr/>
          </p:nvSpPr>
          <p:spPr>
            <a:xfrm rot="7532433">
              <a:off x="81977" y="3935006"/>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02</a:t>
              </a:r>
            </a:p>
            <a:p>
              <a:pPr algn="ctr"/>
              <a:r>
                <a:rPr lang="en-US" b="1" dirty="0">
                  <a:solidFill>
                    <a:schemeClr val="bg1"/>
                  </a:solidFill>
                  <a:latin typeface="Yeseva One" panose="00000500000000000000"/>
                </a:rPr>
                <a:t>Ý t</a:t>
              </a:r>
              <a:r>
                <a:rPr lang="vi-VN" b="1" dirty="0">
                  <a:solidFill>
                    <a:schemeClr val="bg1"/>
                  </a:solidFill>
                  <a:latin typeface="Yeseva One" panose="00000500000000000000"/>
                </a:rPr>
                <a:t>ư</a:t>
              </a:r>
              <a:r>
                <a:rPr lang="en-US" b="1" dirty="0" err="1">
                  <a:solidFill>
                    <a:schemeClr val="bg1"/>
                  </a:solidFill>
                  <a:latin typeface="Yeseva One" panose="00000500000000000000"/>
                </a:rPr>
                <a:t>ởng</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2" name="TextBox 31">
              <a:extLst>
                <a:ext uri="{FF2B5EF4-FFF2-40B4-BE49-F238E27FC236}">
                  <a16:creationId xmlns:a16="http://schemas.microsoft.com/office/drawing/2014/main" id="{A48C732C-4BBB-99DB-FFC0-6F8916575F98}"/>
                </a:ext>
              </a:extLst>
            </p:cNvPr>
            <p:cNvSpPr txBox="1"/>
            <p:nvPr/>
          </p:nvSpPr>
          <p:spPr>
            <a:xfrm rot="7532433">
              <a:off x="-1462711" y="3877564"/>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03</a:t>
              </a:r>
            </a:p>
            <a:p>
              <a:pPr algn="ctr"/>
              <a:r>
                <a:rPr lang="en-US" b="1" dirty="0" err="1">
                  <a:solidFill>
                    <a:schemeClr val="bg1"/>
                  </a:solidFill>
                  <a:latin typeface="Yeseva One" panose="00000500000000000000"/>
                </a:rPr>
                <a:t>Lý</a:t>
              </a:r>
              <a:r>
                <a:rPr lang="en-US" b="1" dirty="0">
                  <a:solidFill>
                    <a:schemeClr val="bg1"/>
                  </a:solidFill>
                  <a:latin typeface="Yeseva One" panose="00000500000000000000"/>
                </a:rPr>
                <a:t> </a:t>
              </a:r>
              <a:r>
                <a:rPr lang="en-US" b="1" dirty="0" err="1">
                  <a:solidFill>
                    <a:schemeClr val="bg1"/>
                  </a:solidFill>
                  <a:latin typeface="Yeseva One" panose="00000500000000000000"/>
                </a:rPr>
                <a:t>thuyết</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3" name="TextBox 32">
              <a:extLst>
                <a:ext uri="{FF2B5EF4-FFF2-40B4-BE49-F238E27FC236}">
                  <a16:creationId xmlns:a16="http://schemas.microsoft.com/office/drawing/2014/main" id="{417CBB76-E0CB-4C61-945F-3A9D94F943FE}"/>
                </a:ext>
              </a:extLst>
            </p:cNvPr>
            <p:cNvSpPr txBox="1"/>
            <p:nvPr/>
          </p:nvSpPr>
          <p:spPr>
            <a:xfrm rot="7532433">
              <a:off x="-1977440" y="216809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04</a:t>
              </a:r>
            </a:p>
            <a:p>
              <a:pPr algn="ctr"/>
              <a:r>
                <a:rPr lang="en-US" b="1" dirty="0" err="1">
                  <a:solidFill>
                    <a:schemeClr val="bg1"/>
                  </a:solidFill>
                  <a:latin typeface="Yeseva One" panose="00000500000000000000"/>
                </a:rPr>
                <a:t>Thực</a:t>
              </a:r>
              <a:r>
                <a:rPr lang="en-US" b="1" dirty="0">
                  <a:solidFill>
                    <a:schemeClr val="bg1"/>
                  </a:solidFill>
                  <a:latin typeface="Yeseva One" panose="00000500000000000000"/>
                </a:rPr>
                <a:t> </a:t>
              </a:r>
              <a:r>
                <a:rPr lang="en-US" b="1" dirty="0" err="1">
                  <a:solidFill>
                    <a:schemeClr val="bg1"/>
                  </a:solidFill>
                  <a:latin typeface="Yeseva One" panose="00000500000000000000"/>
                </a:rPr>
                <a:t>hành</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4" name="TextBox 33">
              <a:extLst>
                <a:ext uri="{FF2B5EF4-FFF2-40B4-BE49-F238E27FC236}">
                  <a16:creationId xmlns:a16="http://schemas.microsoft.com/office/drawing/2014/main" id="{70310598-8D11-833A-33BF-3D3F31970735}"/>
                </a:ext>
              </a:extLst>
            </p:cNvPr>
            <p:cNvSpPr txBox="1"/>
            <p:nvPr/>
          </p:nvSpPr>
          <p:spPr>
            <a:xfrm rot="7532433">
              <a:off x="-513671" y="1233508"/>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05</a:t>
              </a:r>
            </a:p>
            <a:p>
              <a:pPr algn="ctr"/>
              <a:r>
                <a:rPr lang="en-US" b="1" dirty="0" err="1">
                  <a:solidFill>
                    <a:schemeClr val="bg1"/>
                  </a:solidFill>
                  <a:latin typeface="Yeseva One" panose="00000500000000000000"/>
                </a:rPr>
                <a:t>Nhận</a:t>
              </a:r>
              <a:r>
                <a:rPr lang="en-US" b="1" dirty="0">
                  <a:solidFill>
                    <a:schemeClr val="bg1"/>
                  </a:solidFill>
                  <a:latin typeface="Yeseva One" panose="00000500000000000000"/>
                </a:rPr>
                <a:t> </a:t>
              </a:r>
              <a:r>
                <a:rPr lang="en-US" b="1" dirty="0" err="1">
                  <a:solidFill>
                    <a:schemeClr val="bg1"/>
                  </a:solidFill>
                  <a:latin typeface="Yeseva One" panose="00000500000000000000"/>
                </a:rPr>
                <a:t>xét</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grpSp>
      <p:grpSp>
        <p:nvGrpSpPr>
          <p:cNvPr id="42" name="组合 49">
            <a:extLst>
              <a:ext uri="{FF2B5EF4-FFF2-40B4-BE49-F238E27FC236}">
                <a16:creationId xmlns:a16="http://schemas.microsoft.com/office/drawing/2014/main" id="{A8653F71-C7B8-9412-6C4E-D0B27C30A320}"/>
              </a:ext>
            </a:extLst>
          </p:cNvPr>
          <p:cNvGrpSpPr/>
          <p:nvPr/>
        </p:nvGrpSpPr>
        <p:grpSpPr>
          <a:xfrm>
            <a:off x="0" y="58271"/>
            <a:ext cx="5854833" cy="1404807"/>
            <a:chOff x="0" y="330395"/>
            <a:chExt cx="4974236" cy="1404807"/>
          </a:xfrm>
        </p:grpSpPr>
        <p:grpSp>
          <p:nvGrpSpPr>
            <p:cNvPr id="43" name="组合 54">
              <a:extLst>
                <a:ext uri="{FF2B5EF4-FFF2-40B4-BE49-F238E27FC236}">
                  <a16:creationId xmlns:a16="http://schemas.microsoft.com/office/drawing/2014/main" id="{AC2DC942-9F1E-9595-D869-4D63FD14D908}"/>
                </a:ext>
              </a:extLst>
            </p:cNvPr>
            <p:cNvGrpSpPr/>
            <p:nvPr/>
          </p:nvGrpSpPr>
          <p:grpSpPr>
            <a:xfrm>
              <a:off x="0" y="330395"/>
              <a:ext cx="952409" cy="1055710"/>
              <a:chOff x="-1" y="1447994"/>
              <a:chExt cx="2805034" cy="3109278"/>
            </a:xfrm>
          </p:grpSpPr>
          <p:sp>
            <p:nvSpPr>
              <p:cNvPr id="60" name="等腰三角形 84">
                <a:extLst>
                  <a:ext uri="{FF2B5EF4-FFF2-40B4-BE49-F238E27FC236}">
                    <a16:creationId xmlns:a16="http://schemas.microsoft.com/office/drawing/2014/main" id="{D542FCC8-AADA-2862-691E-BE4300586AA6}"/>
                  </a:ext>
                </a:extLst>
              </p:cNvPr>
              <p:cNvSpPr/>
              <p:nvPr/>
            </p:nvSpPr>
            <p:spPr>
              <a:xfrm rot="5400000">
                <a:off x="1494447" y="1952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1" name="等腰三角形 85">
                <a:extLst>
                  <a:ext uri="{FF2B5EF4-FFF2-40B4-BE49-F238E27FC236}">
                    <a16:creationId xmlns:a16="http://schemas.microsoft.com/office/drawing/2014/main" id="{F22CEA2F-943A-B1BE-19F4-BE4BA60B7B86}"/>
                  </a:ext>
                </a:extLst>
              </p:cNvPr>
              <p:cNvSpPr/>
              <p:nvPr/>
            </p:nvSpPr>
            <p:spPr>
              <a:xfrm rot="5400000">
                <a:off x="1071974" y="2824215"/>
                <a:ext cx="1861431" cy="1604683"/>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2" name="等腰三角形 86">
                <a:extLst>
                  <a:ext uri="{FF2B5EF4-FFF2-40B4-BE49-F238E27FC236}">
                    <a16:creationId xmlns:a16="http://schemas.microsoft.com/office/drawing/2014/main" id="{997AE8DF-4A1B-9A59-DA0D-95F220E5F7DE}"/>
                  </a:ext>
                </a:extLst>
              </p:cNvPr>
              <p:cNvSpPr/>
              <p:nvPr/>
            </p:nvSpPr>
            <p:spPr>
              <a:xfrm rot="5400000">
                <a:off x="666283"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3" name="等腰三角形 87">
                <a:extLst>
                  <a:ext uri="{FF2B5EF4-FFF2-40B4-BE49-F238E27FC236}">
                    <a16:creationId xmlns:a16="http://schemas.microsoft.com/office/drawing/2014/main" id="{776CAADE-186B-F7C1-ECAF-09970AFA5769}"/>
                  </a:ext>
                </a:extLst>
              </p:cNvPr>
              <p:cNvSpPr/>
              <p:nvPr/>
            </p:nvSpPr>
            <p:spPr>
              <a:xfrm rot="5400000">
                <a:off x="25871"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4" name="等腰三角形 88">
                <a:extLst>
                  <a:ext uri="{FF2B5EF4-FFF2-40B4-BE49-F238E27FC236}">
                    <a16:creationId xmlns:a16="http://schemas.microsoft.com/office/drawing/2014/main" id="{F83330B7-39A4-83D7-0F6A-ABF95872600E}"/>
                  </a:ext>
                </a:extLst>
              </p:cNvPr>
              <p:cNvSpPr/>
              <p:nvPr/>
            </p:nvSpPr>
            <p:spPr>
              <a:xfrm rot="5400000">
                <a:off x="-123297"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5" name="等腰三角形 89">
                <a:extLst>
                  <a:ext uri="{FF2B5EF4-FFF2-40B4-BE49-F238E27FC236}">
                    <a16:creationId xmlns:a16="http://schemas.microsoft.com/office/drawing/2014/main" id="{28921991-F9F9-6D57-B340-566A297AB94C}"/>
                  </a:ext>
                </a:extLst>
              </p:cNvPr>
              <p:cNvSpPr/>
              <p:nvPr/>
            </p:nvSpPr>
            <p:spPr>
              <a:xfrm rot="5400000">
                <a:off x="-41147"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6" name="等腰三角形 90">
                <a:extLst>
                  <a:ext uri="{FF2B5EF4-FFF2-40B4-BE49-F238E27FC236}">
                    <a16:creationId xmlns:a16="http://schemas.microsoft.com/office/drawing/2014/main" id="{71C57452-126E-E24E-880D-1F9ED5E34B92}"/>
                  </a:ext>
                </a:extLst>
              </p:cNvPr>
              <p:cNvSpPr/>
              <p:nvPr/>
            </p:nvSpPr>
            <p:spPr>
              <a:xfrm rot="5400000">
                <a:off x="-50998" y="3868826"/>
                <a:ext cx="739443" cy="63745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sp>
          <p:nvSpPr>
            <p:cNvPr id="44" name="文本框 55">
              <a:extLst>
                <a:ext uri="{FF2B5EF4-FFF2-40B4-BE49-F238E27FC236}">
                  <a16:creationId xmlns:a16="http://schemas.microsoft.com/office/drawing/2014/main" id="{D6B727CB-4F79-B409-3CC4-6BA7FF679656}"/>
                </a:ext>
              </a:extLst>
            </p:cNvPr>
            <p:cNvSpPr txBox="1"/>
            <p:nvPr/>
          </p:nvSpPr>
          <p:spPr>
            <a:xfrm>
              <a:off x="969477" y="534873"/>
              <a:ext cx="4004759" cy="1200329"/>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3600" b="1" dirty="0" err="1">
                  <a:solidFill>
                    <a:srgbClr val="FFFFFF"/>
                  </a:solidFill>
                  <a:latin typeface="Yeseva One" panose="00000500000000000000" pitchFamily="2" charset="0"/>
                  <a:ea typeface="锐字锐线梦想黑简1.0" panose="02010604000000000000" pitchFamily="2" charset="-122"/>
                </a:rPr>
                <a:t>Lý</a:t>
              </a:r>
              <a:r>
                <a:rPr lang="en-US" altLang="zh-CN" sz="3600" b="1" dirty="0">
                  <a:solidFill>
                    <a:srgbClr val="FFFFFF"/>
                  </a:solidFill>
                  <a:latin typeface="Yeseva One" panose="00000500000000000000" pitchFamily="2" charset="0"/>
                  <a:ea typeface="锐字锐线梦想黑简1.0" panose="02010604000000000000" pitchFamily="2" charset="-122"/>
                </a:rPr>
                <a:t> </a:t>
              </a:r>
              <a:r>
                <a:rPr lang="en-US" altLang="zh-CN" sz="3600" b="1" dirty="0" err="1">
                  <a:solidFill>
                    <a:srgbClr val="FFFFFF"/>
                  </a:solidFill>
                  <a:latin typeface="Yeseva One" panose="00000500000000000000" pitchFamily="2" charset="0"/>
                  <a:ea typeface="锐字锐线梦想黑简1.0" panose="02010604000000000000" pitchFamily="2" charset="-122"/>
                </a:rPr>
                <a:t>thuyết</a:t>
              </a:r>
              <a:r>
                <a:rPr lang="en-US" altLang="zh-CN" sz="3600" b="1" dirty="0">
                  <a:solidFill>
                    <a:srgbClr val="FFFFFF"/>
                  </a:solidFill>
                  <a:latin typeface="Yeseva One" panose="00000500000000000000" pitchFamily="2" charset="0"/>
                  <a:ea typeface="锐字锐线梦想黑简1.0" panose="02010604000000000000" pitchFamily="2" charset="-122"/>
                </a:rPr>
                <a:t> </a:t>
              </a:r>
              <a:r>
                <a:rPr lang="en-US" altLang="zh-CN" sz="3600" b="1" dirty="0" err="1">
                  <a:solidFill>
                    <a:srgbClr val="FFFFFF"/>
                  </a:solidFill>
                  <a:latin typeface="Yeseva One" panose="00000500000000000000" pitchFamily="2" charset="0"/>
                  <a:ea typeface="锐字锐线梦想黑简1.0" panose="02010604000000000000" pitchFamily="2" charset="-122"/>
                </a:rPr>
                <a:t>thuật</a:t>
              </a:r>
              <a:r>
                <a:rPr lang="en-US" altLang="zh-CN" sz="3600" b="1" dirty="0">
                  <a:solidFill>
                    <a:srgbClr val="FFFFFF"/>
                  </a:solidFill>
                  <a:latin typeface="Yeseva One" panose="00000500000000000000" pitchFamily="2" charset="0"/>
                  <a:ea typeface="锐字锐线梦想黑简1.0" panose="02010604000000000000" pitchFamily="2" charset="-122"/>
                </a:rPr>
                <a:t> </a:t>
              </a:r>
              <a:r>
                <a:rPr lang="en-US" altLang="zh-CN" sz="3600" b="1" dirty="0" err="1">
                  <a:solidFill>
                    <a:srgbClr val="FFFFFF"/>
                  </a:solidFill>
                  <a:latin typeface="Yeseva One" panose="00000500000000000000" pitchFamily="2" charset="0"/>
                  <a:ea typeface="锐字锐线梦想黑简1.0" panose="02010604000000000000" pitchFamily="2" charset="-122"/>
                </a:rPr>
                <a:t>toán</a:t>
              </a:r>
              <a:endParaRPr kumimoji="0" lang="zh-CN" altLang="en-US" sz="3600" b="1"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endParaRPr>
            </a:p>
          </p:txBody>
        </p:sp>
        <p:grpSp>
          <p:nvGrpSpPr>
            <p:cNvPr id="45" name="组合 56">
              <a:extLst>
                <a:ext uri="{FF2B5EF4-FFF2-40B4-BE49-F238E27FC236}">
                  <a16:creationId xmlns:a16="http://schemas.microsoft.com/office/drawing/2014/main" id="{A19A762E-F333-0E7D-89CF-D3A08E942C75}"/>
                </a:ext>
              </a:extLst>
            </p:cNvPr>
            <p:cNvGrpSpPr/>
            <p:nvPr/>
          </p:nvGrpSpPr>
          <p:grpSpPr>
            <a:xfrm>
              <a:off x="3416529" y="575300"/>
              <a:ext cx="168047" cy="507315"/>
              <a:chOff x="3300733" y="531547"/>
              <a:chExt cx="878358" cy="2651669"/>
            </a:xfrm>
          </p:grpSpPr>
          <p:sp>
            <p:nvSpPr>
              <p:cNvPr id="54" name="椭圆 81">
                <a:extLst>
                  <a:ext uri="{FF2B5EF4-FFF2-40B4-BE49-F238E27FC236}">
                    <a16:creationId xmlns:a16="http://schemas.microsoft.com/office/drawing/2014/main" id="{1C3978D6-D29C-C911-5AB0-CCF874D31BFF}"/>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58" name="椭圆 82">
                <a:extLst>
                  <a:ext uri="{FF2B5EF4-FFF2-40B4-BE49-F238E27FC236}">
                    <a16:creationId xmlns:a16="http://schemas.microsoft.com/office/drawing/2014/main" id="{9D1404A8-3ADF-A188-CDE5-EA37D6A38671}"/>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59" name="椭圆 83">
                <a:extLst>
                  <a:ext uri="{FF2B5EF4-FFF2-40B4-BE49-F238E27FC236}">
                    <a16:creationId xmlns:a16="http://schemas.microsoft.com/office/drawing/2014/main" id="{801749E9-F376-6F0E-F74B-0362E4D1CF18}"/>
                  </a:ext>
                </a:extLst>
              </p:cNvPr>
              <p:cNvSpPr/>
              <p:nvPr/>
            </p:nvSpPr>
            <p:spPr>
              <a:xfrm flipH="1">
                <a:off x="3300733" y="743889"/>
                <a:ext cx="212351" cy="2439327"/>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grpSp>
          <p:nvGrpSpPr>
            <p:cNvPr id="46" name="组合 72">
              <a:extLst>
                <a:ext uri="{FF2B5EF4-FFF2-40B4-BE49-F238E27FC236}">
                  <a16:creationId xmlns:a16="http://schemas.microsoft.com/office/drawing/2014/main" id="{D7BC11E9-F07B-3EA0-9629-E3A0BAF8C0F5}"/>
                </a:ext>
              </a:extLst>
            </p:cNvPr>
            <p:cNvGrpSpPr/>
            <p:nvPr/>
          </p:nvGrpSpPr>
          <p:grpSpPr>
            <a:xfrm>
              <a:off x="2079855" y="791024"/>
              <a:ext cx="168045" cy="168045"/>
              <a:chOff x="3300742" y="531547"/>
              <a:chExt cx="878349" cy="878349"/>
            </a:xfrm>
          </p:grpSpPr>
          <p:sp>
            <p:nvSpPr>
              <p:cNvPr id="51" name="椭圆 78">
                <a:extLst>
                  <a:ext uri="{FF2B5EF4-FFF2-40B4-BE49-F238E27FC236}">
                    <a16:creationId xmlns:a16="http://schemas.microsoft.com/office/drawing/2014/main" id="{391E6C9D-0BD9-6556-A1F9-BAA7B7FBC8B0}"/>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52" name="椭圆 79">
                <a:extLst>
                  <a:ext uri="{FF2B5EF4-FFF2-40B4-BE49-F238E27FC236}">
                    <a16:creationId xmlns:a16="http://schemas.microsoft.com/office/drawing/2014/main" id="{95576BC8-8DC3-E0B9-A35A-19B5DA264FB0}"/>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53" name="椭圆 80">
                <a:extLst>
                  <a:ext uri="{FF2B5EF4-FFF2-40B4-BE49-F238E27FC236}">
                    <a16:creationId xmlns:a16="http://schemas.microsoft.com/office/drawing/2014/main" id="{20605840-CDD6-F090-DC21-38C9DACFFE60}"/>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cxnSp>
          <p:nvCxnSpPr>
            <p:cNvPr id="47" name="直接连接符 75">
              <a:extLst>
                <a:ext uri="{FF2B5EF4-FFF2-40B4-BE49-F238E27FC236}">
                  <a16:creationId xmlns:a16="http://schemas.microsoft.com/office/drawing/2014/main" id="{5D227C99-D5D5-9E46-BF71-1E4FEB3F94E4}"/>
                </a:ext>
              </a:extLst>
            </p:cNvPr>
            <p:cNvCxnSpPr>
              <a:cxnSpLocks/>
            </p:cNvCxnSpPr>
            <p:nvPr/>
          </p:nvCxnSpPr>
          <p:spPr>
            <a:xfrm flipH="1">
              <a:off x="3819306" y="710604"/>
              <a:ext cx="178924" cy="178925"/>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76">
              <a:extLst>
                <a:ext uri="{FF2B5EF4-FFF2-40B4-BE49-F238E27FC236}">
                  <a16:creationId xmlns:a16="http://schemas.microsoft.com/office/drawing/2014/main" id="{DC17F1FC-8519-DF4B-4F7D-7365DBF0D02E}"/>
                </a:ext>
              </a:extLst>
            </p:cNvPr>
            <p:cNvCxnSpPr>
              <a:cxnSpLocks/>
            </p:cNvCxnSpPr>
            <p:nvPr/>
          </p:nvCxnSpPr>
          <p:spPr>
            <a:xfrm flipH="1">
              <a:off x="2938521" y="387606"/>
              <a:ext cx="207937" cy="207938"/>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49" name="直接连接符 77">
              <a:extLst>
                <a:ext uri="{FF2B5EF4-FFF2-40B4-BE49-F238E27FC236}">
                  <a16:creationId xmlns:a16="http://schemas.microsoft.com/office/drawing/2014/main" id="{831EBF60-E58D-E6CC-2D50-7F42897F658B}"/>
                </a:ext>
              </a:extLst>
            </p:cNvPr>
            <p:cNvCxnSpPr>
              <a:cxnSpLocks/>
            </p:cNvCxnSpPr>
            <p:nvPr/>
          </p:nvCxnSpPr>
          <p:spPr>
            <a:xfrm flipH="1">
              <a:off x="1878241" y="710604"/>
              <a:ext cx="113257" cy="113259"/>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cxnSp>
        <p:nvCxnSpPr>
          <p:cNvPr id="67" name="Straight Connector 66">
            <a:extLst>
              <a:ext uri="{FF2B5EF4-FFF2-40B4-BE49-F238E27FC236}">
                <a16:creationId xmlns:a16="http://schemas.microsoft.com/office/drawing/2014/main" id="{6C3E8F4F-6E18-C424-603F-3599CA743006}"/>
              </a:ext>
            </a:extLst>
          </p:cNvPr>
          <p:cNvCxnSpPr>
            <a:cxnSpLocks/>
          </p:cNvCxnSpPr>
          <p:nvPr/>
        </p:nvCxnSpPr>
        <p:spPr>
          <a:xfrm>
            <a:off x="1116223" y="963987"/>
            <a:ext cx="5238397" cy="0"/>
          </a:xfrm>
          <a:prstGeom prst="line">
            <a:avLst/>
          </a:prstGeom>
          <a:ln w="38100">
            <a:solidFill>
              <a:schemeClr val="bg1"/>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67808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7C86A-D0A5-974F-F433-789F54BE3ED0}"/>
            </a:ext>
          </a:extLst>
        </p:cNvPr>
        <p:cNvGrpSpPr/>
        <p:nvPr/>
      </p:nvGrpSpPr>
      <p:grpSpPr>
        <a:xfrm>
          <a:off x="0" y="0"/>
          <a:ext cx="0" cy="0"/>
          <a:chOff x="0" y="0"/>
          <a:chExt cx="0" cy="0"/>
        </a:xfrm>
      </p:grpSpPr>
      <p:sp>
        <p:nvSpPr>
          <p:cNvPr id="50" name="文本框 113">
            <a:extLst>
              <a:ext uri="{FF2B5EF4-FFF2-40B4-BE49-F238E27FC236}">
                <a16:creationId xmlns:a16="http://schemas.microsoft.com/office/drawing/2014/main" id="{9400A6FE-6D4C-44FA-B1BA-5762D468BA4E}"/>
              </a:ext>
            </a:extLst>
          </p:cNvPr>
          <p:cNvSpPr txBox="1"/>
          <p:nvPr/>
        </p:nvSpPr>
        <p:spPr>
          <a:xfrm>
            <a:off x="2170354" y="261975"/>
            <a:ext cx="5334892" cy="76944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4400" i="0" u="none" strike="noStrike" kern="1200" cap="none" spc="0" normalizeH="0" baseline="0" noProof="0" dirty="0" err="1">
                <a:ln>
                  <a:noFill/>
                </a:ln>
                <a:solidFill>
                  <a:srgbClr val="FFFFFF"/>
                </a:solidFill>
                <a:effectLst/>
                <a:uLnTx/>
                <a:uFillTx/>
                <a:latin typeface="Yeseva One" panose="00000500000000000000" pitchFamily="2" charset="0"/>
              </a:rPr>
              <a:t>Thực</a:t>
            </a:r>
            <a:r>
              <a:rPr kumimoji="0" lang="en-US" altLang="zh-CN" sz="4400" i="0" u="none" strike="noStrike" kern="1200" cap="none" spc="0" normalizeH="0" noProof="0" dirty="0">
                <a:ln>
                  <a:noFill/>
                </a:ln>
                <a:solidFill>
                  <a:srgbClr val="FFFFFF"/>
                </a:solidFill>
                <a:effectLst/>
                <a:uLnTx/>
                <a:uFillTx/>
                <a:latin typeface="Yeseva One" panose="00000500000000000000" pitchFamily="2" charset="0"/>
              </a:rPr>
              <a:t> </a:t>
            </a:r>
            <a:r>
              <a:rPr kumimoji="0" lang="en-US" altLang="zh-CN" sz="4400" i="0" u="none" strike="noStrike" kern="1200" cap="none" spc="0" normalizeH="0" noProof="0" dirty="0" err="1">
                <a:ln>
                  <a:noFill/>
                </a:ln>
                <a:solidFill>
                  <a:srgbClr val="FFFFFF"/>
                </a:solidFill>
                <a:effectLst/>
                <a:uLnTx/>
                <a:uFillTx/>
                <a:latin typeface="Yeseva One" panose="00000500000000000000" pitchFamily="2" charset="0"/>
              </a:rPr>
              <a:t>hành</a:t>
            </a:r>
            <a:r>
              <a:rPr kumimoji="0" lang="en-US" altLang="zh-CN" sz="4400" i="0" u="none" strike="noStrike" kern="1200" cap="none" spc="0" normalizeH="0" noProof="0" dirty="0">
                <a:ln>
                  <a:noFill/>
                </a:ln>
                <a:solidFill>
                  <a:srgbClr val="FFFFFF"/>
                </a:solidFill>
                <a:effectLst/>
                <a:uLnTx/>
                <a:uFillTx/>
                <a:latin typeface="Yeseva One" panose="00000500000000000000" pitchFamily="2" charset="0"/>
              </a:rPr>
              <a:t> </a:t>
            </a:r>
            <a:r>
              <a:rPr kumimoji="0" lang="en-US" altLang="zh-CN" sz="4400" i="0" u="none" strike="noStrike" kern="1200" cap="none" spc="0" normalizeH="0" noProof="0" dirty="0" err="1">
                <a:ln>
                  <a:noFill/>
                </a:ln>
                <a:solidFill>
                  <a:srgbClr val="FFFFFF"/>
                </a:solidFill>
                <a:effectLst/>
                <a:uLnTx/>
                <a:uFillTx/>
                <a:latin typeface="Yeseva One" panose="00000500000000000000" pitchFamily="2" charset="0"/>
              </a:rPr>
              <a:t>thuật</a:t>
            </a:r>
            <a:r>
              <a:rPr kumimoji="0" lang="en-US" altLang="zh-CN" sz="4400" i="0" u="none" strike="noStrike" kern="1200" cap="none" spc="0" normalizeH="0" noProof="0" dirty="0">
                <a:ln>
                  <a:noFill/>
                </a:ln>
                <a:solidFill>
                  <a:srgbClr val="FFFFFF"/>
                </a:solidFill>
                <a:effectLst/>
                <a:uLnTx/>
                <a:uFillTx/>
                <a:latin typeface="Yeseva One" panose="00000500000000000000" pitchFamily="2" charset="0"/>
              </a:rPr>
              <a:t> </a:t>
            </a:r>
            <a:r>
              <a:rPr kumimoji="0" lang="en-US" altLang="zh-CN" sz="4400" i="0" u="none" strike="noStrike" kern="1200" cap="none" spc="0" normalizeH="0" noProof="0" dirty="0" err="1">
                <a:ln>
                  <a:noFill/>
                </a:ln>
                <a:solidFill>
                  <a:srgbClr val="FFFFFF"/>
                </a:solidFill>
                <a:effectLst/>
                <a:uLnTx/>
                <a:uFillTx/>
                <a:latin typeface="Yeseva One" panose="00000500000000000000" pitchFamily="2" charset="0"/>
              </a:rPr>
              <a:t>toán</a:t>
            </a:r>
            <a:endParaRPr kumimoji="0" lang="zh-CN" altLang="en-US" sz="4400" i="0"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51" name="文本框 115">
            <a:extLst>
              <a:ext uri="{FF2B5EF4-FFF2-40B4-BE49-F238E27FC236}">
                <a16:creationId xmlns:a16="http://schemas.microsoft.com/office/drawing/2014/main" id="{794A72D8-A095-4C5B-913E-2E6198E101AF}"/>
              </a:ext>
            </a:extLst>
          </p:cNvPr>
          <p:cNvSpPr txBox="1"/>
          <p:nvPr/>
        </p:nvSpPr>
        <p:spPr>
          <a:xfrm>
            <a:off x="946634" y="200419"/>
            <a:ext cx="1653132"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FFFFFF"/>
                </a:solidFill>
                <a:latin typeface="Yeseva One" panose="00000500000000000000" pitchFamily="2" charset="0"/>
              </a:rPr>
              <a:t>04</a:t>
            </a:r>
            <a:endParaRPr kumimoji="0" lang="zh-CN" altLang="en-US" sz="4800" b="1" i="0" u="none" strike="noStrike" kern="1200" cap="none" spc="0" normalizeH="0" baseline="0" noProof="0" dirty="0">
              <a:ln>
                <a:noFill/>
              </a:ln>
              <a:solidFill>
                <a:srgbClr val="FFFFFF"/>
              </a:solidFill>
              <a:effectLst/>
              <a:uLnTx/>
              <a:uFillTx/>
              <a:latin typeface="Yeseva One" panose="00000500000000000000" pitchFamily="2" charset="0"/>
            </a:endParaRPr>
          </a:p>
        </p:txBody>
      </p:sp>
      <p:grpSp>
        <p:nvGrpSpPr>
          <p:cNvPr id="52" name="组合 49">
            <a:extLst>
              <a:ext uri="{FF2B5EF4-FFF2-40B4-BE49-F238E27FC236}">
                <a16:creationId xmlns:a16="http://schemas.microsoft.com/office/drawing/2014/main" id="{A40AD65B-334B-46A5-A207-1FED665B827D}"/>
              </a:ext>
            </a:extLst>
          </p:cNvPr>
          <p:cNvGrpSpPr/>
          <p:nvPr/>
        </p:nvGrpSpPr>
        <p:grpSpPr>
          <a:xfrm>
            <a:off x="0" y="70419"/>
            <a:ext cx="3998230" cy="1055710"/>
            <a:chOff x="0" y="330395"/>
            <a:chExt cx="3998230" cy="1055710"/>
          </a:xfrm>
        </p:grpSpPr>
        <p:grpSp>
          <p:nvGrpSpPr>
            <p:cNvPr id="53" name="组合 54">
              <a:extLst>
                <a:ext uri="{FF2B5EF4-FFF2-40B4-BE49-F238E27FC236}">
                  <a16:creationId xmlns:a16="http://schemas.microsoft.com/office/drawing/2014/main" id="{0DF2BCE6-BB29-456F-AE29-1B6F19E83238}"/>
                </a:ext>
              </a:extLst>
            </p:cNvPr>
            <p:cNvGrpSpPr/>
            <p:nvPr/>
          </p:nvGrpSpPr>
          <p:grpSpPr>
            <a:xfrm>
              <a:off x="0" y="330395"/>
              <a:ext cx="952409" cy="1055710"/>
              <a:chOff x="-1" y="1447994"/>
              <a:chExt cx="2805034" cy="3109278"/>
            </a:xfrm>
          </p:grpSpPr>
          <p:sp>
            <p:nvSpPr>
              <p:cNvPr id="65" name="等腰三角形 84">
                <a:extLst>
                  <a:ext uri="{FF2B5EF4-FFF2-40B4-BE49-F238E27FC236}">
                    <a16:creationId xmlns:a16="http://schemas.microsoft.com/office/drawing/2014/main" id="{34D6CEE3-432F-44DE-9B15-7E4F56950011}"/>
                  </a:ext>
                </a:extLst>
              </p:cNvPr>
              <p:cNvSpPr/>
              <p:nvPr/>
            </p:nvSpPr>
            <p:spPr>
              <a:xfrm rot="5400000">
                <a:off x="1494447" y="1952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6" name="等腰三角形 85">
                <a:extLst>
                  <a:ext uri="{FF2B5EF4-FFF2-40B4-BE49-F238E27FC236}">
                    <a16:creationId xmlns:a16="http://schemas.microsoft.com/office/drawing/2014/main" id="{133CCCFF-BE35-43E5-A873-A701DAC04032}"/>
                  </a:ext>
                </a:extLst>
              </p:cNvPr>
              <p:cNvSpPr/>
              <p:nvPr/>
            </p:nvSpPr>
            <p:spPr>
              <a:xfrm rot="5400000">
                <a:off x="1071974" y="2824215"/>
                <a:ext cx="1861431" cy="1604683"/>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7" name="等腰三角形 86">
                <a:extLst>
                  <a:ext uri="{FF2B5EF4-FFF2-40B4-BE49-F238E27FC236}">
                    <a16:creationId xmlns:a16="http://schemas.microsoft.com/office/drawing/2014/main" id="{1C6F2979-8B15-445F-918E-EE574F3FE6AA}"/>
                  </a:ext>
                </a:extLst>
              </p:cNvPr>
              <p:cNvSpPr/>
              <p:nvPr/>
            </p:nvSpPr>
            <p:spPr>
              <a:xfrm rot="5400000">
                <a:off x="666283"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8" name="等腰三角形 87">
                <a:extLst>
                  <a:ext uri="{FF2B5EF4-FFF2-40B4-BE49-F238E27FC236}">
                    <a16:creationId xmlns:a16="http://schemas.microsoft.com/office/drawing/2014/main" id="{0806EC53-187A-4650-B3C5-1C65E8D29D90}"/>
                  </a:ext>
                </a:extLst>
              </p:cNvPr>
              <p:cNvSpPr/>
              <p:nvPr/>
            </p:nvSpPr>
            <p:spPr>
              <a:xfrm rot="5400000">
                <a:off x="25871"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9" name="等腰三角形 88">
                <a:extLst>
                  <a:ext uri="{FF2B5EF4-FFF2-40B4-BE49-F238E27FC236}">
                    <a16:creationId xmlns:a16="http://schemas.microsoft.com/office/drawing/2014/main" id="{4FDDD007-CD72-44B7-8E63-43429609B180}"/>
                  </a:ext>
                </a:extLst>
              </p:cNvPr>
              <p:cNvSpPr/>
              <p:nvPr/>
            </p:nvSpPr>
            <p:spPr>
              <a:xfrm rot="5400000">
                <a:off x="-123297"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70" name="等腰三角形 89">
                <a:extLst>
                  <a:ext uri="{FF2B5EF4-FFF2-40B4-BE49-F238E27FC236}">
                    <a16:creationId xmlns:a16="http://schemas.microsoft.com/office/drawing/2014/main" id="{29C3F04E-E6DF-42B5-8D5F-EC10F32FD05C}"/>
                  </a:ext>
                </a:extLst>
              </p:cNvPr>
              <p:cNvSpPr/>
              <p:nvPr/>
            </p:nvSpPr>
            <p:spPr>
              <a:xfrm rot="5400000">
                <a:off x="-41147"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71" name="等腰三角形 90">
                <a:extLst>
                  <a:ext uri="{FF2B5EF4-FFF2-40B4-BE49-F238E27FC236}">
                    <a16:creationId xmlns:a16="http://schemas.microsoft.com/office/drawing/2014/main" id="{08EC627A-7F03-491A-8F2B-669B9A3086EC}"/>
                  </a:ext>
                </a:extLst>
              </p:cNvPr>
              <p:cNvSpPr/>
              <p:nvPr/>
            </p:nvSpPr>
            <p:spPr>
              <a:xfrm rot="5400000">
                <a:off x="-50998" y="3868826"/>
                <a:ext cx="739443" cy="63745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grpSp>
          <p:nvGrpSpPr>
            <p:cNvPr id="54" name="组合 56">
              <a:extLst>
                <a:ext uri="{FF2B5EF4-FFF2-40B4-BE49-F238E27FC236}">
                  <a16:creationId xmlns:a16="http://schemas.microsoft.com/office/drawing/2014/main" id="{1EC55C19-C973-412A-87C9-DD4EE8560F62}"/>
                </a:ext>
              </a:extLst>
            </p:cNvPr>
            <p:cNvGrpSpPr/>
            <p:nvPr/>
          </p:nvGrpSpPr>
          <p:grpSpPr>
            <a:xfrm>
              <a:off x="3416530" y="575300"/>
              <a:ext cx="168045" cy="168045"/>
              <a:chOff x="3300742" y="531547"/>
              <a:chExt cx="878349" cy="878349"/>
            </a:xfrm>
          </p:grpSpPr>
          <p:sp>
            <p:nvSpPr>
              <p:cNvPr id="62" name="椭圆 81">
                <a:extLst>
                  <a:ext uri="{FF2B5EF4-FFF2-40B4-BE49-F238E27FC236}">
                    <a16:creationId xmlns:a16="http://schemas.microsoft.com/office/drawing/2014/main" id="{228B9D17-C2B1-4762-A497-3235839EE7F3}"/>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63" name="椭圆 82">
                <a:extLst>
                  <a:ext uri="{FF2B5EF4-FFF2-40B4-BE49-F238E27FC236}">
                    <a16:creationId xmlns:a16="http://schemas.microsoft.com/office/drawing/2014/main" id="{294F1028-3E0A-4F04-9569-3930F94E9F94}"/>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64" name="椭圆 83">
                <a:extLst>
                  <a:ext uri="{FF2B5EF4-FFF2-40B4-BE49-F238E27FC236}">
                    <a16:creationId xmlns:a16="http://schemas.microsoft.com/office/drawing/2014/main" id="{C37A2F3B-12F5-4466-B58F-C1B732B0DA9C}"/>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grpSp>
          <p:nvGrpSpPr>
            <p:cNvPr id="55" name="组合 72">
              <a:extLst>
                <a:ext uri="{FF2B5EF4-FFF2-40B4-BE49-F238E27FC236}">
                  <a16:creationId xmlns:a16="http://schemas.microsoft.com/office/drawing/2014/main" id="{66C525C5-29B3-4407-BF2C-1887F3599510}"/>
                </a:ext>
              </a:extLst>
            </p:cNvPr>
            <p:cNvGrpSpPr/>
            <p:nvPr/>
          </p:nvGrpSpPr>
          <p:grpSpPr>
            <a:xfrm>
              <a:off x="2079855" y="791024"/>
              <a:ext cx="168045" cy="168045"/>
              <a:chOff x="3300742" y="531547"/>
              <a:chExt cx="878349" cy="878349"/>
            </a:xfrm>
          </p:grpSpPr>
          <p:sp>
            <p:nvSpPr>
              <p:cNvPr id="59" name="椭圆 78">
                <a:extLst>
                  <a:ext uri="{FF2B5EF4-FFF2-40B4-BE49-F238E27FC236}">
                    <a16:creationId xmlns:a16="http://schemas.microsoft.com/office/drawing/2014/main" id="{4AB038C3-4DDE-4F25-8527-0DE08EDF1749}"/>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60" name="椭圆 79">
                <a:extLst>
                  <a:ext uri="{FF2B5EF4-FFF2-40B4-BE49-F238E27FC236}">
                    <a16:creationId xmlns:a16="http://schemas.microsoft.com/office/drawing/2014/main" id="{C89E4C66-2478-4AB7-A1C6-22D2EE314FD4}"/>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61" name="椭圆 80">
                <a:extLst>
                  <a:ext uri="{FF2B5EF4-FFF2-40B4-BE49-F238E27FC236}">
                    <a16:creationId xmlns:a16="http://schemas.microsoft.com/office/drawing/2014/main" id="{708197ED-B7AA-4469-988F-D97B4C4E82FB}"/>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cxnSp>
          <p:nvCxnSpPr>
            <p:cNvPr id="56" name="直接连接符 75">
              <a:extLst>
                <a:ext uri="{FF2B5EF4-FFF2-40B4-BE49-F238E27FC236}">
                  <a16:creationId xmlns:a16="http://schemas.microsoft.com/office/drawing/2014/main" id="{37BB699C-A57B-4D01-8C37-299CCD44EC79}"/>
                </a:ext>
              </a:extLst>
            </p:cNvPr>
            <p:cNvCxnSpPr>
              <a:cxnSpLocks/>
            </p:cNvCxnSpPr>
            <p:nvPr/>
          </p:nvCxnSpPr>
          <p:spPr>
            <a:xfrm flipH="1">
              <a:off x="3819306" y="710604"/>
              <a:ext cx="178924" cy="178925"/>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57" name="直接连接符 76">
              <a:extLst>
                <a:ext uri="{FF2B5EF4-FFF2-40B4-BE49-F238E27FC236}">
                  <a16:creationId xmlns:a16="http://schemas.microsoft.com/office/drawing/2014/main" id="{50D4D0B7-707D-45F8-9E8F-476BAF3342AB}"/>
                </a:ext>
              </a:extLst>
            </p:cNvPr>
            <p:cNvCxnSpPr>
              <a:cxnSpLocks/>
            </p:cNvCxnSpPr>
            <p:nvPr/>
          </p:nvCxnSpPr>
          <p:spPr>
            <a:xfrm flipH="1">
              <a:off x="2938521" y="387606"/>
              <a:ext cx="207937" cy="207938"/>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58" name="直接连接符 77">
              <a:extLst>
                <a:ext uri="{FF2B5EF4-FFF2-40B4-BE49-F238E27FC236}">
                  <a16:creationId xmlns:a16="http://schemas.microsoft.com/office/drawing/2014/main" id="{E7176D3E-2321-4AD4-990D-4FD39EDE0046}"/>
                </a:ext>
              </a:extLst>
            </p:cNvPr>
            <p:cNvCxnSpPr>
              <a:cxnSpLocks/>
            </p:cNvCxnSpPr>
            <p:nvPr/>
          </p:nvCxnSpPr>
          <p:spPr>
            <a:xfrm flipH="1">
              <a:off x="1878241" y="710604"/>
              <a:ext cx="113257" cy="113259"/>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cxnSp>
        <p:nvCxnSpPr>
          <p:cNvPr id="72" name="Straight Connector 71">
            <a:extLst>
              <a:ext uri="{FF2B5EF4-FFF2-40B4-BE49-F238E27FC236}">
                <a16:creationId xmlns:a16="http://schemas.microsoft.com/office/drawing/2014/main" id="{484C2C7B-1C0C-4E4C-AFB3-D2A7DFF2F907}"/>
              </a:ext>
            </a:extLst>
          </p:cNvPr>
          <p:cNvCxnSpPr>
            <a:cxnSpLocks/>
          </p:cNvCxnSpPr>
          <p:nvPr/>
        </p:nvCxnSpPr>
        <p:spPr>
          <a:xfrm>
            <a:off x="1438953" y="1035707"/>
            <a:ext cx="6136224" cy="0"/>
          </a:xfrm>
          <a:prstGeom prst="line">
            <a:avLst/>
          </a:prstGeom>
          <a:ln w="38100">
            <a:solidFill>
              <a:schemeClr val="bg1"/>
            </a:solidFill>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C83DED19-DAC4-400C-9E62-C7CB6E8CC854}"/>
              </a:ext>
            </a:extLst>
          </p:cNvPr>
          <p:cNvGrpSpPr/>
          <p:nvPr/>
        </p:nvGrpSpPr>
        <p:grpSpPr>
          <a:xfrm rot="9447433">
            <a:off x="-2236074" y="1182649"/>
            <a:ext cx="4572000" cy="4572000"/>
            <a:chOff x="-2286000" y="944588"/>
            <a:chExt cx="4572000" cy="4572000"/>
          </a:xfrm>
        </p:grpSpPr>
        <p:grpSp>
          <p:nvGrpSpPr>
            <p:cNvPr id="75" name="Group 74">
              <a:extLst>
                <a:ext uri="{FF2B5EF4-FFF2-40B4-BE49-F238E27FC236}">
                  <a16:creationId xmlns:a16="http://schemas.microsoft.com/office/drawing/2014/main" id="{80AD269C-B2A3-4DF2-AF67-7C9EEE8CF771}"/>
                </a:ext>
              </a:extLst>
            </p:cNvPr>
            <p:cNvGrpSpPr/>
            <p:nvPr/>
          </p:nvGrpSpPr>
          <p:grpSpPr>
            <a:xfrm>
              <a:off x="-2286000" y="944588"/>
              <a:ext cx="4572000" cy="4572000"/>
              <a:chOff x="4405745" y="1016000"/>
              <a:chExt cx="4572000" cy="4572000"/>
            </a:xfrm>
          </p:grpSpPr>
          <p:sp>
            <p:nvSpPr>
              <p:cNvPr id="81" name="Oval 80">
                <a:extLst>
                  <a:ext uri="{FF2B5EF4-FFF2-40B4-BE49-F238E27FC236}">
                    <a16:creationId xmlns:a16="http://schemas.microsoft.com/office/drawing/2014/main" id="{4DAE3CEA-D305-4C71-A41E-4F65F8EFD6D4}"/>
                  </a:ext>
                </a:extLst>
              </p:cNvPr>
              <p:cNvSpPr/>
              <p:nvPr/>
            </p:nvSpPr>
            <p:spPr>
              <a:xfrm>
                <a:off x="4405745" y="1016000"/>
                <a:ext cx="4572000" cy="4572000"/>
              </a:xfrm>
              <a:prstGeom prst="ellipse">
                <a:avLst/>
              </a:prstGeom>
              <a:solidFill>
                <a:srgbClr val="01132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45E71A0E-2D2D-44FE-93CF-34F1E2E9087F}"/>
                  </a:ext>
                </a:extLst>
              </p:cNvPr>
              <p:cNvGrpSpPr/>
              <p:nvPr/>
            </p:nvGrpSpPr>
            <p:grpSpPr>
              <a:xfrm>
                <a:off x="4591519" y="1270000"/>
                <a:ext cx="4164554" cy="4318000"/>
                <a:chOff x="4591519" y="1270000"/>
                <a:chExt cx="4164554" cy="4318000"/>
              </a:xfrm>
            </p:grpSpPr>
            <p:cxnSp>
              <p:nvCxnSpPr>
                <p:cNvPr id="83" name="Straight Connector 82">
                  <a:extLst>
                    <a:ext uri="{FF2B5EF4-FFF2-40B4-BE49-F238E27FC236}">
                      <a16:creationId xmlns:a16="http://schemas.microsoft.com/office/drawing/2014/main" id="{983D3B77-20D6-47F5-97C4-D30207BBAE23}"/>
                    </a:ext>
                  </a:extLst>
                </p:cNvPr>
                <p:cNvCxnSpPr>
                  <a:cxnSpLocks/>
                </p:cNvCxnSpPr>
                <p:nvPr/>
              </p:nvCxnSpPr>
              <p:spPr>
                <a:xfrm>
                  <a:off x="5645511" y="1270000"/>
                  <a:ext cx="1046233" cy="1963281"/>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445600A-5A69-4685-9AFB-C95AD732B1F8}"/>
                    </a:ext>
                  </a:extLst>
                </p:cNvPr>
                <p:cNvCxnSpPr>
                  <a:cxnSpLocks/>
                  <a:endCxn id="81" idx="7"/>
                </p:cNvCxnSpPr>
                <p:nvPr/>
              </p:nvCxnSpPr>
              <p:spPr>
                <a:xfrm flipV="1">
                  <a:off x="6691745" y="1685554"/>
                  <a:ext cx="1616446" cy="1547727"/>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716159-EEB3-418F-A522-BDCAED15C64D}"/>
                    </a:ext>
                  </a:extLst>
                </p:cNvPr>
                <p:cNvCxnSpPr>
                  <a:cxnSpLocks/>
                </p:cNvCxnSpPr>
                <p:nvPr/>
              </p:nvCxnSpPr>
              <p:spPr>
                <a:xfrm>
                  <a:off x="6691745" y="3233281"/>
                  <a:ext cx="2064328" cy="100621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645DBBA6-2C14-403C-88E3-CB6F629214B6}"/>
                    </a:ext>
                  </a:extLst>
                </p:cNvPr>
                <p:cNvCxnSpPr>
                  <a:cxnSpLocks/>
                  <a:endCxn id="81" idx="4"/>
                </p:cNvCxnSpPr>
                <p:nvPr/>
              </p:nvCxnSpPr>
              <p:spPr>
                <a:xfrm>
                  <a:off x="6691744" y="3233281"/>
                  <a:ext cx="1" cy="2354719"/>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DC5101A1-3C52-4D6D-8830-F63C8441815E}"/>
                    </a:ext>
                  </a:extLst>
                </p:cNvPr>
                <p:cNvCxnSpPr>
                  <a:cxnSpLocks/>
                </p:cNvCxnSpPr>
                <p:nvPr/>
              </p:nvCxnSpPr>
              <p:spPr>
                <a:xfrm flipH="1">
                  <a:off x="4591519" y="3233281"/>
                  <a:ext cx="2064327" cy="856583"/>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grpSp>
        <p:sp>
          <p:nvSpPr>
            <p:cNvPr id="76" name="TextBox 75">
              <a:extLst>
                <a:ext uri="{FF2B5EF4-FFF2-40B4-BE49-F238E27FC236}">
                  <a16:creationId xmlns:a16="http://schemas.microsoft.com/office/drawing/2014/main" id="{DCA0AB15-EE81-4A7C-968F-1B3E15E5AE63}"/>
                </a:ext>
              </a:extLst>
            </p:cNvPr>
            <p:cNvSpPr txBox="1"/>
            <p:nvPr/>
          </p:nvSpPr>
          <p:spPr>
            <a:xfrm rot="12152567">
              <a:off x="734658" y="235342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01</a:t>
              </a:r>
            </a:p>
            <a:p>
              <a:pPr algn="ctr"/>
              <a:r>
                <a:rPr lang="en-US" b="1" dirty="0" err="1">
                  <a:solidFill>
                    <a:schemeClr val="bg1"/>
                  </a:solidFill>
                  <a:latin typeface="Yeseva One" panose="00000500000000000000"/>
                </a:rPr>
                <a:t>Giới</a:t>
              </a:r>
              <a:r>
                <a:rPr lang="en-US" b="1" dirty="0">
                  <a:solidFill>
                    <a:schemeClr val="bg1"/>
                  </a:solidFill>
                  <a:latin typeface="Yeseva One" panose="00000500000000000000"/>
                </a:rPr>
                <a:t> </a:t>
              </a:r>
              <a:r>
                <a:rPr lang="en-US" b="1" dirty="0" err="1">
                  <a:solidFill>
                    <a:schemeClr val="bg1"/>
                  </a:solidFill>
                  <a:latin typeface="Yeseva One" panose="00000500000000000000"/>
                </a:rPr>
                <a:t>thiệu</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77" name="TextBox 76">
              <a:extLst>
                <a:ext uri="{FF2B5EF4-FFF2-40B4-BE49-F238E27FC236}">
                  <a16:creationId xmlns:a16="http://schemas.microsoft.com/office/drawing/2014/main" id="{70EFD230-256D-4EE6-8E33-C32C14D64966}"/>
                </a:ext>
              </a:extLst>
            </p:cNvPr>
            <p:cNvSpPr txBox="1"/>
            <p:nvPr/>
          </p:nvSpPr>
          <p:spPr>
            <a:xfrm rot="12152567">
              <a:off x="81977" y="3935006"/>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02</a:t>
              </a:r>
            </a:p>
            <a:p>
              <a:pPr algn="ctr"/>
              <a:r>
                <a:rPr lang="en-US" b="1" dirty="0">
                  <a:solidFill>
                    <a:schemeClr val="bg1"/>
                  </a:solidFill>
                  <a:latin typeface="Yeseva One" panose="00000500000000000000"/>
                </a:rPr>
                <a:t>Ý t</a:t>
              </a:r>
              <a:r>
                <a:rPr lang="vi-VN" b="1" dirty="0">
                  <a:solidFill>
                    <a:schemeClr val="bg1"/>
                  </a:solidFill>
                  <a:latin typeface="Yeseva One" panose="00000500000000000000"/>
                </a:rPr>
                <a:t>ư</a:t>
              </a:r>
              <a:r>
                <a:rPr lang="en-US" b="1" dirty="0" err="1">
                  <a:solidFill>
                    <a:schemeClr val="bg1"/>
                  </a:solidFill>
                  <a:latin typeface="Yeseva One" panose="00000500000000000000"/>
                </a:rPr>
                <a:t>ởng</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78" name="TextBox 77">
              <a:extLst>
                <a:ext uri="{FF2B5EF4-FFF2-40B4-BE49-F238E27FC236}">
                  <a16:creationId xmlns:a16="http://schemas.microsoft.com/office/drawing/2014/main" id="{E9D06DF0-C09E-422C-9BBB-7D4C4107FFC3}"/>
                </a:ext>
              </a:extLst>
            </p:cNvPr>
            <p:cNvSpPr txBox="1"/>
            <p:nvPr/>
          </p:nvSpPr>
          <p:spPr>
            <a:xfrm rot="12152567">
              <a:off x="-1462711" y="3877564"/>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03</a:t>
              </a:r>
            </a:p>
            <a:p>
              <a:pPr algn="ctr"/>
              <a:r>
                <a:rPr lang="en-US" b="1" dirty="0" err="1">
                  <a:solidFill>
                    <a:schemeClr val="bg1"/>
                  </a:solidFill>
                  <a:latin typeface="Yeseva One" panose="00000500000000000000"/>
                </a:rPr>
                <a:t>Lý</a:t>
              </a:r>
              <a:r>
                <a:rPr lang="en-US" b="1" dirty="0">
                  <a:solidFill>
                    <a:schemeClr val="bg1"/>
                  </a:solidFill>
                  <a:latin typeface="Yeseva One" panose="00000500000000000000"/>
                </a:rPr>
                <a:t> </a:t>
              </a:r>
              <a:r>
                <a:rPr lang="en-US" b="1" dirty="0" err="1">
                  <a:solidFill>
                    <a:schemeClr val="bg1"/>
                  </a:solidFill>
                  <a:latin typeface="Yeseva One" panose="00000500000000000000"/>
                </a:rPr>
                <a:t>thuyết</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79" name="TextBox 78">
              <a:extLst>
                <a:ext uri="{FF2B5EF4-FFF2-40B4-BE49-F238E27FC236}">
                  <a16:creationId xmlns:a16="http://schemas.microsoft.com/office/drawing/2014/main" id="{5788BD37-DE84-4EF9-9F32-A31EFC9ECAAE}"/>
                </a:ext>
              </a:extLst>
            </p:cNvPr>
            <p:cNvSpPr txBox="1"/>
            <p:nvPr/>
          </p:nvSpPr>
          <p:spPr>
            <a:xfrm rot="12152567">
              <a:off x="-1977440" y="216809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04</a:t>
              </a:r>
            </a:p>
            <a:p>
              <a:pPr algn="ctr"/>
              <a:r>
                <a:rPr lang="en-US" b="1" dirty="0" err="1">
                  <a:solidFill>
                    <a:schemeClr val="bg1"/>
                  </a:solidFill>
                  <a:latin typeface="Yeseva One" panose="00000500000000000000"/>
                </a:rPr>
                <a:t>Thực</a:t>
              </a:r>
              <a:r>
                <a:rPr lang="en-US" b="1" dirty="0">
                  <a:solidFill>
                    <a:schemeClr val="bg1"/>
                  </a:solidFill>
                  <a:latin typeface="Yeseva One" panose="00000500000000000000"/>
                </a:rPr>
                <a:t> </a:t>
              </a:r>
              <a:r>
                <a:rPr lang="en-US" b="1" dirty="0" err="1">
                  <a:solidFill>
                    <a:schemeClr val="bg1"/>
                  </a:solidFill>
                  <a:latin typeface="Yeseva One" panose="00000500000000000000"/>
                </a:rPr>
                <a:t>hành</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80" name="TextBox 79">
              <a:extLst>
                <a:ext uri="{FF2B5EF4-FFF2-40B4-BE49-F238E27FC236}">
                  <a16:creationId xmlns:a16="http://schemas.microsoft.com/office/drawing/2014/main" id="{63AF28A3-76F7-4657-A623-D71EE08DF904}"/>
                </a:ext>
              </a:extLst>
            </p:cNvPr>
            <p:cNvSpPr txBox="1"/>
            <p:nvPr/>
          </p:nvSpPr>
          <p:spPr>
            <a:xfrm rot="12152567">
              <a:off x="-513671" y="1233508"/>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05</a:t>
              </a:r>
            </a:p>
            <a:p>
              <a:pPr algn="ctr"/>
              <a:r>
                <a:rPr lang="en-US" b="1" dirty="0" err="1">
                  <a:solidFill>
                    <a:schemeClr val="bg1"/>
                  </a:solidFill>
                  <a:latin typeface="Yeseva One" panose="00000500000000000000"/>
                </a:rPr>
                <a:t>Nhận</a:t>
              </a:r>
              <a:r>
                <a:rPr lang="en-US" b="1" dirty="0">
                  <a:solidFill>
                    <a:schemeClr val="bg1"/>
                  </a:solidFill>
                  <a:latin typeface="Yeseva One" panose="00000500000000000000"/>
                </a:rPr>
                <a:t> </a:t>
              </a:r>
              <a:r>
                <a:rPr lang="en-US" b="1" dirty="0" err="1">
                  <a:solidFill>
                    <a:schemeClr val="bg1"/>
                  </a:solidFill>
                  <a:latin typeface="Yeseva One" panose="00000500000000000000"/>
                </a:rPr>
                <a:t>xét</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grpSp>
      <p:sp>
        <p:nvSpPr>
          <p:cNvPr id="88" name="TextBox 87">
            <a:extLst>
              <a:ext uri="{FF2B5EF4-FFF2-40B4-BE49-F238E27FC236}">
                <a16:creationId xmlns:a16="http://schemas.microsoft.com/office/drawing/2014/main" id="{E19A6C75-C818-4757-87AF-76AA50F76195}"/>
              </a:ext>
            </a:extLst>
          </p:cNvPr>
          <p:cNvSpPr txBox="1"/>
          <p:nvPr/>
        </p:nvSpPr>
        <p:spPr>
          <a:xfrm>
            <a:off x="2697973" y="1682850"/>
            <a:ext cx="6649227" cy="3662541"/>
          </a:xfrm>
          <a:prstGeom prst="rect">
            <a:avLst/>
          </a:prstGeom>
          <a:noFill/>
        </p:spPr>
        <p:txBody>
          <a:bodyPr wrap="square" rtlCol="0">
            <a:spAutoFit/>
          </a:bodyPr>
          <a:lstStyle/>
          <a:p>
            <a:pPr marL="285750" indent="-285750">
              <a:buFont typeface="Wingdings" panose="05000000000000000000" pitchFamily="2" charset="2"/>
              <a:buChar char="§"/>
            </a:pPr>
            <a:r>
              <a:rPr lang="en-US" sz="2400" dirty="0">
                <a:solidFill>
                  <a:schemeClr val="bg1"/>
                </a:solidFill>
              </a:rPr>
              <a:t>Input:</a:t>
            </a:r>
          </a:p>
          <a:p>
            <a:pPr lvl="1" fontAlgn="base">
              <a:buFont typeface="Arial" panose="020B0604020202020204" pitchFamily="34" charset="0"/>
              <a:buChar char="•"/>
            </a:pP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Tập</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dữ</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liệu</a:t>
            </a:r>
            <a:endParaRPr lang="en-US" sz="2400" b="0" i="0" u="none" strike="noStrike"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2400" b="0" i="0" u="none" strike="noStrike" dirty="0">
                <a:solidFill>
                  <a:schemeClr val="bg1"/>
                </a:solidFill>
                <a:effectLst/>
                <a:latin typeface="Arial" panose="020B0604020202020204" pitchFamily="34" charset="0"/>
              </a:rPr>
              <a:t> </a:t>
            </a:r>
            <a:r>
              <a:rPr lang="el-GR" sz="2400" b="0" i="0" u="none" strike="noStrike" dirty="0">
                <a:solidFill>
                  <a:schemeClr val="bg1"/>
                </a:solidFill>
                <a:effectLst/>
              </a:rPr>
              <a:t>ε (</a:t>
            </a:r>
            <a:r>
              <a:rPr lang="en-US" sz="2400" b="0" i="0" u="none" strike="noStrike" dirty="0">
                <a:solidFill>
                  <a:schemeClr val="bg1"/>
                </a:solidFill>
                <a:effectLst/>
              </a:rPr>
              <a:t>Epsilon): </a:t>
            </a:r>
            <a:r>
              <a:rPr lang="en-US" sz="2400" dirty="0" err="1">
                <a:solidFill>
                  <a:schemeClr val="bg1"/>
                </a:solidFill>
                <a:latin typeface="Arial" panose="020B0604020202020204" pitchFamily="34" charset="0"/>
              </a:rPr>
              <a:t>Bán</a:t>
            </a:r>
            <a:r>
              <a:rPr lang="en-US" sz="2400" dirty="0">
                <a:solidFill>
                  <a:schemeClr val="bg1"/>
                </a:solidFill>
                <a:latin typeface="Arial" panose="020B0604020202020204" pitchFamily="34" charset="0"/>
              </a:rPr>
              <a:t> </a:t>
            </a:r>
            <a:r>
              <a:rPr lang="en-US" sz="2400" dirty="0" err="1">
                <a:solidFill>
                  <a:schemeClr val="bg1"/>
                </a:solidFill>
                <a:latin typeface="Arial" panose="020B0604020202020204" pitchFamily="34" charset="0"/>
              </a:rPr>
              <a:t>kinh</a:t>
            </a:r>
            <a:r>
              <a:rPr lang="en-US" sz="2400" dirty="0">
                <a:solidFill>
                  <a:schemeClr val="bg1"/>
                </a:solidFill>
                <a:latin typeface="Arial" panose="020B0604020202020204" pitchFamily="34" charset="0"/>
              </a:rPr>
              <a:t> </a:t>
            </a:r>
            <a:r>
              <a:rPr lang="en-US" sz="2400" dirty="0" err="1">
                <a:solidFill>
                  <a:schemeClr val="bg1"/>
                </a:solidFill>
                <a:latin typeface="Arial" panose="020B0604020202020204" pitchFamily="34" charset="0"/>
              </a:rPr>
              <a:t>lõi</a:t>
            </a:r>
            <a:endParaRPr lang="en-US" sz="2400" b="0" i="0" u="none" strike="noStrike"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MinPts</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Số</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điểm</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tối</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thiểu</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trong</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lõi</a:t>
            </a:r>
            <a:endParaRPr lang="en-US" sz="2400" b="0" i="0" u="none" strike="noStrike" dirty="0">
              <a:solidFill>
                <a:schemeClr val="bg1"/>
              </a:solidFill>
              <a:effectLst/>
              <a:latin typeface="Arial" panose="020B0604020202020204" pitchFamily="34" charset="0"/>
            </a:endParaRPr>
          </a:p>
          <a:p>
            <a:pPr lvl="1" fontAlgn="base">
              <a:buFont typeface="Arial" panose="020B0604020202020204" pitchFamily="34" charset="0"/>
              <a:buChar char="•"/>
            </a:pPr>
            <a:endParaRPr lang="en-US" sz="2000" dirty="0">
              <a:solidFill>
                <a:schemeClr val="bg1"/>
              </a:solidFill>
              <a:latin typeface="Arial" panose="020B0604020202020204" pitchFamily="34" charset="0"/>
            </a:endParaRPr>
          </a:p>
          <a:p>
            <a:pPr rtl="0" fontAlgn="base">
              <a:buFont typeface="Arial" panose="020B0604020202020204" pitchFamily="34" charset="0"/>
              <a:buChar char="•"/>
            </a:pPr>
            <a:r>
              <a:rPr lang="en-US" sz="2000" b="0" i="0" u="none" strike="noStrike" dirty="0">
                <a:solidFill>
                  <a:schemeClr val="bg1"/>
                </a:solidFill>
                <a:effectLst/>
                <a:latin typeface="Arial" panose="020B0604020202020204" pitchFamily="34" charset="0"/>
              </a:rPr>
              <a:t> </a:t>
            </a:r>
            <a:r>
              <a:rPr lang="en-US" sz="2400" b="0" i="0" u="none" strike="noStrike" dirty="0">
                <a:solidFill>
                  <a:schemeClr val="bg1"/>
                </a:solidFill>
                <a:effectLst/>
                <a:latin typeface="Arial" panose="020B0604020202020204" pitchFamily="34" charset="0"/>
              </a:rPr>
              <a:t>Output</a:t>
            </a:r>
            <a:r>
              <a:rPr lang="en-US" sz="2000" b="0" i="0" u="none" strike="noStrike" dirty="0">
                <a:solidFill>
                  <a:schemeClr val="bg1"/>
                </a:solidFill>
                <a:effectLst/>
                <a:latin typeface="Arial" panose="020B0604020202020204" pitchFamily="34" charset="0"/>
              </a:rPr>
              <a:t>:</a:t>
            </a:r>
          </a:p>
          <a:p>
            <a:pPr lvl="1" fontAlgn="base">
              <a:buFont typeface="Arial" panose="020B0604020202020204" pitchFamily="34" charset="0"/>
              <a:buChar char="•"/>
            </a:pP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Thứ</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tự</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các</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điểm</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kèm</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khoảng</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cách</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khả</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đạt</a:t>
            </a:r>
            <a:r>
              <a:rPr lang="en-US" sz="2400" b="0" i="0" u="none" strike="noStrike" dirty="0">
                <a:solidFill>
                  <a:schemeClr val="bg1"/>
                </a:solidFill>
                <a:effectLst/>
                <a:latin typeface="Arial" panose="020B0604020202020204" pitchFamily="34" charset="0"/>
              </a:rPr>
              <a:t> (reachability-distance) </a:t>
            </a:r>
            <a:r>
              <a:rPr lang="en-US" sz="2400" b="0" i="0" u="none" strike="noStrike" dirty="0" err="1">
                <a:solidFill>
                  <a:schemeClr val="bg1"/>
                </a:solidFill>
                <a:effectLst/>
                <a:latin typeface="Arial" panose="020B0604020202020204" pitchFamily="34" charset="0"/>
              </a:rPr>
              <a:t>và</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khoảng</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cách</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lõi</a:t>
            </a:r>
            <a:r>
              <a:rPr lang="en-US" sz="2400" b="0" i="0" u="none" strike="noStrike" dirty="0">
                <a:solidFill>
                  <a:schemeClr val="bg1"/>
                </a:solidFill>
                <a:effectLst/>
                <a:latin typeface="Arial" panose="020B0604020202020204" pitchFamily="34" charset="0"/>
              </a:rPr>
              <a:t> (core-distance</a:t>
            </a:r>
            <a:r>
              <a:rPr lang="en-US" sz="2400" dirty="0">
                <a:solidFill>
                  <a:schemeClr val="bg1"/>
                </a:solidFill>
                <a:latin typeface="Arial" panose="020B0604020202020204" pitchFamily="34" charset="0"/>
              </a:rPr>
              <a:t>)</a:t>
            </a:r>
            <a:endParaRPr lang="en-US" sz="2400" b="0" i="0" u="none" strike="noStrike" dirty="0">
              <a:solidFill>
                <a:schemeClr val="bg1"/>
              </a:solidFill>
              <a:effectLst/>
              <a:latin typeface="Arial" panose="020B0604020202020204" pitchFamily="34" charset="0"/>
            </a:endParaRPr>
          </a:p>
          <a:p>
            <a:pPr marL="742950" lvl="1" indent="-285750">
              <a:buFont typeface="Wingdings" panose="05000000000000000000" pitchFamily="2" charset="2"/>
              <a:buChar char="§"/>
            </a:pPr>
            <a:endParaRPr lang="en-US" sz="2000" dirty="0">
              <a:solidFill>
                <a:schemeClr val="bg1"/>
              </a:solidFill>
            </a:endParaRPr>
          </a:p>
        </p:txBody>
      </p:sp>
    </p:spTree>
    <p:extLst>
      <p:ext uri="{BB962C8B-B14F-4D97-AF65-F5344CB8AC3E}">
        <p14:creationId xmlns:p14="http://schemas.microsoft.com/office/powerpoint/2010/main" val="188819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5013A-949A-63EC-488B-A8751E46AD29}"/>
              </a:ext>
            </a:extLst>
          </p:cNvPr>
          <p:cNvSpPr>
            <a:spLocks noGrp="1"/>
          </p:cNvSpPr>
          <p:nvPr>
            <p:ph type="title"/>
          </p:nvPr>
        </p:nvSpPr>
        <p:spPr>
          <a:xfrm>
            <a:off x="838200" y="365125"/>
            <a:ext cx="10515600" cy="788761"/>
          </a:xfrm>
        </p:spPr>
        <p:txBody>
          <a:bodyPr/>
          <a:lstStyle/>
          <a:p>
            <a:pPr algn="ctr"/>
            <a:r>
              <a:rPr lang="en-US" sz="4000" dirty="0" err="1">
                <a:solidFill>
                  <a:schemeClr val="bg1"/>
                </a:solidFill>
              </a:rPr>
              <a:t>Các</a:t>
            </a:r>
            <a:r>
              <a:rPr lang="en-US" sz="4000" dirty="0">
                <a:solidFill>
                  <a:schemeClr val="bg1"/>
                </a:solidFill>
              </a:rPr>
              <a:t> </a:t>
            </a:r>
            <a:r>
              <a:rPr lang="en-US" sz="4000" dirty="0" err="1">
                <a:solidFill>
                  <a:schemeClr val="bg1"/>
                </a:solidFill>
              </a:rPr>
              <a:t>bước</a:t>
            </a:r>
            <a:r>
              <a:rPr lang="en-US" sz="4000" dirty="0">
                <a:solidFill>
                  <a:schemeClr val="bg1"/>
                </a:solidFill>
              </a:rPr>
              <a:t> </a:t>
            </a:r>
            <a:r>
              <a:rPr lang="en-US" sz="4000" dirty="0" err="1">
                <a:solidFill>
                  <a:schemeClr val="bg1"/>
                </a:solidFill>
              </a:rPr>
              <a:t>của</a:t>
            </a:r>
            <a:r>
              <a:rPr lang="en-US" sz="4000" dirty="0">
                <a:solidFill>
                  <a:schemeClr val="bg1"/>
                </a:solidFill>
              </a:rPr>
              <a:t> </a:t>
            </a:r>
            <a:r>
              <a:rPr lang="en-US" sz="4000" dirty="0" err="1">
                <a:solidFill>
                  <a:schemeClr val="bg1"/>
                </a:solidFill>
              </a:rPr>
              <a:t>thuật</a:t>
            </a:r>
            <a:r>
              <a:rPr lang="en-US" sz="4000" dirty="0">
                <a:solidFill>
                  <a:schemeClr val="bg1"/>
                </a:solidFill>
              </a:rPr>
              <a:t> </a:t>
            </a:r>
            <a:r>
              <a:rPr lang="en-US" sz="4000" dirty="0" err="1">
                <a:solidFill>
                  <a:schemeClr val="bg1"/>
                </a:solidFill>
              </a:rPr>
              <a:t>toán</a:t>
            </a:r>
            <a:endParaRPr lang="en-US" sz="4000" dirty="0">
              <a:solidFill>
                <a:schemeClr val="bg1"/>
              </a:solidFill>
            </a:endParaRPr>
          </a:p>
        </p:txBody>
      </p:sp>
      <p:sp>
        <p:nvSpPr>
          <p:cNvPr id="3" name="TextBox 2">
            <a:extLst>
              <a:ext uri="{FF2B5EF4-FFF2-40B4-BE49-F238E27FC236}">
                <a16:creationId xmlns:a16="http://schemas.microsoft.com/office/drawing/2014/main" id="{BD3B764C-31CA-0D57-0DE6-929E800D62D8}"/>
              </a:ext>
            </a:extLst>
          </p:cNvPr>
          <p:cNvSpPr txBox="1"/>
          <p:nvPr/>
        </p:nvSpPr>
        <p:spPr>
          <a:xfrm>
            <a:off x="838200" y="1448001"/>
            <a:ext cx="10874829" cy="4314001"/>
          </a:xfrm>
          <a:prstGeom prst="rect">
            <a:avLst/>
          </a:prstGeom>
          <a:noFill/>
        </p:spPr>
        <p:txBody>
          <a:bodyPr wrap="square" rtlCol="0">
            <a:spAutoFit/>
          </a:bodyPr>
          <a:lstStyle/>
          <a:p>
            <a:pPr rtl="0">
              <a:spcBef>
                <a:spcPts val="1400"/>
              </a:spcBef>
              <a:spcAft>
                <a:spcPts val="400"/>
              </a:spcAft>
            </a:pPr>
            <a:r>
              <a:rPr lang="vi-VN" sz="2000" b="1" i="0" u="none" strike="noStrike" dirty="0">
                <a:solidFill>
                  <a:schemeClr val="bg1"/>
                </a:solidFill>
                <a:effectLst/>
                <a:latin typeface="Arial" panose="020B0604020202020204" pitchFamily="34" charset="0"/>
              </a:rPr>
              <a:t>Bước 1: Khởi tạo</a:t>
            </a:r>
            <a:r>
              <a:rPr lang="en-US" sz="2000" b="1" dirty="0">
                <a:solidFill>
                  <a:schemeClr val="bg1"/>
                </a:solidFill>
              </a:rPr>
              <a:t>:</a:t>
            </a:r>
          </a:p>
          <a:p>
            <a:pPr marL="285750" indent="-285750" rtl="0">
              <a:spcBef>
                <a:spcPts val="1400"/>
              </a:spcBef>
              <a:spcAft>
                <a:spcPts val="400"/>
              </a:spcAft>
              <a:buFont typeface="Arial" panose="020B0604020202020204" pitchFamily="34" charset="0"/>
              <a:buChar char="•"/>
            </a:pPr>
            <a:r>
              <a:rPr lang="vi-VN" b="0" i="0" u="none" strike="noStrike" dirty="0">
                <a:solidFill>
                  <a:schemeClr val="bg1"/>
                </a:solidFill>
                <a:effectLst/>
                <a:latin typeface="Arial" panose="020B0604020202020204" pitchFamily="34" charset="0"/>
              </a:rPr>
              <a:t>Đánh dấu tất cả các điểm trong tập dữ liệu là "chưa phân cụm“</a:t>
            </a:r>
            <a:r>
              <a:rPr lang="en-US" b="0" i="0" u="none" strike="noStrike" dirty="0">
                <a:solidFill>
                  <a:schemeClr val="bg1"/>
                </a:solidFill>
                <a:effectLst/>
                <a:latin typeface="Arial" panose="020B0604020202020204" pitchFamily="34" charset="0"/>
              </a:rPr>
              <a:t> </a:t>
            </a:r>
            <a:r>
              <a:rPr lang="vi-VN" b="0" i="0" u="none" strike="noStrike" dirty="0">
                <a:solidFill>
                  <a:schemeClr val="bg1"/>
                </a:solidFill>
                <a:effectLst/>
                <a:latin typeface="Arial" panose="020B0604020202020204" pitchFamily="34" charset="0"/>
              </a:rPr>
              <a:t>(unclustered)</a:t>
            </a:r>
          </a:p>
          <a:p>
            <a:pPr marL="285750" indent="-285750">
              <a:buFont typeface="Arial" panose="020B0604020202020204" pitchFamily="34" charset="0"/>
              <a:buChar char="•"/>
            </a:pPr>
            <a:r>
              <a:rPr lang="vi-VN" b="0" i="0" u="none" strike="noStrike" dirty="0">
                <a:solidFill>
                  <a:schemeClr val="bg1"/>
                </a:solidFill>
                <a:effectLst/>
                <a:latin typeface="Arial" panose="020B0604020202020204" pitchFamily="34" charset="0"/>
              </a:rPr>
              <a:t>Tạo một hàng đợi ưu tiên (priority queue) để lưu trữ các điểm cần xử lý, sắp xếp theo thứ tự tăng dần của </a:t>
            </a:r>
            <a:r>
              <a:rPr lang="vi-VN" b="1" i="0" u="none" strike="noStrike" dirty="0">
                <a:solidFill>
                  <a:schemeClr val="bg1"/>
                </a:solidFill>
                <a:effectLst/>
                <a:latin typeface="Arial" panose="020B0604020202020204" pitchFamily="34" charset="0"/>
              </a:rPr>
              <a:t>reachability distance </a:t>
            </a:r>
            <a:endParaRPr lang="en-US" i="0" u="none" strike="noStrike" dirty="0">
              <a:solidFill>
                <a:schemeClr val="bg1"/>
              </a:solidFill>
              <a:latin typeface="Arial" panose="020B0604020202020204" pitchFamily="34" charset="0"/>
            </a:endParaRPr>
          </a:p>
          <a:p>
            <a:endParaRPr lang="en-US" b="1" dirty="0">
              <a:solidFill>
                <a:schemeClr val="bg1"/>
              </a:solidFill>
              <a:effectLst/>
              <a:latin typeface="Arial" panose="020B0604020202020204" pitchFamily="34" charset="0"/>
            </a:endParaRPr>
          </a:p>
          <a:p>
            <a:pPr rtl="0" fontAlgn="base"/>
            <a:r>
              <a:rPr lang="vi-VN" sz="2000" b="1" i="0" u="none" strike="noStrike" dirty="0">
                <a:solidFill>
                  <a:schemeClr val="bg1"/>
                </a:solidFill>
                <a:effectLst/>
                <a:latin typeface="Arial" panose="020B0604020202020204" pitchFamily="34" charset="0"/>
              </a:rPr>
              <a:t>Bước 2: Duyệt qua các điểm chưa phân cụm:</a:t>
            </a:r>
          </a:p>
          <a:p>
            <a:pPr marL="742950" lvl="1" indent="-285750" rtl="0" fontAlgn="base">
              <a:buFont typeface="Arial" panose="020B0604020202020204" pitchFamily="34" charset="0"/>
              <a:buChar char="•"/>
            </a:pPr>
            <a:r>
              <a:rPr lang="vi-VN" b="0" i="0" u="none" strike="noStrike" dirty="0">
                <a:solidFill>
                  <a:schemeClr val="bg1"/>
                </a:solidFill>
                <a:effectLst/>
                <a:latin typeface="Arial" panose="020B0604020202020204" pitchFamily="34" charset="0"/>
              </a:rPr>
              <a:t>Chọn một điểm p chưa được phân cụm và đánh dấu đã phân cụm</a:t>
            </a:r>
          </a:p>
          <a:p>
            <a:pPr marL="742950" lvl="1" indent="-285750" rtl="0" fontAlgn="base">
              <a:buFont typeface="Arial" panose="020B0604020202020204" pitchFamily="34" charset="0"/>
              <a:buChar char="•"/>
            </a:pPr>
            <a:r>
              <a:rPr lang="vi-VN" b="0" i="0" u="none" strike="noStrike" dirty="0">
                <a:solidFill>
                  <a:schemeClr val="bg1"/>
                </a:solidFill>
                <a:effectLst/>
                <a:latin typeface="Arial" panose="020B0604020202020204" pitchFamily="34" charset="0"/>
              </a:rPr>
              <a:t>Tính khu vực lân cận </a:t>
            </a:r>
            <a:r>
              <a:rPr lang="vi-VN" b="1" i="0" u="none" strike="noStrike" dirty="0">
                <a:solidFill>
                  <a:schemeClr val="bg1"/>
                </a:solidFill>
                <a:effectLst/>
                <a:latin typeface="Arial" panose="020B0604020202020204" pitchFamily="34" charset="0"/>
              </a:rPr>
              <a:t>N</a:t>
            </a:r>
            <a:r>
              <a:rPr lang="el-GR" b="1" i="0" u="none" strike="noStrike" dirty="0">
                <a:solidFill>
                  <a:schemeClr val="bg1"/>
                </a:solidFill>
                <a:effectLst/>
                <a:latin typeface="Arial" panose="020B0604020202020204" pitchFamily="34" charset="0"/>
              </a:rPr>
              <a:t>ε(</a:t>
            </a:r>
            <a:r>
              <a:rPr lang="vi-VN" b="1" i="0" u="none" strike="noStrike" dirty="0">
                <a:solidFill>
                  <a:schemeClr val="bg1"/>
                </a:solidFill>
                <a:effectLst/>
                <a:latin typeface="Arial" panose="020B0604020202020204" pitchFamily="34" charset="0"/>
              </a:rPr>
              <a:t>p)</a:t>
            </a:r>
            <a:r>
              <a:rPr lang="vi-VN" b="0" i="0" u="none" strike="noStrike" dirty="0">
                <a:solidFill>
                  <a:schemeClr val="bg1"/>
                </a:solidFill>
                <a:effectLst/>
                <a:latin typeface="Arial" panose="020B0604020202020204" pitchFamily="34" charset="0"/>
              </a:rPr>
              <a:t>, tức là tập hợp các điểm nằm trong bán kính </a:t>
            </a:r>
            <a:r>
              <a:rPr lang="el-GR" b="0" i="0" u="none" strike="noStrike" dirty="0">
                <a:solidFill>
                  <a:schemeClr val="bg1"/>
                </a:solidFill>
                <a:effectLst/>
                <a:latin typeface="Arial" panose="020B0604020202020204" pitchFamily="34" charset="0"/>
              </a:rPr>
              <a:t>ε(</a:t>
            </a:r>
            <a:r>
              <a:rPr lang="vi-VN" b="0" i="0" u="none" strike="noStrike" dirty="0">
                <a:solidFill>
                  <a:schemeClr val="bg1"/>
                </a:solidFill>
                <a:effectLst/>
                <a:latin typeface="Arial" panose="020B0604020202020204" pitchFamily="34" charset="0"/>
              </a:rPr>
              <a:t>epsilon) từ p </a:t>
            </a:r>
          </a:p>
          <a:p>
            <a:pPr marL="742950" lvl="1" indent="-285750" rtl="0" fontAlgn="base">
              <a:buFont typeface="Arial" panose="020B0604020202020204" pitchFamily="34" charset="0"/>
              <a:buChar char="•"/>
            </a:pPr>
            <a:r>
              <a:rPr lang="vi-VN" b="0" i="0" u="none" strike="noStrike" dirty="0">
                <a:solidFill>
                  <a:schemeClr val="bg1"/>
                </a:solidFill>
                <a:effectLst/>
                <a:latin typeface="Arial" panose="020B0604020202020204" pitchFamily="34" charset="0"/>
              </a:rPr>
              <a:t>Kiểm tra số lượng điểm trong </a:t>
            </a:r>
            <a:r>
              <a:rPr lang="vi-VN" b="1" i="0" u="none" strike="noStrike" dirty="0">
                <a:solidFill>
                  <a:schemeClr val="bg1"/>
                </a:solidFill>
                <a:effectLst/>
                <a:latin typeface="Arial" panose="020B0604020202020204" pitchFamily="34" charset="0"/>
              </a:rPr>
              <a:t>N</a:t>
            </a:r>
            <a:r>
              <a:rPr lang="el-GR" b="1" i="0" u="none" strike="noStrike" dirty="0">
                <a:solidFill>
                  <a:schemeClr val="bg1"/>
                </a:solidFill>
                <a:effectLst/>
                <a:latin typeface="Arial" panose="020B0604020202020204" pitchFamily="34" charset="0"/>
              </a:rPr>
              <a:t>ε(</a:t>
            </a:r>
            <a:r>
              <a:rPr lang="vi-VN" b="1" i="0" u="none" strike="noStrike" dirty="0">
                <a:solidFill>
                  <a:schemeClr val="bg1"/>
                </a:solidFill>
                <a:effectLst/>
                <a:latin typeface="Arial" panose="020B0604020202020204" pitchFamily="34" charset="0"/>
              </a:rPr>
              <a:t>p)</a:t>
            </a:r>
            <a:r>
              <a:rPr lang="vi-VN" b="0" i="0" u="none" strike="noStrike" dirty="0">
                <a:solidFill>
                  <a:schemeClr val="bg1"/>
                </a:solidFill>
                <a:effectLst/>
                <a:latin typeface="Arial" panose="020B0604020202020204" pitchFamily="34" charset="0"/>
              </a:rPr>
              <a:t>:</a:t>
            </a:r>
          </a:p>
          <a:p>
            <a:pPr marL="1143000" lvl="2" indent="-228600" rtl="0" fontAlgn="base">
              <a:buFont typeface="Arial" panose="020B0604020202020204" pitchFamily="34" charset="0"/>
              <a:buChar char="•"/>
            </a:pPr>
            <a:r>
              <a:rPr lang="vi-VN" b="0" i="0" u="none" strike="noStrike" dirty="0">
                <a:solidFill>
                  <a:schemeClr val="bg1"/>
                </a:solidFill>
                <a:effectLst/>
                <a:latin typeface="Arial" panose="020B0604020202020204" pitchFamily="34" charset="0"/>
              </a:rPr>
              <a:t>Nếu </a:t>
            </a:r>
            <a:r>
              <a:rPr lang="vi-VN" b="1" i="0" u="none" strike="noStrike" dirty="0">
                <a:solidFill>
                  <a:schemeClr val="bg1"/>
                </a:solidFill>
                <a:effectLst/>
                <a:latin typeface="Arial" panose="020B0604020202020204" pitchFamily="34" charset="0"/>
              </a:rPr>
              <a:t>∣N</a:t>
            </a:r>
            <a:r>
              <a:rPr lang="el-GR" b="1" i="0" u="none" strike="noStrike" dirty="0">
                <a:solidFill>
                  <a:schemeClr val="bg1"/>
                </a:solidFill>
                <a:effectLst/>
                <a:latin typeface="Arial" panose="020B0604020202020204" pitchFamily="34" charset="0"/>
              </a:rPr>
              <a:t>ε(</a:t>
            </a:r>
            <a:r>
              <a:rPr lang="vi-VN" b="1" i="0" u="none" strike="noStrike" dirty="0">
                <a:solidFill>
                  <a:schemeClr val="bg1"/>
                </a:solidFill>
                <a:effectLst/>
                <a:latin typeface="Arial" panose="020B0604020202020204" pitchFamily="34" charset="0"/>
              </a:rPr>
              <a:t>p)∣≥MinPts </a:t>
            </a:r>
            <a:r>
              <a:rPr lang="vi-VN" b="0" i="0" u="none" strike="noStrike" dirty="0">
                <a:solidFill>
                  <a:schemeClr val="bg1"/>
                </a:solidFill>
                <a:effectLst/>
                <a:latin typeface="Arial" panose="020B0604020202020204" pitchFamily="34" charset="0"/>
              </a:rPr>
              <a:t>(số lượng điểm tối thiểu), p là một </a:t>
            </a:r>
            <a:r>
              <a:rPr lang="vi-VN" b="1" i="0" u="none" strike="noStrike" dirty="0">
                <a:solidFill>
                  <a:schemeClr val="bg1"/>
                </a:solidFill>
                <a:effectLst/>
                <a:latin typeface="Arial" panose="020B0604020202020204" pitchFamily="34" charset="0"/>
              </a:rPr>
              <a:t>điểm lõi</a:t>
            </a:r>
            <a:r>
              <a:rPr lang="vi-VN" b="0" i="0" u="none" strike="noStrike" dirty="0">
                <a:solidFill>
                  <a:schemeClr val="bg1"/>
                </a:solidFill>
                <a:effectLst/>
                <a:latin typeface="Arial" panose="020B0604020202020204" pitchFamily="34" charset="0"/>
              </a:rPr>
              <a:t>, thêm vào danh sách thứ tự (</a:t>
            </a:r>
            <a:r>
              <a:rPr lang="vi-VN" b="1" i="0" u="none" strike="noStrike" dirty="0">
                <a:solidFill>
                  <a:schemeClr val="bg1"/>
                </a:solidFill>
                <a:effectLst/>
                <a:latin typeface="Arial" panose="020B0604020202020204" pitchFamily="34" charset="0"/>
              </a:rPr>
              <a:t>cluster-ordering</a:t>
            </a:r>
            <a:r>
              <a:rPr lang="vi-VN" b="0" i="0" u="none" strike="noStrike" dirty="0">
                <a:solidFill>
                  <a:schemeClr val="bg1"/>
                </a:solidFill>
                <a:effectLst/>
                <a:latin typeface="Arial" panose="020B0604020202020204" pitchFamily="34" charset="0"/>
              </a:rPr>
              <a:t>). Tính </a:t>
            </a:r>
            <a:r>
              <a:rPr lang="vi-VN" b="1" i="0" u="none" strike="noStrike" dirty="0">
                <a:solidFill>
                  <a:schemeClr val="bg1"/>
                </a:solidFill>
                <a:effectLst/>
                <a:latin typeface="Arial" panose="020B0604020202020204" pitchFamily="34" charset="0"/>
              </a:rPr>
              <a:t>core distance</a:t>
            </a:r>
            <a:r>
              <a:rPr lang="vi-VN" b="0" i="0" u="none" strike="noStrike" dirty="0">
                <a:solidFill>
                  <a:schemeClr val="bg1"/>
                </a:solidFill>
                <a:effectLst/>
                <a:latin typeface="Arial" panose="020B0604020202020204" pitchFamily="34" charset="0"/>
              </a:rPr>
              <a:t> của p, là khoảng cách từ p đến điểm thứ MinPts gần nhất trong N</a:t>
            </a:r>
            <a:r>
              <a:rPr lang="el-GR" b="0" i="0" u="none" strike="noStrike" dirty="0">
                <a:solidFill>
                  <a:schemeClr val="bg1"/>
                </a:solidFill>
                <a:effectLst/>
                <a:latin typeface="Arial" panose="020B0604020202020204" pitchFamily="34" charset="0"/>
              </a:rPr>
              <a:t>ε(</a:t>
            </a:r>
            <a:r>
              <a:rPr lang="vi-VN" b="0" i="0" u="none" strike="noStrike" dirty="0">
                <a:solidFill>
                  <a:schemeClr val="bg1"/>
                </a:solidFill>
                <a:effectLst/>
                <a:latin typeface="Arial" panose="020B0604020202020204" pitchFamily="34" charset="0"/>
              </a:rPr>
              <a:t>p)</a:t>
            </a:r>
          </a:p>
          <a:p>
            <a:pPr marL="1143000" lvl="2" indent="-228600" rtl="0" fontAlgn="base">
              <a:buFont typeface="Arial" panose="020B0604020202020204" pitchFamily="34" charset="0"/>
              <a:buChar char="•"/>
            </a:pPr>
            <a:r>
              <a:rPr lang="vi-VN" b="0" i="0" u="none" strike="noStrike" dirty="0">
                <a:solidFill>
                  <a:schemeClr val="bg1"/>
                </a:solidFill>
                <a:effectLst/>
                <a:latin typeface="Arial" panose="020B0604020202020204" pitchFamily="34" charset="0"/>
              </a:rPr>
              <a:t>Nếu </a:t>
            </a:r>
            <a:r>
              <a:rPr lang="vi-VN" b="1" i="0" u="none" strike="noStrike" dirty="0">
                <a:solidFill>
                  <a:schemeClr val="bg1"/>
                </a:solidFill>
                <a:effectLst/>
                <a:latin typeface="Arial" panose="020B0604020202020204" pitchFamily="34" charset="0"/>
              </a:rPr>
              <a:t>∣N</a:t>
            </a:r>
            <a:r>
              <a:rPr lang="el-GR" b="1" i="0" u="none" strike="noStrike" dirty="0">
                <a:solidFill>
                  <a:schemeClr val="bg1"/>
                </a:solidFill>
                <a:effectLst/>
                <a:latin typeface="Arial" panose="020B0604020202020204" pitchFamily="34" charset="0"/>
              </a:rPr>
              <a:t>ε(</a:t>
            </a:r>
            <a:r>
              <a:rPr lang="vi-VN" b="1" i="0" u="none" strike="noStrike" dirty="0">
                <a:solidFill>
                  <a:schemeClr val="bg1"/>
                </a:solidFill>
                <a:effectLst/>
                <a:latin typeface="Arial" panose="020B0604020202020204" pitchFamily="34" charset="0"/>
              </a:rPr>
              <a:t>p)∣&lt;MinPts</a:t>
            </a:r>
            <a:r>
              <a:rPr lang="vi-VN" b="0" i="0" u="none" strike="noStrike" dirty="0">
                <a:solidFill>
                  <a:schemeClr val="bg1"/>
                </a:solidFill>
                <a:effectLst/>
                <a:latin typeface="Arial" panose="020B0604020202020204" pitchFamily="34" charset="0"/>
              </a:rPr>
              <a:t>, p không phải điểm lõi</a:t>
            </a:r>
            <a:r>
              <a:rPr lang="en-US" b="0" i="0" u="none" strike="noStrike" dirty="0">
                <a:solidFill>
                  <a:schemeClr val="bg1"/>
                </a:solidFill>
                <a:effectLst/>
                <a:latin typeface="Arial" panose="020B0604020202020204" pitchFamily="34" charset="0"/>
              </a:rPr>
              <a:t> </a:t>
            </a:r>
            <a:r>
              <a:rPr lang="vi-VN" b="0" i="0" u="none" strike="noStrike" dirty="0">
                <a:solidFill>
                  <a:schemeClr val="bg1"/>
                </a:solidFill>
                <a:effectLst/>
                <a:latin typeface="Arial" panose="020B0604020202020204" pitchFamily="34" charset="0"/>
              </a:rPr>
              <a:t>và chuyển sang điểm khác</a:t>
            </a:r>
            <a:endParaRPr lang="en-US" b="0" i="0" u="none" strike="noStrike" dirty="0">
              <a:solidFill>
                <a:schemeClr val="bg1"/>
              </a:solidFill>
              <a:effectLst/>
              <a:latin typeface="Arial" panose="020B0604020202020204" pitchFamily="34" charset="0"/>
            </a:endParaRPr>
          </a:p>
          <a:p>
            <a:pPr lvl="2" rtl="0" fontAlgn="base"/>
            <a:endParaRPr lang="en-US" b="0" i="0" u="none" strike="noStrike" dirty="0">
              <a:solidFill>
                <a:schemeClr val="bg1"/>
              </a:solidFill>
              <a:effectLst/>
              <a:latin typeface="Arial" panose="020B0604020202020204" pitchFamily="34" charset="0"/>
            </a:endParaRPr>
          </a:p>
        </p:txBody>
      </p:sp>
      <p:cxnSp>
        <p:nvCxnSpPr>
          <p:cNvPr id="4" name="Straight Connector 3">
            <a:extLst>
              <a:ext uri="{FF2B5EF4-FFF2-40B4-BE49-F238E27FC236}">
                <a16:creationId xmlns:a16="http://schemas.microsoft.com/office/drawing/2014/main" id="{0D0C34BE-CF73-4D4F-946B-18AB205AC73D}"/>
              </a:ext>
            </a:extLst>
          </p:cNvPr>
          <p:cNvCxnSpPr>
            <a:cxnSpLocks/>
          </p:cNvCxnSpPr>
          <p:nvPr/>
        </p:nvCxnSpPr>
        <p:spPr>
          <a:xfrm>
            <a:off x="3052601" y="1035707"/>
            <a:ext cx="6136224" cy="0"/>
          </a:xfrm>
          <a:prstGeom prst="line">
            <a:avLst/>
          </a:prstGeom>
          <a:ln w="38100">
            <a:solidFill>
              <a:schemeClr val="bg1"/>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892428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9C56B-EE47-A8B0-4C24-E4F664CF70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9A46E9-2A49-D1DC-2F42-C31354801177}"/>
              </a:ext>
            </a:extLst>
          </p:cNvPr>
          <p:cNvSpPr>
            <a:spLocks noGrp="1"/>
          </p:cNvSpPr>
          <p:nvPr>
            <p:ph type="title"/>
          </p:nvPr>
        </p:nvSpPr>
        <p:spPr>
          <a:xfrm>
            <a:off x="838200" y="365125"/>
            <a:ext cx="10515600" cy="801757"/>
          </a:xfrm>
        </p:spPr>
        <p:txBody>
          <a:bodyPr/>
          <a:lstStyle/>
          <a:p>
            <a:pPr algn="ctr"/>
            <a:r>
              <a:rPr lang="en-US" sz="4000" dirty="0" err="1">
                <a:solidFill>
                  <a:schemeClr val="bg1"/>
                </a:solidFill>
              </a:rPr>
              <a:t>Các</a:t>
            </a:r>
            <a:r>
              <a:rPr lang="en-US" sz="4000" dirty="0">
                <a:solidFill>
                  <a:schemeClr val="bg1"/>
                </a:solidFill>
              </a:rPr>
              <a:t> </a:t>
            </a:r>
            <a:r>
              <a:rPr lang="en-US" sz="4000" dirty="0" err="1">
                <a:solidFill>
                  <a:schemeClr val="bg1"/>
                </a:solidFill>
              </a:rPr>
              <a:t>bước</a:t>
            </a:r>
            <a:r>
              <a:rPr lang="en-US" sz="4000" dirty="0">
                <a:solidFill>
                  <a:schemeClr val="bg1"/>
                </a:solidFill>
              </a:rPr>
              <a:t> </a:t>
            </a:r>
            <a:r>
              <a:rPr lang="en-US" sz="4000" dirty="0" err="1">
                <a:solidFill>
                  <a:schemeClr val="bg1"/>
                </a:solidFill>
              </a:rPr>
              <a:t>của</a:t>
            </a:r>
            <a:r>
              <a:rPr lang="en-US" sz="4000" dirty="0">
                <a:solidFill>
                  <a:schemeClr val="bg1"/>
                </a:solidFill>
              </a:rPr>
              <a:t> </a:t>
            </a:r>
            <a:r>
              <a:rPr lang="en-US" sz="4000" dirty="0" err="1">
                <a:solidFill>
                  <a:schemeClr val="bg1"/>
                </a:solidFill>
              </a:rPr>
              <a:t>thuật</a:t>
            </a:r>
            <a:r>
              <a:rPr lang="en-US" sz="4000" dirty="0">
                <a:solidFill>
                  <a:schemeClr val="bg1"/>
                </a:solidFill>
              </a:rPr>
              <a:t> </a:t>
            </a:r>
            <a:r>
              <a:rPr lang="en-US" sz="4000" dirty="0" err="1">
                <a:solidFill>
                  <a:schemeClr val="bg1"/>
                </a:solidFill>
              </a:rPr>
              <a:t>toán</a:t>
            </a:r>
            <a:endParaRPr lang="en-US" sz="4000" dirty="0">
              <a:solidFill>
                <a:schemeClr val="bg1"/>
              </a:solidFill>
            </a:endParaRPr>
          </a:p>
        </p:txBody>
      </p:sp>
      <p:sp>
        <p:nvSpPr>
          <p:cNvPr id="5" name="Rectangle 3">
            <a:extLst>
              <a:ext uri="{FF2B5EF4-FFF2-40B4-BE49-F238E27FC236}">
                <a16:creationId xmlns:a16="http://schemas.microsoft.com/office/drawing/2014/main" id="{465277BD-46CE-6EE1-402F-6B12B4919AFC}"/>
              </a:ext>
            </a:extLst>
          </p:cNvPr>
          <p:cNvSpPr>
            <a:spLocks noChangeArrowheads="1"/>
          </p:cNvSpPr>
          <p:nvPr/>
        </p:nvSpPr>
        <p:spPr bwMode="auto">
          <a:xfrm>
            <a:off x="658859" y="1397714"/>
            <a:ext cx="11193169"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Bước</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3: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Cập</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nhật</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reachability-distance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và</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xử</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lý</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danh</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sách</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ưu</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tiên</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a:t>
            </a:r>
            <a:endParaRPr kumimoji="0" lang="en-US" altLang="en-US" sz="2000" b="1" i="0" u="none" strike="noStrike" cap="none" normalizeH="0" baseline="0" dirty="0">
              <a:ln>
                <a:noFill/>
              </a:ln>
              <a:solidFill>
                <a:schemeClr val="bg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Với</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mỗi</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điểm</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lân</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cận</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q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của</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p,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tính</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a:ln>
                  <a:noFill/>
                </a:ln>
                <a:solidFill>
                  <a:schemeClr val="bg1"/>
                </a:solidFill>
                <a:effectLst/>
                <a:latin typeface="Arial" panose="020B0604020202020204" pitchFamily="34" charset="0"/>
                <a:cs typeface="Arial" panose="020B0604020202020204" pitchFamily="34" charset="0"/>
              </a:rPr>
              <a:t>reachability distance</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từ</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p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đến</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q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theo</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công</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thức</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như</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đã</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nêu</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ở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mục</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lý</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thuyết</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thuật</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toán</a:t>
            </a:r>
            <a:endParaRPr kumimoji="0" lang="en-US" altLang="en-US"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endParaRPr kumimoji="0" lang="en-US" altLang="en-US" b="0" i="0" u="none" strike="noStrike" cap="none" normalizeH="0" baseline="0" dirty="0">
              <a:ln>
                <a:noFill/>
              </a:ln>
              <a:solidFill>
                <a:schemeClr val="bg1"/>
              </a:solidFill>
              <a:effectLst/>
            </a:endParaRP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Thêm</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các</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điểm</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chưa</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được</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xử</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lý</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vào</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hàng</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đợi</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ưu</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tiên</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sắp</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xếp</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theo</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thứ</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tự</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tăng</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dần</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của</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a:ln>
                  <a:noFill/>
                </a:ln>
                <a:solidFill>
                  <a:schemeClr val="bg1"/>
                </a:solidFill>
                <a:effectLst/>
                <a:latin typeface="Arial" panose="020B0604020202020204" pitchFamily="34" charset="0"/>
                <a:cs typeface="Arial" panose="020B0604020202020204" pitchFamily="34" charset="0"/>
              </a:rPr>
              <a:t>reachability distance</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a:t>
            </a:r>
            <a:endParaRPr lang="en-US" altLang="en-US" dirty="0">
              <a:solidFill>
                <a:schemeClr val="bg1"/>
              </a:solidFill>
              <a:latin typeface="Arial" panose="020B0604020202020204" pitchFamily="34" charset="0"/>
              <a:cs typeface="Arial" panose="020B0604020202020204" pitchFamily="34" charset="0"/>
            </a:endParaRPr>
          </a:p>
          <a:p>
            <a:pPr lvl="1" defTabSz="914400" eaLnBrk="0" fontAlgn="base" hangingPunct="0">
              <a:spcBef>
                <a:spcPct val="0"/>
              </a:spcBef>
              <a:spcAft>
                <a:spcPct val="0"/>
              </a:spcAft>
            </a:pPr>
            <a:endParaRPr kumimoji="0" lang="en-US" altLang="en-US"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Bước</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4: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Lặp</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lại</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xử</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lý</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từ</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danh</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sách</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ưu</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tiên</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đến</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khi</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hàng</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đợi</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ưu</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tiên</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rỗng</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a:t>
            </a:r>
            <a:endParaRPr kumimoji="0" lang="en-US" altLang="en-US" sz="2000" b="1" i="0" u="none" strike="noStrike" cap="none" normalizeH="0" baseline="0" dirty="0">
              <a:ln>
                <a:noFill/>
              </a:ln>
              <a:solidFill>
                <a:schemeClr val="bg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Lấy</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điểm</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q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có</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a:ln>
                  <a:noFill/>
                </a:ln>
                <a:solidFill>
                  <a:schemeClr val="bg1"/>
                </a:solidFill>
                <a:effectLst/>
                <a:latin typeface="Arial" panose="020B0604020202020204" pitchFamily="34" charset="0"/>
                <a:cs typeface="Arial" panose="020B0604020202020204" pitchFamily="34" charset="0"/>
              </a:rPr>
              <a:t>reachability distance</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nhỏ</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nhất</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từ</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hàng</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đợi</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ưu</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tiên</a:t>
            </a:r>
            <a:endPar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Nếu</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q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ch</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đc</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đánh</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dấu</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a:t>
            </a:r>
            <a:endParaRPr kumimoji="0" lang="en-US" altLang="en-US" b="0" i="0" u="none" strike="noStrike" cap="none" normalizeH="0" baseline="0" dirty="0">
              <a:ln>
                <a:noFill/>
              </a:ln>
              <a:solidFill>
                <a:schemeClr val="bg1"/>
              </a:solidFill>
              <a:effectLst/>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Đánh</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dấu</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q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là</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đã</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phân</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cụm</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và</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thêm</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q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vào</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danh</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sách</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thứ</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tự</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(cluster-ordering).</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Làm</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tương</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tự</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như</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bước</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2</a:t>
            </a:r>
          </a:p>
          <a:p>
            <a:pPr marL="914400" marR="0" lvl="2"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Bước</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5: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Kết</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thúc</a:t>
            </a:r>
            <a:r>
              <a:rPr kumimoji="0" lang="en-US" alt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endParaRPr kumimoji="0" lang="en-US" altLang="en-US" sz="2000" b="1" i="0" u="none" strike="noStrike" cap="none" normalizeH="0" baseline="0" dirty="0">
              <a:ln>
                <a:noFill/>
              </a:ln>
              <a:solidFill>
                <a:schemeClr val="bg1"/>
              </a:solidFill>
              <a:effectLst/>
            </a:endParaRPr>
          </a:p>
          <a:p>
            <a:pPr marL="800100" lvl="1" indent="-342900" defTabSz="91440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Quá</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trình</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lặp</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lại</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cho</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đến</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khi</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tất</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cả</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các</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điểm</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trong</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tập</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dữ</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liệu</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được</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xử</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lý</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Kết</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quả</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là</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một</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danh</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sách</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thứ</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tự</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các</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điểm</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phân</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cụm</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với</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a:ln>
                  <a:noFill/>
                </a:ln>
                <a:solidFill>
                  <a:schemeClr val="bg1"/>
                </a:solidFill>
                <a:effectLst/>
                <a:latin typeface="Arial" panose="020B0604020202020204" pitchFamily="34" charset="0"/>
                <a:cs typeface="Arial" panose="020B0604020202020204" pitchFamily="34" charset="0"/>
              </a:rPr>
              <a:t>reachability distance</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tương</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ứng</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a:t>
            </a:r>
            <a:r>
              <a:rPr kumimoji="0" lang="en-US" altLang="en-US" b="0" i="0" u="none" strike="noStrike" cap="none" normalizeH="0" baseline="0" dirty="0">
                <a:ln>
                  <a:noFill/>
                </a:ln>
                <a:solidFill>
                  <a:schemeClr val="bg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Arial" panose="020B0604020202020204" pitchFamily="34" charset="0"/>
            </a:endParaRPr>
          </a:p>
        </p:txBody>
      </p:sp>
      <p:cxnSp>
        <p:nvCxnSpPr>
          <p:cNvPr id="4" name="Straight Connector 3">
            <a:extLst>
              <a:ext uri="{FF2B5EF4-FFF2-40B4-BE49-F238E27FC236}">
                <a16:creationId xmlns:a16="http://schemas.microsoft.com/office/drawing/2014/main" id="{A6FCD672-E09C-4C48-A8B8-0F172D9E535A}"/>
              </a:ext>
            </a:extLst>
          </p:cNvPr>
          <p:cNvCxnSpPr>
            <a:cxnSpLocks/>
          </p:cNvCxnSpPr>
          <p:nvPr/>
        </p:nvCxnSpPr>
        <p:spPr>
          <a:xfrm>
            <a:off x="2962956" y="1035707"/>
            <a:ext cx="6136224" cy="0"/>
          </a:xfrm>
          <a:prstGeom prst="line">
            <a:avLst/>
          </a:prstGeom>
          <a:ln w="38100">
            <a:solidFill>
              <a:schemeClr val="bg1"/>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725691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A2651-7534-FADC-E7CF-5F8A167B7E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0FC8E6-ACC4-5FF4-2BF0-50F63FCB49BF}"/>
              </a:ext>
            </a:extLst>
          </p:cNvPr>
          <p:cNvSpPr>
            <a:spLocks noGrp="1"/>
          </p:cNvSpPr>
          <p:nvPr>
            <p:ph type="title"/>
          </p:nvPr>
        </p:nvSpPr>
        <p:spPr>
          <a:xfrm>
            <a:off x="838200" y="365125"/>
            <a:ext cx="10515600" cy="801757"/>
          </a:xfrm>
        </p:spPr>
        <p:txBody>
          <a:bodyPr/>
          <a:lstStyle/>
          <a:p>
            <a:pPr algn="ctr"/>
            <a:r>
              <a:rPr lang="en-US">
                <a:solidFill>
                  <a:schemeClr val="bg1"/>
                </a:solidFill>
              </a:rPr>
              <a:t>Ví dụ minh họa</a:t>
            </a:r>
          </a:p>
        </p:txBody>
      </p:sp>
      <p:sp>
        <p:nvSpPr>
          <p:cNvPr id="3" name="TextBox 2">
            <a:extLst>
              <a:ext uri="{FF2B5EF4-FFF2-40B4-BE49-F238E27FC236}">
                <a16:creationId xmlns:a16="http://schemas.microsoft.com/office/drawing/2014/main" id="{170013D4-0DA2-BA37-0386-CE97250EB3CC}"/>
              </a:ext>
            </a:extLst>
          </p:cNvPr>
          <p:cNvSpPr txBox="1"/>
          <p:nvPr/>
        </p:nvSpPr>
        <p:spPr>
          <a:xfrm>
            <a:off x="620485" y="1166882"/>
            <a:ext cx="11215915" cy="830997"/>
          </a:xfrm>
          <a:prstGeom prst="rect">
            <a:avLst/>
          </a:prstGeom>
          <a:noFill/>
        </p:spPr>
        <p:txBody>
          <a:bodyPr wrap="square" rtlCol="0">
            <a:spAutoFit/>
          </a:bodyPr>
          <a:lstStyle/>
          <a:p>
            <a:r>
              <a:rPr lang="en-US" sz="2400" dirty="0" err="1">
                <a:solidFill>
                  <a:schemeClr val="bg1"/>
                </a:solidFill>
              </a:rPr>
              <a:t>Ví</a:t>
            </a:r>
            <a:r>
              <a:rPr lang="en-US" sz="2400" dirty="0">
                <a:solidFill>
                  <a:schemeClr val="bg1"/>
                </a:solidFill>
              </a:rPr>
              <a:t> </a:t>
            </a:r>
            <a:r>
              <a:rPr lang="en-US" sz="2400" dirty="0" err="1">
                <a:solidFill>
                  <a:schemeClr val="bg1"/>
                </a:solidFill>
              </a:rPr>
              <a:t>dụ</a:t>
            </a:r>
            <a:r>
              <a:rPr lang="en-US" sz="2400" dirty="0">
                <a:solidFill>
                  <a:schemeClr val="bg1"/>
                </a:solidFill>
              </a:rPr>
              <a:t>: Cho </a:t>
            </a:r>
            <a:r>
              <a:rPr lang="en-US" sz="2400" dirty="0" err="1">
                <a:solidFill>
                  <a:schemeClr val="bg1"/>
                </a:solidFill>
              </a:rPr>
              <a:t>các</a:t>
            </a:r>
            <a:r>
              <a:rPr lang="en-US" sz="2400" dirty="0">
                <a:solidFill>
                  <a:schemeClr val="bg1"/>
                </a:solidFill>
              </a:rPr>
              <a:t> </a:t>
            </a:r>
            <a:r>
              <a:rPr lang="en-US" sz="2400" dirty="0" err="1">
                <a:solidFill>
                  <a:schemeClr val="bg1"/>
                </a:solidFill>
              </a:rPr>
              <a:t>điểm</a:t>
            </a:r>
            <a:r>
              <a:rPr lang="en-US" sz="2400" dirty="0">
                <a:solidFill>
                  <a:schemeClr val="bg1"/>
                </a:solidFill>
              </a:rPr>
              <a:t> </a:t>
            </a:r>
            <a:r>
              <a:rPr lang="en-US" sz="2400" dirty="0" err="1">
                <a:solidFill>
                  <a:schemeClr val="bg1"/>
                </a:solidFill>
              </a:rPr>
              <a:t>sau</a:t>
            </a:r>
            <a:r>
              <a:rPr lang="en-US" sz="2400" dirty="0">
                <a:solidFill>
                  <a:schemeClr val="bg1"/>
                </a:solidFill>
              </a:rPr>
              <a:t>: A(0,0), B(1, 0), C(1,1), D(4, 4), E(5, 4), F(5,5), G(25,25) </a:t>
            </a:r>
            <a:r>
              <a:rPr lang="en-US" sz="2400" dirty="0" err="1">
                <a:solidFill>
                  <a:schemeClr val="bg1"/>
                </a:solidFill>
              </a:rPr>
              <a:t>và</a:t>
            </a:r>
            <a:r>
              <a:rPr lang="en-US" sz="2400" dirty="0">
                <a:solidFill>
                  <a:schemeClr val="bg1"/>
                </a:solidFill>
              </a:rPr>
              <a:t> Epsilon</a:t>
            </a:r>
            <a:r>
              <a:rPr lang="en-US" sz="2400" b="1" dirty="0">
                <a:solidFill>
                  <a:schemeClr val="bg1"/>
                </a:solidFill>
              </a:rPr>
              <a:t> (</a:t>
            </a:r>
            <a:r>
              <a:rPr lang="el-GR" sz="2400" b="1" dirty="0">
                <a:solidFill>
                  <a:schemeClr val="bg1"/>
                </a:solidFill>
              </a:rPr>
              <a:t>ε)</a:t>
            </a:r>
            <a:r>
              <a:rPr lang="el-GR" sz="2400" dirty="0">
                <a:solidFill>
                  <a:schemeClr val="bg1"/>
                </a:solidFill>
              </a:rPr>
              <a:t>: 1.5</a:t>
            </a:r>
            <a:r>
              <a:rPr lang="en-US" sz="2400" dirty="0">
                <a:solidFill>
                  <a:schemeClr val="bg1"/>
                </a:solidFill>
              </a:rPr>
              <a:t>, </a:t>
            </a:r>
            <a:r>
              <a:rPr lang="en-US" sz="2400" dirty="0" err="1">
                <a:solidFill>
                  <a:schemeClr val="bg1"/>
                </a:solidFill>
              </a:rPr>
              <a:t>MinPts</a:t>
            </a:r>
            <a:r>
              <a:rPr lang="en-US" sz="2400" dirty="0">
                <a:solidFill>
                  <a:schemeClr val="bg1"/>
                </a:solidFill>
              </a:rPr>
              <a:t>: 3</a:t>
            </a:r>
          </a:p>
        </p:txBody>
      </p:sp>
      <p:sp>
        <p:nvSpPr>
          <p:cNvPr id="4" name="TextBox 3">
            <a:extLst>
              <a:ext uri="{FF2B5EF4-FFF2-40B4-BE49-F238E27FC236}">
                <a16:creationId xmlns:a16="http://schemas.microsoft.com/office/drawing/2014/main" id="{F770DC38-01D8-1776-D061-C0E3102A3E31}"/>
              </a:ext>
            </a:extLst>
          </p:cNvPr>
          <p:cNvSpPr txBox="1"/>
          <p:nvPr/>
        </p:nvSpPr>
        <p:spPr>
          <a:xfrm>
            <a:off x="620485" y="2231628"/>
            <a:ext cx="9555480" cy="1231106"/>
          </a:xfrm>
          <a:prstGeom prst="rect">
            <a:avLst/>
          </a:prstGeom>
          <a:noFill/>
        </p:spPr>
        <p:txBody>
          <a:bodyPr wrap="square" rtlCol="0">
            <a:spAutoFit/>
          </a:bodyPr>
          <a:lstStyle/>
          <a:p>
            <a:r>
              <a:rPr lang="en-US" sz="2000" b="1" dirty="0" err="1">
                <a:solidFill>
                  <a:schemeClr val="bg1"/>
                </a:solidFill>
              </a:rPr>
              <a:t>Bước</a:t>
            </a:r>
            <a:r>
              <a:rPr lang="en-US" sz="2000" b="1" dirty="0">
                <a:solidFill>
                  <a:schemeClr val="bg1"/>
                </a:solidFill>
              </a:rPr>
              <a:t> 1: </a:t>
            </a:r>
            <a:r>
              <a:rPr lang="en-US" sz="2000" b="1" dirty="0" err="1">
                <a:solidFill>
                  <a:schemeClr val="bg1"/>
                </a:solidFill>
              </a:rPr>
              <a:t>Khởi</a:t>
            </a:r>
            <a:r>
              <a:rPr lang="en-US" sz="2000" b="1" dirty="0">
                <a:solidFill>
                  <a:schemeClr val="bg1"/>
                </a:solidFill>
              </a:rPr>
              <a:t> </a:t>
            </a:r>
            <a:r>
              <a:rPr lang="en-US" sz="2000" b="1" dirty="0" err="1">
                <a:solidFill>
                  <a:schemeClr val="bg1"/>
                </a:solidFill>
              </a:rPr>
              <a:t>tạo</a:t>
            </a:r>
            <a:r>
              <a:rPr lang="en-US" sz="2000" b="1" dirty="0">
                <a:solidFill>
                  <a:schemeClr val="bg1"/>
                </a:solidFill>
              </a:rPr>
              <a:t>: </a:t>
            </a:r>
          </a:p>
          <a:p>
            <a:pPr marL="800100" lvl="1" indent="-342900">
              <a:buFont typeface="Arial" panose="020B0604020202020204" pitchFamily="34" charset="0"/>
              <a:buChar char="•"/>
            </a:pPr>
            <a:r>
              <a:rPr lang="en-US" dirty="0" err="1">
                <a:solidFill>
                  <a:schemeClr val="bg1"/>
                </a:solidFill>
                <a:latin typeface="+mj-lt"/>
              </a:rPr>
              <a:t>Đánh</a:t>
            </a:r>
            <a:r>
              <a:rPr lang="en-US" dirty="0">
                <a:solidFill>
                  <a:schemeClr val="bg1"/>
                </a:solidFill>
                <a:latin typeface="+mj-lt"/>
              </a:rPr>
              <a:t> </a:t>
            </a:r>
            <a:r>
              <a:rPr lang="en-US" dirty="0" err="1">
                <a:solidFill>
                  <a:schemeClr val="bg1"/>
                </a:solidFill>
                <a:latin typeface="+mj-lt"/>
              </a:rPr>
              <a:t>dấu</a:t>
            </a:r>
            <a:r>
              <a:rPr lang="en-US" dirty="0">
                <a:solidFill>
                  <a:schemeClr val="bg1"/>
                </a:solidFill>
                <a:latin typeface="+mj-lt"/>
              </a:rPr>
              <a:t> </a:t>
            </a:r>
            <a:r>
              <a:rPr lang="en-US" dirty="0" err="1">
                <a:solidFill>
                  <a:schemeClr val="bg1"/>
                </a:solidFill>
                <a:latin typeface="+mj-lt"/>
              </a:rPr>
              <a:t>các</a:t>
            </a:r>
            <a:r>
              <a:rPr lang="en-US" dirty="0">
                <a:solidFill>
                  <a:schemeClr val="bg1"/>
                </a:solidFill>
                <a:latin typeface="+mj-lt"/>
              </a:rPr>
              <a:t> </a:t>
            </a:r>
            <a:r>
              <a:rPr lang="en-US" dirty="0" err="1">
                <a:solidFill>
                  <a:schemeClr val="bg1"/>
                </a:solidFill>
                <a:latin typeface="+mj-lt"/>
              </a:rPr>
              <a:t>điểm</a:t>
            </a:r>
            <a:r>
              <a:rPr lang="en-US" dirty="0">
                <a:solidFill>
                  <a:schemeClr val="bg1"/>
                </a:solidFill>
                <a:latin typeface="+mj-lt"/>
              </a:rPr>
              <a:t> </a:t>
            </a:r>
            <a:r>
              <a:rPr lang="en-US" dirty="0" err="1">
                <a:solidFill>
                  <a:schemeClr val="bg1"/>
                </a:solidFill>
                <a:latin typeface="+mj-lt"/>
              </a:rPr>
              <a:t>là</a:t>
            </a:r>
            <a:r>
              <a:rPr lang="en-US" dirty="0">
                <a:solidFill>
                  <a:schemeClr val="bg1"/>
                </a:solidFill>
                <a:latin typeface="+mj-lt"/>
              </a:rPr>
              <a:t> </a:t>
            </a:r>
            <a:r>
              <a:rPr lang="en-US" i="0" u="none" strike="noStrike" dirty="0" err="1">
                <a:solidFill>
                  <a:schemeClr val="bg1"/>
                </a:solidFill>
                <a:effectLst/>
                <a:latin typeface="+mj-lt"/>
              </a:rPr>
              <a:t>unclustered</a:t>
            </a:r>
            <a:endParaRPr lang="en-US" i="0" u="none" strike="noStrike" dirty="0">
              <a:solidFill>
                <a:schemeClr val="bg1"/>
              </a:solidFill>
              <a:effectLst/>
              <a:latin typeface="+mj-lt"/>
            </a:endParaRPr>
          </a:p>
          <a:p>
            <a:pPr marL="800100" lvl="1" indent="-342900">
              <a:buFont typeface="Arial" panose="020B0604020202020204" pitchFamily="34" charset="0"/>
              <a:buChar char="•"/>
            </a:pPr>
            <a:r>
              <a:rPr lang="en-US" dirty="0" err="1">
                <a:solidFill>
                  <a:schemeClr val="bg1"/>
                </a:solidFill>
                <a:latin typeface="+mj-lt"/>
              </a:rPr>
              <a:t>Tạo</a:t>
            </a:r>
            <a:r>
              <a:rPr lang="en-US" dirty="0">
                <a:solidFill>
                  <a:schemeClr val="bg1"/>
                </a:solidFill>
                <a:latin typeface="+mj-lt"/>
              </a:rPr>
              <a:t> </a:t>
            </a:r>
            <a:r>
              <a:rPr lang="en-US" dirty="0" err="1">
                <a:solidFill>
                  <a:schemeClr val="bg1"/>
                </a:solidFill>
                <a:latin typeface="+mj-lt"/>
              </a:rPr>
              <a:t>danh</a:t>
            </a:r>
            <a:r>
              <a:rPr lang="en-US" dirty="0">
                <a:solidFill>
                  <a:schemeClr val="bg1"/>
                </a:solidFill>
                <a:latin typeface="+mj-lt"/>
              </a:rPr>
              <a:t> </a:t>
            </a:r>
            <a:r>
              <a:rPr lang="en-US" dirty="0" err="1">
                <a:solidFill>
                  <a:schemeClr val="bg1"/>
                </a:solidFill>
                <a:latin typeface="+mj-lt"/>
              </a:rPr>
              <a:t>sách</a:t>
            </a:r>
            <a:r>
              <a:rPr lang="en-US" dirty="0">
                <a:solidFill>
                  <a:schemeClr val="bg1"/>
                </a:solidFill>
                <a:latin typeface="+mj-lt"/>
              </a:rPr>
              <a:t> </a:t>
            </a:r>
            <a:r>
              <a:rPr lang="en-US" dirty="0">
                <a:solidFill>
                  <a:schemeClr val="bg1"/>
                </a:solidFill>
              </a:rPr>
              <a:t>cluster-ordering</a:t>
            </a:r>
          </a:p>
          <a:p>
            <a:pPr marL="800100" lvl="1" indent="-342900">
              <a:buFont typeface="Arial" panose="020B0604020202020204" pitchFamily="34" charset="0"/>
              <a:buChar char="•"/>
            </a:pPr>
            <a:r>
              <a:rPr lang="en-US" dirty="0" err="1">
                <a:solidFill>
                  <a:schemeClr val="bg1"/>
                </a:solidFill>
                <a:latin typeface="+mj-lt"/>
              </a:rPr>
              <a:t>Tạo</a:t>
            </a:r>
            <a:r>
              <a:rPr lang="en-US" dirty="0">
                <a:solidFill>
                  <a:schemeClr val="bg1"/>
                </a:solidFill>
                <a:latin typeface="+mj-lt"/>
              </a:rPr>
              <a:t> </a:t>
            </a:r>
            <a:r>
              <a:rPr lang="en-US" dirty="0" err="1">
                <a:solidFill>
                  <a:schemeClr val="bg1"/>
                </a:solidFill>
                <a:latin typeface="+mj-lt"/>
              </a:rPr>
              <a:t>hàng</a:t>
            </a:r>
            <a:r>
              <a:rPr lang="en-US" dirty="0">
                <a:solidFill>
                  <a:schemeClr val="bg1"/>
                </a:solidFill>
                <a:latin typeface="+mj-lt"/>
              </a:rPr>
              <a:t> </a:t>
            </a:r>
            <a:r>
              <a:rPr lang="en-US" dirty="0" err="1">
                <a:solidFill>
                  <a:schemeClr val="bg1"/>
                </a:solidFill>
                <a:latin typeface="+mj-lt"/>
              </a:rPr>
              <a:t>đợi</a:t>
            </a:r>
            <a:r>
              <a:rPr lang="en-US" dirty="0">
                <a:solidFill>
                  <a:schemeClr val="bg1"/>
                </a:solidFill>
                <a:latin typeface="+mj-lt"/>
              </a:rPr>
              <a:t> </a:t>
            </a:r>
            <a:r>
              <a:rPr lang="en-US" dirty="0" err="1">
                <a:solidFill>
                  <a:schemeClr val="bg1"/>
                </a:solidFill>
                <a:latin typeface="+mj-lt"/>
              </a:rPr>
              <a:t>ưu</a:t>
            </a:r>
            <a:r>
              <a:rPr lang="en-US" dirty="0">
                <a:solidFill>
                  <a:schemeClr val="bg1"/>
                </a:solidFill>
                <a:latin typeface="+mj-lt"/>
              </a:rPr>
              <a:t> </a:t>
            </a:r>
            <a:r>
              <a:rPr lang="en-US" dirty="0" err="1">
                <a:solidFill>
                  <a:schemeClr val="bg1"/>
                </a:solidFill>
                <a:latin typeface="+mj-lt"/>
              </a:rPr>
              <a:t>tiên</a:t>
            </a:r>
            <a:endParaRPr lang="en-US" dirty="0">
              <a:solidFill>
                <a:schemeClr val="bg1"/>
              </a:solidFill>
              <a:latin typeface="+mj-lt"/>
            </a:endParaRPr>
          </a:p>
        </p:txBody>
      </p:sp>
      <p:sp>
        <p:nvSpPr>
          <p:cNvPr id="6" name="TextBox 5">
            <a:extLst>
              <a:ext uri="{FF2B5EF4-FFF2-40B4-BE49-F238E27FC236}">
                <a16:creationId xmlns:a16="http://schemas.microsoft.com/office/drawing/2014/main" id="{6C1DBF4E-CF5A-1683-C073-CD7D9F77ACA8}"/>
              </a:ext>
            </a:extLst>
          </p:cNvPr>
          <p:cNvSpPr txBox="1"/>
          <p:nvPr/>
        </p:nvSpPr>
        <p:spPr>
          <a:xfrm>
            <a:off x="620485" y="3757414"/>
            <a:ext cx="8564880" cy="646331"/>
          </a:xfrm>
          <a:prstGeom prst="rect">
            <a:avLst/>
          </a:prstGeom>
          <a:noFill/>
        </p:spPr>
        <p:txBody>
          <a:bodyPr wrap="square" rtlCol="0">
            <a:spAutoFit/>
          </a:bodyPr>
          <a:lstStyle/>
          <a:p>
            <a:r>
              <a:rPr lang="en-US">
                <a:solidFill>
                  <a:schemeClr val="bg1"/>
                </a:solidFill>
              </a:rPr>
              <a:t>Bước 2: Xử lý điểm A:</a:t>
            </a:r>
          </a:p>
          <a:p>
            <a:pPr marL="742950" lvl="1" indent="-285750">
              <a:buFont typeface="Arial" panose="020B0604020202020204" pitchFamily="34" charset="0"/>
              <a:buChar char="•"/>
            </a:pPr>
            <a:r>
              <a:rPr lang="en-US">
                <a:solidFill>
                  <a:schemeClr val="bg1"/>
                </a:solidFill>
              </a:rPr>
              <a:t>Tính k/c từ A đến các điểm còn lại</a:t>
            </a:r>
          </a:p>
        </p:txBody>
      </p:sp>
      <p:graphicFrame>
        <p:nvGraphicFramePr>
          <p:cNvPr id="7" name="Table 6">
            <a:extLst>
              <a:ext uri="{FF2B5EF4-FFF2-40B4-BE49-F238E27FC236}">
                <a16:creationId xmlns:a16="http://schemas.microsoft.com/office/drawing/2014/main" id="{4E0ABCEA-7C96-EFBC-5D93-DB3D9A798E4F}"/>
              </a:ext>
            </a:extLst>
          </p:cNvPr>
          <p:cNvGraphicFramePr>
            <a:graphicFrameLocks noGrp="1"/>
          </p:cNvGraphicFramePr>
          <p:nvPr>
            <p:extLst>
              <p:ext uri="{D42A27DB-BD31-4B8C-83A1-F6EECF244321}">
                <p14:modId xmlns:p14="http://schemas.microsoft.com/office/powerpoint/2010/main" val="800163918"/>
              </p:ext>
            </p:extLst>
          </p:nvPr>
        </p:nvGraphicFramePr>
        <p:xfrm>
          <a:off x="729340" y="4673292"/>
          <a:ext cx="10733317" cy="736600"/>
        </p:xfrm>
        <a:graphic>
          <a:graphicData uri="http://schemas.openxmlformats.org/drawingml/2006/table">
            <a:tbl>
              <a:tblPr firstRow="1" bandRow="1">
                <a:tableStyleId>{5C22544A-7EE6-4342-B048-85BDC9FD1C3A}</a:tableStyleId>
              </a:tblPr>
              <a:tblGrid>
                <a:gridCol w="1533331">
                  <a:extLst>
                    <a:ext uri="{9D8B030D-6E8A-4147-A177-3AD203B41FA5}">
                      <a16:colId xmlns:a16="http://schemas.microsoft.com/office/drawing/2014/main" val="2542037710"/>
                    </a:ext>
                  </a:extLst>
                </a:gridCol>
                <a:gridCol w="1533331">
                  <a:extLst>
                    <a:ext uri="{9D8B030D-6E8A-4147-A177-3AD203B41FA5}">
                      <a16:colId xmlns:a16="http://schemas.microsoft.com/office/drawing/2014/main" val="1315152975"/>
                    </a:ext>
                  </a:extLst>
                </a:gridCol>
                <a:gridCol w="1533331">
                  <a:extLst>
                    <a:ext uri="{9D8B030D-6E8A-4147-A177-3AD203B41FA5}">
                      <a16:colId xmlns:a16="http://schemas.microsoft.com/office/drawing/2014/main" val="485849319"/>
                    </a:ext>
                  </a:extLst>
                </a:gridCol>
                <a:gridCol w="1533331">
                  <a:extLst>
                    <a:ext uri="{9D8B030D-6E8A-4147-A177-3AD203B41FA5}">
                      <a16:colId xmlns:a16="http://schemas.microsoft.com/office/drawing/2014/main" val="1625410485"/>
                    </a:ext>
                  </a:extLst>
                </a:gridCol>
                <a:gridCol w="1533331">
                  <a:extLst>
                    <a:ext uri="{9D8B030D-6E8A-4147-A177-3AD203B41FA5}">
                      <a16:colId xmlns:a16="http://schemas.microsoft.com/office/drawing/2014/main" val="402902597"/>
                    </a:ext>
                  </a:extLst>
                </a:gridCol>
                <a:gridCol w="1533331">
                  <a:extLst>
                    <a:ext uri="{9D8B030D-6E8A-4147-A177-3AD203B41FA5}">
                      <a16:colId xmlns:a16="http://schemas.microsoft.com/office/drawing/2014/main" val="3340697645"/>
                    </a:ext>
                  </a:extLst>
                </a:gridCol>
                <a:gridCol w="1533331">
                  <a:extLst>
                    <a:ext uri="{9D8B030D-6E8A-4147-A177-3AD203B41FA5}">
                      <a16:colId xmlns:a16="http://schemas.microsoft.com/office/drawing/2014/main" val="1339684028"/>
                    </a:ext>
                  </a:extLst>
                </a:gridCol>
              </a:tblGrid>
              <a:tr h="0">
                <a:tc>
                  <a:txBody>
                    <a:bodyPr/>
                    <a:lstStyle/>
                    <a:p>
                      <a:pPr algn="ctr"/>
                      <a:r>
                        <a:rPr lang="en-US"/>
                        <a:t>Points</a:t>
                      </a:r>
                    </a:p>
                  </a:txBody>
                  <a:tcPr>
                    <a:solidFill>
                      <a:srgbClr val="011025"/>
                    </a:solidFill>
                  </a:tcPr>
                </a:tc>
                <a:tc>
                  <a:txBody>
                    <a:bodyPr/>
                    <a:lstStyle/>
                    <a:p>
                      <a:pPr algn="ctr"/>
                      <a:r>
                        <a:rPr lang="en-US"/>
                        <a:t>B</a:t>
                      </a:r>
                    </a:p>
                  </a:txBody>
                  <a:tcPr>
                    <a:solidFill>
                      <a:srgbClr val="011025"/>
                    </a:solidFill>
                  </a:tcPr>
                </a:tc>
                <a:tc>
                  <a:txBody>
                    <a:bodyPr/>
                    <a:lstStyle/>
                    <a:p>
                      <a:pPr algn="ctr"/>
                      <a:r>
                        <a:rPr lang="en-US"/>
                        <a:t>C</a:t>
                      </a:r>
                    </a:p>
                  </a:txBody>
                  <a:tcPr>
                    <a:solidFill>
                      <a:srgbClr val="011025"/>
                    </a:solidFill>
                  </a:tcPr>
                </a:tc>
                <a:tc>
                  <a:txBody>
                    <a:bodyPr/>
                    <a:lstStyle/>
                    <a:p>
                      <a:pPr algn="ctr"/>
                      <a:r>
                        <a:rPr lang="en-US"/>
                        <a:t>D</a:t>
                      </a:r>
                    </a:p>
                  </a:txBody>
                  <a:tcPr>
                    <a:solidFill>
                      <a:srgbClr val="011025"/>
                    </a:solidFill>
                  </a:tcPr>
                </a:tc>
                <a:tc>
                  <a:txBody>
                    <a:bodyPr/>
                    <a:lstStyle/>
                    <a:p>
                      <a:pPr algn="ctr"/>
                      <a:r>
                        <a:rPr lang="en-US"/>
                        <a:t>E</a:t>
                      </a:r>
                    </a:p>
                  </a:txBody>
                  <a:tcPr>
                    <a:solidFill>
                      <a:srgbClr val="011025"/>
                    </a:solidFill>
                  </a:tcPr>
                </a:tc>
                <a:tc>
                  <a:txBody>
                    <a:bodyPr/>
                    <a:lstStyle/>
                    <a:p>
                      <a:pPr algn="ctr"/>
                      <a:r>
                        <a:rPr lang="en-US"/>
                        <a:t>F</a:t>
                      </a:r>
                    </a:p>
                  </a:txBody>
                  <a:tcPr>
                    <a:solidFill>
                      <a:srgbClr val="011025"/>
                    </a:solidFill>
                  </a:tcPr>
                </a:tc>
                <a:tc>
                  <a:txBody>
                    <a:bodyPr/>
                    <a:lstStyle/>
                    <a:p>
                      <a:pPr algn="ctr"/>
                      <a:r>
                        <a:rPr lang="en-US" dirty="0"/>
                        <a:t>G</a:t>
                      </a:r>
                    </a:p>
                  </a:txBody>
                  <a:tcPr>
                    <a:solidFill>
                      <a:srgbClr val="011025"/>
                    </a:solidFill>
                  </a:tcPr>
                </a:tc>
                <a:extLst>
                  <a:ext uri="{0D108BD9-81ED-4DB2-BD59-A6C34878D82A}">
                    <a16:rowId xmlns:a16="http://schemas.microsoft.com/office/drawing/2014/main" val="1932662795"/>
                  </a:ext>
                </a:extLst>
              </a:tr>
              <a:tr h="370840">
                <a:tc>
                  <a:txBody>
                    <a:bodyPr/>
                    <a:lstStyle/>
                    <a:p>
                      <a:pPr algn="ctr"/>
                      <a:r>
                        <a:rPr lang="en-US">
                          <a:solidFill>
                            <a:schemeClr val="bg1"/>
                          </a:solidFill>
                        </a:rPr>
                        <a:t>A</a:t>
                      </a:r>
                    </a:p>
                  </a:txBody>
                  <a:tcPr>
                    <a:solidFill>
                      <a:srgbClr val="021F46"/>
                    </a:solidFill>
                  </a:tcPr>
                </a:tc>
                <a:tc>
                  <a:txBody>
                    <a:bodyPr/>
                    <a:lstStyle/>
                    <a:p>
                      <a:pPr algn="ctr"/>
                      <a:r>
                        <a:rPr lang="en-US">
                          <a:solidFill>
                            <a:schemeClr val="bg1"/>
                          </a:solidFill>
                        </a:rPr>
                        <a:t>d = 1</a:t>
                      </a:r>
                    </a:p>
                  </a:txBody>
                  <a:tcPr>
                    <a:solidFill>
                      <a:srgbClr val="021F46"/>
                    </a:solidFill>
                  </a:tcPr>
                </a:tc>
                <a:tc>
                  <a:txBody>
                    <a:bodyPr/>
                    <a:lstStyle/>
                    <a:p>
                      <a:pPr algn="ctr"/>
                      <a:r>
                        <a:rPr lang="en-US" dirty="0">
                          <a:solidFill>
                            <a:schemeClr val="bg1"/>
                          </a:solidFill>
                        </a:rPr>
                        <a:t>d = 1.41</a:t>
                      </a:r>
                    </a:p>
                  </a:txBody>
                  <a:tcPr>
                    <a:solidFill>
                      <a:srgbClr val="021F46"/>
                    </a:solidFill>
                  </a:tcPr>
                </a:tc>
                <a:tc>
                  <a:txBody>
                    <a:bodyPr/>
                    <a:lstStyle/>
                    <a:p>
                      <a:pPr algn="ctr"/>
                      <a:r>
                        <a:rPr lang="en-US">
                          <a:solidFill>
                            <a:schemeClr val="bg1"/>
                          </a:solidFill>
                        </a:rPr>
                        <a:t>d = 5.66</a:t>
                      </a:r>
                    </a:p>
                  </a:txBody>
                  <a:tcPr>
                    <a:solidFill>
                      <a:srgbClr val="021F46"/>
                    </a:solidFill>
                  </a:tcPr>
                </a:tc>
                <a:tc>
                  <a:txBody>
                    <a:bodyPr/>
                    <a:lstStyle/>
                    <a:p>
                      <a:pPr algn="ctr"/>
                      <a:r>
                        <a:rPr lang="en-US" dirty="0">
                          <a:solidFill>
                            <a:schemeClr val="bg1"/>
                          </a:solidFill>
                        </a:rPr>
                        <a:t>d = 6.4</a:t>
                      </a:r>
                    </a:p>
                  </a:txBody>
                  <a:tcPr>
                    <a:solidFill>
                      <a:srgbClr val="021F46"/>
                    </a:solidFill>
                  </a:tcPr>
                </a:tc>
                <a:tc>
                  <a:txBody>
                    <a:bodyPr/>
                    <a:lstStyle/>
                    <a:p>
                      <a:pPr algn="ctr"/>
                      <a:r>
                        <a:rPr lang="en-US">
                          <a:solidFill>
                            <a:schemeClr val="bg1"/>
                          </a:solidFill>
                        </a:rPr>
                        <a:t>d = 7.07</a:t>
                      </a:r>
                    </a:p>
                  </a:txBody>
                  <a:tcPr>
                    <a:solidFill>
                      <a:srgbClr val="021F46"/>
                    </a:solidFill>
                  </a:tcPr>
                </a:tc>
                <a:tc>
                  <a:txBody>
                    <a:bodyPr/>
                    <a:lstStyle/>
                    <a:p>
                      <a:pPr algn="ctr"/>
                      <a:r>
                        <a:rPr lang="en-US" dirty="0">
                          <a:solidFill>
                            <a:schemeClr val="bg1"/>
                          </a:solidFill>
                        </a:rPr>
                        <a:t>d = 35.36</a:t>
                      </a:r>
                    </a:p>
                  </a:txBody>
                  <a:tcPr>
                    <a:solidFill>
                      <a:srgbClr val="021F46"/>
                    </a:solidFill>
                  </a:tcPr>
                </a:tc>
                <a:extLst>
                  <a:ext uri="{0D108BD9-81ED-4DB2-BD59-A6C34878D82A}">
                    <a16:rowId xmlns:a16="http://schemas.microsoft.com/office/drawing/2014/main" val="3121420692"/>
                  </a:ext>
                </a:extLst>
              </a:tr>
            </a:tbl>
          </a:graphicData>
        </a:graphic>
      </p:graphicFrame>
      <p:sp>
        <p:nvSpPr>
          <p:cNvPr id="8" name="TextBox 7">
            <a:extLst>
              <a:ext uri="{FF2B5EF4-FFF2-40B4-BE49-F238E27FC236}">
                <a16:creationId xmlns:a16="http://schemas.microsoft.com/office/drawing/2014/main" id="{24A2BD5B-4E9A-F769-2C32-8D1DB6B60378}"/>
              </a:ext>
            </a:extLst>
          </p:cNvPr>
          <p:cNvSpPr txBox="1"/>
          <p:nvPr/>
        </p:nvSpPr>
        <p:spPr>
          <a:xfrm>
            <a:off x="838200" y="5679440"/>
            <a:ext cx="7675880" cy="646331"/>
          </a:xfrm>
          <a:prstGeom prst="rect">
            <a:avLst/>
          </a:prstGeom>
          <a:noFill/>
        </p:spPr>
        <p:txBody>
          <a:bodyPr wrap="square" rtlCol="0">
            <a:spAutoFit/>
          </a:bodyPr>
          <a:lstStyle/>
          <a:p>
            <a:pPr marL="285750" indent="-285750">
              <a:buFont typeface="Wingdings" panose="05000000000000000000" pitchFamily="2" charset="2"/>
              <a:buChar char="à"/>
            </a:pPr>
            <a:r>
              <a:rPr lang="en-US">
                <a:solidFill>
                  <a:schemeClr val="bg1"/>
                </a:solidFill>
                <a:effectLst/>
              </a:rPr>
              <a:t>N</a:t>
            </a:r>
            <a:r>
              <a:rPr lang="el-GR">
                <a:solidFill>
                  <a:schemeClr val="bg1"/>
                </a:solidFill>
                <a:effectLst/>
              </a:rPr>
              <a:t>ε</a:t>
            </a:r>
            <a:r>
              <a:rPr lang="el-GR">
                <a:solidFill>
                  <a:schemeClr val="bg1"/>
                </a:solidFill>
              </a:rPr>
              <a:t>​(</a:t>
            </a:r>
            <a:r>
              <a:rPr lang="en-US">
                <a:solidFill>
                  <a:schemeClr val="bg1"/>
                </a:solidFill>
              </a:rPr>
              <a:t>A) = {A, B, C }</a:t>
            </a:r>
          </a:p>
          <a:p>
            <a:pPr marL="285750" indent="-285750">
              <a:buFont typeface="Wingdings" panose="05000000000000000000" pitchFamily="2" charset="2"/>
              <a:buChar char="à"/>
            </a:pPr>
            <a:r>
              <a:rPr lang="en-US">
                <a:solidFill>
                  <a:schemeClr val="bg1"/>
                </a:solidFill>
              </a:rPr>
              <a:t>| </a:t>
            </a:r>
            <a:r>
              <a:rPr lang="en-US">
                <a:solidFill>
                  <a:schemeClr val="bg1"/>
                </a:solidFill>
                <a:effectLst/>
              </a:rPr>
              <a:t>N</a:t>
            </a:r>
            <a:r>
              <a:rPr lang="el-GR">
                <a:solidFill>
                  <a:schemeClr val="bg1"/>
                </a:solidFill>
                <a:effectLst/>
              </a:rPr>
              <a:t>ε</a:t>
            </a:r>
            <a:r>
              <a:rPr lang="el-GR">
                <a:solidFill>
                  <a:schemeClr val="bg1"/>
                </a:solidFill>
              </a:rPr>
              <a:t>​(</a:t>
            </a:r>
            <a:r>
              <a:rPr lang="en-US">
                <a:solidFill>
                  <a:schemeClr val="bg1"/>
                </a:solidFill>
              </a:rPr>
              <a:t>A) | = 3 &gt;= MinPts </a:t>
            </a:r>
            <a:r>
              <a:rPr lang="en-US">
                <a:solidFill>
                  <a:schemeClr val="bg1"/>
                </a:solidFill>
                <a:sym typeface="Wingdings" panose="05000000000000000000" pitchFamily="2" charset="2"/>
              </a:rPr>
              <a:t> A là điểm lõi </a:t>
            </a:r>
            <a:endParaRPr lang="en-US">
              <a:solidFill>
                <a:schemeClr val="bg1"/>
              </a:solidFill>
            </a:endParaRPr>
          </a:p>
        </p:txBody>
      </p:sp>
      <p:cxnSp>
        <p:nvCxnSpPr>
          <p:cNvPr id="9" name="Straight Connector 8">
            <a:extLst>
              <a:ext uri="{FF2B5EF4-FFF2-40B4-BE49-F238E27FC236}">
                <a16:creationId xmlns:a16="http://schemas.microsoft.com/office/drawing/2014/main" id="{0177B711-0E99-48DC-A33A-C2A635B47805}"/>
              </a:ext>
            </a:extLst>
          </p:cNvPr>
          <p:cNvCxnSpPr>
            <a:cxnSpLocks/>
          </p:cNvCxnSpPr>
          <p:nvPr/>
        </p:nvCxnSpPr>
        <p:spPr>
          <a:xfrm>
            <a:off x="2962956" y="1035707"/>
            <a:ext cx="6136224" cy="0"/>
          </a:xfrm>
          <a:prstGeom prst="line">
            <a:avLst/>
          </a:prstGeom>
          <a:ln w="38100">
            <a:solidFill>
              <a:schemeClr val="bg1"/>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67911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18E67-DE80-194B-6C13-16891FD60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FA1016-99CC-D1E2-9DF7-A3F94B41F457}"/>
              </a:ext>
            </a:extLst>
          </p:cNvPr>
          <p:cNvSpPr>
            <a:spLocks noGrp="1"/>
          </p:cNvSpPr>
          <p:nvPr>
            <p:ph type="title"/>
          </p:nvPr>
        </p:nvSpPr>
        <p:spPr>
          <a:xfrm>
            <a:off x="838200" y="365125"/>
            <a:ext cx="10515600" cy="801757"/>
          </a:xfrm>
        </p:spPr>
        <p:txBody>
          <a:bodyPr/>
          <a:lstStyle/>
          <a:p>
            <a:pPr algn="ctr"/>
            <a:r>
              <a:rPr lang="en-US">
                <a:solidFill>
                  <a:schemeClr val="bg1"/>
                </a:solidFill>
              </a:rPr>
              <a:t>Ví dụ minh họa</a:t>
            </a:r>
          </a:p>
        </p:txBody>
      </p:sp>
      <p:sp>
        <p:nvSpPr>
          <p:cNvPr id="6" name="TextBox 5">
            <a:extLst>
              <a:ext uri="{FF2B5EF4-FFF2-40B4-BE49-F238E27FC236}">
                <a16:creationId xmlns:a16="http://schemas.microsoft.com/office/drawing/2014/main" id="{E86F62C4-203C-7DFC-EC48-730DC8C95220}"/>
              </a:ext>
            </a:extLst>
          </p:cNvPr>
          <p:cNvSpPr txBox="1"/>
          <p:nvPr/>
        </p:nvSpPr>
        <p:spPr>
          <a:xfrm>
            <a:off x="650965" y="1069226"/>
            <a:ext cx="8564880" cy="2031325"/>
          </a:xfrm>
          <a:prstGeom prst="rect">
            <a:avLst/>
          </a:prstGeom>
          <a:noFill/>
        </p:spPr>
        <p:txBody>
          <a:bodyPr wrap="square" rtlCol="0">
            <a:spAutoFit/>
          </a:bodyPr>
          <a:lstStyle/>
          <a:p>
            <a:r>
              <a:rPr lang="en-US" dirty="0" err="1">
                <a:solidFill>
                  <a:schemeClr val="bg1"/>
                </a:solidFill>
              </a:rPr>
              <a:t>Bước</a:t>
            </a:r>
            <a:r>
              <a:rPr lang="en-US" dirty="0">
                <a:solidFill>
                  <a:schemeClr val="bg1"/>
                </a:solidFill>
              </a:rPr>
              <a:t> 2: </a:t>
            </a:r>
            <a:r>
              <a:rPr lang="en-US" dirty="0" err="1">
                <a:solidFill>
                  <a:schemeClr val="bg1"/>
                </a:solidFill>
              </a:rPr>
              <a:t>Xử</a:t>
            </a:r>
            <a:r>
              <a:rPr lang="en-US" dirty="0">
                <a:solidFill>
                  <a:schemeClr val="bg1"/>
                </a:solidFill>
              </a:rPr>
              <a:t> </a:t>
            </a:r>
            <a:r>
              <a:rPr lang="en-US" dirty="0" err="1">
                <a:solidFill>
                  <a:schemeClr val="bg1"/>
                </a:solidFill>
              </a:rPr>
              <a:t>lý</a:t>
            </a:r>
            <a:r>
              <a:rPr lang="en-US" dirty="0">
                <a:solidFill>
                  <a:schemeClr val="bg1"/>
                </a:solidFill>
              </a:rPr>
              <a:t> </a:t>
            </a:r>
            <a:r>
              <a:rPr lang="en-US" dirty="0" err="1">
                <a:solidFill>
                  <a:schemeClr val="bg1"/>
                </a:solidFill>
              </a:rPr>
              <a:t>điểm</a:t>
            </a:r>
            <a:r>
              <a:rPr lang="en-US" dirty="0">
                <a:solidFill>
                  <a:schemeClr val="bg1"/>
                </a:solidFill>
              </a:rPr>
              <a:t> A: </a:t>
            </a:r>
            <a:r>
              <a:rPr lang="en-US" dirty="0" err="1">
                <a:solidFill>
                  <a:schemeClr val="bg1"/>
                </a:solidFill>
              </a:rPr>
              <a:t>Cập</a:t>
            </a:r>
            <a:r>
              <a:rPr lang="en-US" dirty="0">
                <a:solidFill>
                  <a:schemeClr val="bg1"/>
                </a:solidFill>
              </a:rPr>
              <a:t> </a:t>
            </a:r>
            <a:r>
              <a:rPr lang="en-US" dirty="0" err="1">
                <a:solidFill>
                  <a:schemeClr val="bg1"/>
                </a:solidFill>
              </a:rPr>
              <a:t>nhật</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core-distance(A) = d(C, A) = 1.41</a:t>
            </a:r>
          </a:p>
          <a:p>
            <a:pPr marL="742950" lvl="1" indent="-285750">
              <a:buFont typeface="Arial" panose="020B0604020202020204" pitchFamily="34" charset="0"/>
              <a:buChar char="•"/>
            </a:pPr>
            <a:r>
              <a:rPr lang="en-US" dirty="0">
                <a:solidFill>
                  <a:schemeClr val="bg1"/>
                </a:solidFill>
              </a:rPr>
              <a:t>reachability-distance(B) = Max(core-distance(A), d(B,A)) = 1.41</a:t>
            </a:r>
          </a:p>
          <a:p>
            <a:pPr marL="742950" lvl="1" indent="-285750">
              <a:buFont typeface="Arial" panose="020B0604020202020204" pitchFamily="34" charset="0"/>
              <a:buChar char="•"/>
            </a:pPr>
            <a:r>
              <a:rPr lang="en-US" dirty="0">
                <a:solidFill>
                  <a:schemeClr val="bg1"/>
                </a:solidFill>
              </a:rPr>
              <a:t>reachability-distance(C) = Max(core-distance(A), d(C,A)) = 1.41</a:t>
            </a:r>
          </a:p>
          <a:p>
            <a:pPr marL="742950" lvl="1" indent="-285750">
              <a:buFont typeface="Wingdings" panose="05000000000000000000" pitchFamily="2" charset="2"/>
              <a:buChar char="à"/>
            </a:pPr>
            <a:r>
              <a:rPr lang="en-US" dirty="0" err="1">
                <a:solidFill>
                  <a:schemeClr val="bg1"/>
                </a:solidFill>
                <a:sym typeface="Wingdings" panose="05000000000000000000" pitchFamily="2" charset="2"/>
              </a:rPr>
              <a:t>Thêm</a:t>
            </a:r>
            <a:r>
              <a:rPr lang="en-US" dirty="0">
                <a:solidFill>
                  <a:schemeClr val="bg1"/>
                </a:solidFill>
                <a:sym typeface="Wingdings" panose="05000000000000000000" pitchFamily="2" charset="2"/>
              </a:rPr>
              <a:t> B, C </a:t>
            </a:r>
            <a:r>
              <a:rPr lang="en-US" dirty="0" err="1">
                <a:solidFill>
                  <a:schemeClr val="bg1"/>
                </a:solidFill>
                <a:sym typeface="Wingdings" panose="05000000000000000000" pitchFamily="2" charset="2"/>
              </a:rPr>
              <a:t>vào</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hàng</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đợi</a:t>
            </a:r>
            <a:r>
              <a:rPr lang="en-US" dirty="0">
                <a:solidFill>
                  <a:schemeClr val="bg1"/>
                </a:solidFill>
                <a:sym typeface="Wingdings" panose="05000000000000000000" pitchFamily="2" charset="2"/>
              </a:rPr>
              <a:t> </a:t>
            </a:r>
          </a:p>
          <a:p>
            <a:pPr marL="742950" lvl="1" indent="-285750">
              <a:buFont typeface="Wingdings" panose="05000000000000000000" pitchFamily="2" charset="2"/>
              <a:buChar char="à"/>
            </a:pPr>
            <a:r>
              <a:rPr lang="en-US" dirty="0" err="1">
                <a:solidFill>
                  <a:schemeClr val="bg1"/>
                </a:solidFill>
                <a:sym typeface="Wingdings" panose="05000000000000000000" pitchFamily="2" charset="2"/>
              </a:rPr>
              <a:t>Đánh</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dấu</a:t>
            </a:r>
            <a:r>
              <a:rPr lang="en-US" dirty="0">
                <a:solidFill>
                  <a:schemeClr val="bg1"/>
                </a:solidFill>
                <a:sym typeface="Wingdings" panose="05000000000000000000" pitchFamily="2" charset="2"/>
              </a:rPr>
              <a:t> A = </a:t>
            </a:r>
            <a:r>
              <a:rPr lang="en-US" i="0" u="none" strike="noStrike" dirty="0">
                <a:solidFill>
                  <a:schemeClr val="bg1"/>
                </a:solidFill>
                <a:effectLst/>
                <a:latin typeface="+mj-lt"/>
              </a:rPr>
              <a:t>clustered</a:t>
            </a:r>
          </a:p>
          <a:p>
            <a:pPr marL="742950" lvl="1" indent="-285750">
              <a:buFont typeface="Wingdings" panose="05000000000000000000" pitchFamily="2" charset="2"/>
              <a:buChar char="à"/>
            </a:pPr>
            <a:r>
              <a:rPr lang="en-US" dirty="0" err="1">
                <a:solidFill>
                  <a:schemeClr val="bg1"/>
                </a:solidFill>
                <a:latin typeface="+mj-lt"/>
              </a:rPr>
              <a:t>Thêm</a:t>
            </a:r>
            <a:r>
              <a:rPr lang="en-US" dirty="0">
                <a:solidFill>
                  <a:schemeClr val="bg1"/>
                </a:solidFill>
                <a:latin typeface="+mj-lt"/>
              </a:rPr>
              <a:t> A </a:t>
            </a:r>
            <a:r>
              <a:rPr lang="en-US" dirty="0" err="1">
                <a:solidFill>
                  <a:schemeClr val="bg1"/>
                </a:solidFill>
                <a:latin typeface="+mj-lt"/>
              </a:rPr>
              <a:t>vào</a:t>
            </a:r>
            <a:r>
              <a:rPr lang="en-US" dirty="0">
                <a:solidFill>
                  <a:schemeClr val="bg1"/>
                </a:solidFill>
                <a:latin typeface="+mj-lt"/>
              </a:rPr>
              <a:t> </a:t>
            </a:r>
            <a:r>
              <a:rPr lang="en-US" dirty="0" err="1">
                <a:solidFill>
                  <a:schemeClr val="bg1"/>
                </a:solidFill>
                <a:latin typeface="+mj-lt"/>
              </a:rPr>
              <a:t>danh</a:t>
            </a:r>
            <a:r>
              <a:rPr lang="en-US" dirty="0">
                <a:solidFill>
                  <a:schemeClr val="bg1"/>
                </a:solidFill>
                <a:latin typeface="+mj-lt"/>
              </a:rPr>
              <a:t> </a:t>
            </a:r>
            <a:r>
              <a:rPr lang="en-US" dirty="0" err="1">
                <a:solidFill>
                  <a:schemeClr val="bg1"/>
                </a:solidFill>
                <a:latin typeface="+mj-lt"/>
              </a:rPr>
              <a:t>sách</a:t>
            </a:r>
            <a:r>
              <a:rPr lang="en-US" dirty="0">
                <a:solidFill>
                  <a:schemeClr val="bg1"/>
                </a:solidFill>
                <a:latin typeface="+mj-lt"/>
              </a:rPr>
              <a:t> </a:t>
            </a:r>
            <a:r>
              <a:rPr lang="en-US" dirty="0">
                <a:solidFill>
                  <a:schemeClr val="bg1"/>
                </a:solidFill>
              </a:rPr>
              <a:t>cluster-ordering</a:t>
            </a:r>
          </a:p>
        </p:txBody>
      </p:sp>
      <p:graphicFrame>
        <p:nvGraphicFramePr>
          <p:cNvPr id="9" name="Table 8">
            <a:extLst>
              <a:ext uri="{FF2B5EF4-FFF2-40B4-BE49-F238E27FC236}">
                <a16:creationId xmlns:a16="http://schemas.microsoft.com/office/drawing/2014/main" id="{56A48245-01D8-CA03-23F9-81349DF03731}"/>
              </a:ext>
            </a:extLst>
          </p:cNvPr>
          <p:cNvGraphicFramePr>
            <a:graphicFrameLocks noGrp="1"/>
          </p:cNvGraphicFramePr>
          <p:nvPr>
            <p:extLst>
              <p:ext uri="{D42A27DB-BD31-4B8C-83A1-F6EECF244321}">
                <p14:modId xmlns:p14="http://schemas.microsoft.com/office/powerpoint/2010/main" val="3100645896"/>
              </p:ext>
            </p:extLst>
          </p:nvPr>
        </p:nvGraphicFramePr>
        <p:xfrm>
          <a:off x="183605" y="3657039"/>
          <a:ext cx="9596889" cy="2926080"/>
        </p:xfrm>
        <a:graphic>
          <a:graphicData uri="http://schemas.openxmlformats.org/drawingml/2006/table">
            <a:tbl>
              <a:tblPr firstRow="1" bandRow="1">
                <a:tableStyleId>{5C22544A-7EE6-4342-B048-85BDC9FD1C3A}</a:tableStyleId>
              </a:tblPr>
              <a:tblGrid>
                <a:gridCol w="2042046">
                  <a:extLst>
                    <a:ext uri="{9D8B030D-6E8A-4147-A177-3AD203B41FA5}">
                      <a16:colId xmlns:a16="http://schemas.microsoft.com/office/drawing/2014/main" val="4177967048"/>
                    </a:ext>
                  </a:extLst>
                </a:gridCol>
                <a:gridCol w="2042046">
                  <a:extLst>
                    <a:ext uri="{9D8B030D-6E8A-4147-A177-3AD203B41FA5}">
                      <a16:colId xmlns:a16="http://schemas.microsoft.com/office/drawing/2014/main" val="2227040449"/>
                    </a:ext>
                  </a:extLst>
                </a:gridCol>
                <a:gridCol w="3123603">
                  <a:extLst>
                    <a:ext uri="{9D8B030D-6E8A-4147-A177-3AD203B41FA5}">
                      <a16:colId xmlns:a16="http://schemas.microsoft.com/office/drawing/2014/main" val="1207558532"/>
                    </a:ext>
                  </a:extLst>
                </a:gridCol>
                <a:gridCol w="2389194">
                  <a:extLst>
                    <a:ext uri="{9D8B030D-6E8A-4147-A177-3AD203B41FA5}">
                      <a16:colId xmlns:a16="http://schemas.microsoft.com/office/drawing/2014/main" val="3113612688"/>
                    </a:ext>
                  </a:extLst>
                </a:gridCol>
              </a:tblGrid>
              <a:tr h="335359">
                <a:tc>
                  <a:txBody>
                    <a:bodyPr/>
                    <a:lstStyle/>
                    <a:p>
                      <a:pPr algn="ctr"/>
                      <a:r>
                        <a:rPr lang="en-US">
                          <a:solidFill>
                            <a:schemeClr val="bg1"/>
                          </a:solidFill>
                        </a:rPr>
                        <a:t>Points</a:t>
                      </a:r>
                    </a:p>
                  </a:txBody>
                  <a:tcPr>
                    <a:solidFill>
                      <a:srgbClr val="010F22"/>
                    </a:solidFill>
                  </a:tcPr>
                </a:tc>
                <a:tc>
                  <a:txBody>
                    <a:bodyPr/>
                    <a:lstStyle/>
                    <a:p>
                      <a:pPr algn="ctr"/>
                      <a:r>
                        <a:rPr lang="en-US">
                          <a:solidFill>
                            <a:schemeClr val="bg1"/>
                          </a:solidFill>
                        </a:rPr>
                        <a:t>cluster</a:t>
                      </a:r>
                    </a:p>
                  </a:txBody>
                  <a:tcPr>
                    <a:solidFill>
                      <a:srgbClr val="010F22"/>
                    </a:solidFill>
                  </a:tcPr>
                </a:tc>
                <a:tc>
                  <a:txBody>
                    <a:bodyPr/>
                    <a:lstStyle/>
                    <a:p>
                      <a:pPr algn="ctr"/>
                      <a:r>
                        <a:rPr lang="en-US">
                          <a:solidFill>
                            <a:schemeClr val="bg1"/>
                          </a:solidFill>
                        </a:rPr>
                        <a:t>reachability-distance</a:t>
                      </a:r>
                    </a:p>
                  </a:txBody>
                  <a:tcPr>
                    <a:solidFill>
                      <a:srgbClr val="010F22"/>
                    </a:solidFill>
                  </a:tcPr>
                </a:tc>
                <a:tc>
                  <a:txBody>
                    <a:bodyPr/>
                    <a:lstStyle/>
                    <a:p>
                      <a:pPr algn="ctr"/>
                      <a:r>
                        <a:rPr lang="en-US" dirty="0">
                          <a:solidFill>
                            <a:schemeClr val="bg1"/>
                          </a:solidFill>
                        </a:rPr>
                        <a:t>core-distance</a:t>
                      </a:r>
                    </a:p>
                  </a:txBody>
                  <a:tcPr>
                    <a:solidFill>
                      <a:srgbClr val="010F22"/>
                    </a:solidFill>
                  </a:tcPr>
                </a:tc>
                <a:extLst>
                  <a:ext uri="{0D108BD9-81ED-4DB2-BD59-A6C34878D82A}">
                    <a16:rowId xmlns:a16="http://schemas.microsoft.com/office/drawing/2014/main" val="337179965"/>
                  </a:ext>
                </a:extLst>
              </a:tr>
              <a:tr h="335359">
                <a:tc>
                  <a:txBody>
                    <a:bodyPr/>
                    <a:lstStyle/>
                    <a:p>
                      <a:pPr algn="ctr"/>
                      <a:r>
                        <a:rPr lang="en-US">
                          <a:solidFill>
                            <a:schemeClr val="bg1"/>
                          </a:solidFill>
                        </a:rPr>
                        <a:t>A</a:t>
                      </a:r>
                    </a:p>
                  </a:txBody>
                  <a:tcPr>
                    <a:solidFill>
                      <a:srgbClr val="021D42"/>
                    </a:solidFill>
                  </a:tcPr>
                </a:tc>
                <a:tc>
                  <a:txBody>
                    <a:bodyPr/>
                    <a:lstStyle/>
                    <a:p>
                      <a:pPr algn="ctr"/>
                      <a:r>
                        <a:rPr lang="en-US" sz="1800" i="0" u="none" strike="noStrike" kern="1200">
                          <a:solidFill>
                            <a:schemeClr val="bg1"/>
                          </a:solidFill>
                          <a:effectLst/>
                          <a:latin typeface="+mn-lt"/>
                          <a:ea typeface="+mn-ea"/>
                          <a:cs typeface="+mn-cs"/>
                        </a:rPr>
                        <a:t>clustered</a:t>
                      </a:r>
                      <a:endParaRPr lang="en-US">
                        <a:solidFill>
                          <a:schemeClr val="bg1"/>
                        </a:solidFill>
                      </a:endParaRPr>
                    </a:p>
                  </a:txBody>
                  <a:tcPr>
                    <a:solidFill>
                      <a:srgbClr val="021D42"/>
                    </a:solidFill>
                  </a:tcPr>
                </a:tc>
                <a:tc>
                  <a:txBody>
                    <a:bodyPr/>
                    <a:lstStyle/>
                    <a:p>
                      <a:pPr algn="ctr"/>
                      <a:r>
                        <a:rPr lang="en-US">
                          <a:solidFill>
                            <a:schemeClr val="bg1"/>
                          </a:solidFill>
                        </a:rPr>
                        <a:t>inf</a:t>
                      </a:r>
                    </a:p>
                  </a:txBody>
                  <a:tcPr>
                    <a:solidFill>
                      <a:srgbClr val="021D4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1.41</a:t>
                      </a:r>
                    </a:p>
                  </a:txBody>
                  <a:tcPr>
                    <a:solidFill>
                      <a:srgbClr val="021D42"/>
                    </a:solidFill>
                  </a:tcPr>
                </a:tc>
                <a:extLst>
                  <a:ext uri="{0D108BD9-81ED-4DB2-BD59-A6C34878D82A}">
                    <a16:rowId xmlns:a16="http://schemas.microsoft.com/office/drawing/2014/main" val="3873020566"/>
                  </a:ext>
                </a:extLst>
              </a:tr>
              <a:tr h="335359">
                <a:tc>
                  <a:txBody>
                    <a:bodyPr/>
                    <a:lstStyle/>
                    <a:p>
                      <a:pPr algn="ctr"/>
                      <a:r>
                        <a:rPr lang="en-US" dirty="0">
                          <a:solidFill>
                            <a:schemeClr val="bg1"/>
                          </a:solidFill>
                        </a:rPr>
                        <a:t>B</a:t>
                      </a:r>
                    </a:p>
                  </a:txBody>
                  <a:tcPr>
                    <a:solidFill>
                      <a:srgbClr val="021F46"/>
                    </a:solidFill>
                  </a:tcPr>
                </a:tc>
                <a:tc>
                  <a:txBody>
                    <a:bodyPr/>
                    <a:lstStyle/>
                    <a:p>
                      <a:pPr algn="ctr"/>
                      <a:r>
                        <a:rPr lang="en-US" sz="1800" i="0" u="none" strike="noStrike" kern="1200">
                          <a:solidFill>
                            <a:schemeClr val="bg1"/>
                          </a:solidFill>
                          <a:effectLst/>
                          <a:latin typeface="+mn-lt"/>
                          <a:ea typeface="+mn-ea"/>
                          <a:cs typeface="+mn-cs"/>
                        </a:rPr>
                        <a:t>unclustered</a:t>
                      </a:r>
                      <a:endParaRPr lang="en-US">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rPr>
                        <a:t>1.41</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inf</a:t>
                      </a:r>
                    </a:p>
                  </a:txBody>
                  <a:tcPr>
                    <a:solidFill>
                      <a:srgbClr val="021F46"/>
                    </a:solidFill>
                  </a:tcPr>
                </a:tc>
                <a:extLst>
                  <a:ext uri="{0D108BD9-81ED-4DB2-BD59-A6C34878D82A}">
                    <a16:rowId xmlns:a16="http://schemas.microsoft.com/office/drawing/2014/main" val="862272934"/>
                  </a:ext>
                </a:extLst>
              </a:tr>
              <a:tr h="335359">
                <a:tc>
                  <a:txBody>
                    <a:bodyPr/>
                    <a:lstStyle/>
                    <a:p>
                      <a:pPr algn="ctr"/>
                      <a:r>
                        <a:rPr lang="en-US" dirty="0">
                          <a:solidFill>
                            <a:schemeClr val="bg1"/>
                          </a:solidFill>
                        </a:rPr>
                        <a:t>C</a:t>
                      </a:r>
                    </a:p>
                  </a:txBody>
                  <a:tcPr>
                    <a:solidFill>
                      <a:srgbClr val="021F46"/>
                    </a:solidFill>
                  </a:tcPr>
                </a:tc>
                <a:tc>
                  <a:txBody>
                    <a:bodyPr/>
                    <a:lstStyle/>
                    <a:p>
                      <a:pPr algn="ctr"/>
                      <a:r>
                        <a:rPr lang="en-US" sz="1800" i="0" u="none" strike="noStrike" kern="1200" dirty="0" err="1">
                          <a:solidFill>
                            <a:schemeClr val="bg1"/>
                          </a:solidFill>
                          <a:effectLst/>
                          <a:latin typeface="+mn-lt"/>
                          <a:ea typeface="+mn-ea"/>
                          <a:cs typeface="+mn-cs"/>
                        </a:rPr>
                        <a:t>unclustered</a:t>
                      </a:r>
                      <a:endParaRPr lang="en-US" dirty="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rPr>
                        <a:t>1.41</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inf</a:t>
                      </a:r>
                    </a:p>
                  </a:txBody>
                  <a:tcPr>
                    <a:solidFill>
                      <a:srgbClr val="021F46"/>
                    </a:solidFill>
                  </a:tcPr>
                </a:tc>
                <a:extLst>
                  <a:ext uri="{0D108BD9-81ED-4DB2-BD59-A6C34878D82A}">
                    <a16:rowId xmlns:a16="http://schemas.microsoft.com/office/drawing/2014/main" val="2228681837"/>
                  </a:ext>
                </a:extLst>
              </a:tr>
              <a:tr h="335359">
                <a:tc>
                  <a:txBody>
                    <a:bodyPr/>
                    <a:lstStyle/>
                    <a:p>
                      <a:pPr algn="ctr"/>
                      <a:r>
                        <a:rPr lang="en-US">
                          <a:solidFill>
                            <a:schemeClr val="bg1"/>
                          </a:solidFill>
                        </a:rPr>
                        <a:t>D</a:t>
                      </a:r>
                    </a:p>
                  </a:txBody>
                  <a:tcPr>
                    <a:solidFill>
                      <a:srgbClr val="021F46"/>
                    </a:solidFill>
                  </a:tcPr>
                </a:tc>
                <a:tc>
                  <a:txBody>
                    <a:bodyPr/>
                    <a:lstStyle/>
                    <a:p>
                      <a:pPr algn="ctr"/>
                      <a:r>
                        <a:rPr lang="en-US" sz="1800" i="0" u="none" strike="noStrike" kern="1200">
                          <a:solidFill>
                            <a:schemeClr val="bg1"/>
                          </a:solidFill>
                          <a:effectLst/>
                          <a:latin typeface="+mn-lt"/>
                          <a:ea typeface="+mn-ea"/>
                          <a:cs typeface="+mn-cs"/>
                        </a:rPr>
                        <a:t>unclustered</a:t>
                      </a:r>
                      <a:endParaRPr lang="en-US">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inf</a:t>
                      </a:r>
                    </a:p>
                  </a:txBody>
                  <a:tcPr>
                    <a:solidFill>
                      <a:srgbClr val="021F46"/>
                    </a:solidFill>
                  </a:tcPr>
                </a:tc>
                <a:extLst>
                  <a:ext uri="{0D108BD9-81ED-4DB2-BD59-A6C34878D82A}">
                    <a16:rowId xmlns:a16="http://schemas.microsoft.com/office/drawing/2014/main" val="927036697"/>
                  </a:ext>
                </a:extLst>
              </a:tr>
              <a:tr h="335359">
                <a:tc>
                  <a:txBody>
                    <a:bodyPr/>
                    <a:lstStyle/>
                    <a:p>
                      <a:pPr algn="ctr"/>
                      <a:r>
                        <a:rPr lang="en-US">
                          <a:solidFill>
                            <a:schemeClr val="bg1"/>
                          </a:solidFill>
                        </a:rPr>
                        <a:t>E</a:t>
                      </a:r>
                    </a:p>
                  </a:txBody>
                  <a:tcPr>
                    <a:solidFill>
                      <a:srgbClr val="021F46"/>
                    </a:solidFill>
                  </a:tcPr>
                </a:tc>
                <a:tc>
                  <a:txBody>
                    <a:bodyPr/>
                    <a:lstStyle/>
                    <a:p>
                      <a:pPr algn="ctr"/>
                      <a:r>
                        <a:rPr lang="en-US" sz="1800" i="0" u="none" strike="noStrike" kern="1200">
                          <a:solidFill>
                            <a:schemeClr val="bg1"/>
                          </a:solidFill>
                          <a:effectLst/>
                          <a:latin typeface="+mn-lt"/>
                          <a:ea typeface="+mn-ea"/>
                          <a:cs typeface="+mn-cs"/>
                        </a:rPr>
                        <a:t>unclustered</a:t>
                      </a:r>
                      <a:endParaRPr lang="en-US">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inf</a:t>
                      </a:r>
                    </a:p>
                  </a:txBody>
                  <a:tcPr>
                    <a:solidFill>
                      <a:srgbClr val="021F46"/>
                    </a:solidFill>
                  </a:tcPr>
                </a:tc>
                <a:extLst>
                  <a:ext uri="{0D108BD9-81ED-4DB2-BD59-A6C34878D82A}">
                    <a16:rowId xmlns:a16="http://schemas.microsoft.com/office/drawing/2014/main" val="2014420651"/>
                  </a:ext>
                </a:extLst>
              </a:tr>
              <a:tr h="335359">
                <a:tc>
                  <a:txBody>
                    <a:bodyPr/>
                    <a:lstStyle/>
                    <a:p>
                      <a:pPr algn="ctr"/>
                      <a:r>
                        <a:rPr lang="en-US">
                          <a:solidFill>
                            <a:schemeClr val="bg1"/>
                          </a:solidFill>
                        </a:rPr>
                        <a:t>F</a:t>
                      </a:r>
                    </a:p>
                  </a:txBody>
                  <a:tcPr>
                    <a:solidFill>
                      <a:srgbClr val="021F46"/>
                    </a:solidFill>
                  </a:tcPr>
                </a:tc>
                <a:tc>
                  <a:txBody>
                    <a:bodyPr/>
                    <a:lstStyle/>
                    <a:p>
                      <a:pPr algn="ctr"/>
                      <a:r>
                        <a:rPr lang="en-US" sz="1800" i="0" u="none" strike="noStrike" kern="1200">
                          <a:solidFill>
                            <a:schemeClr val="bg1"/>
                          </a:solidFill>
                          <a:effectLst/>
                          <a:latin typeface="+mn-lt"/>
                          <a:ea typeface="+mn-ea"/>
                          <a:cs typeface="+mn-cs"/>
                        </a:rPr>
                        <a:t>unclustered</a:t>
                      </a:r>
                      <a:endParaRPr lang="en-US">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inf</a:t>
                      </a:r>
                    </a:p>
                  </a:txBody>
                  <a:tcPr>
                    <a:solidFill>
                      <a:srgbClr val="021F46"/>
                    </a:solidFill>
                  </a:tcPr>
                </a:tc>
                <a:extLst>
                  <a:ext uri="{0D108BD9-81ED-4DB2-BD59-A6C34878D82A}">
                    <a16:rowId xmlns:a16="http://schemas.microsoft.com/office/drawing/2014/main" val="3565946660"/>
                  </a:ext>
                </a:extLst>
              </a:tr>
              <a:tr h="335359">
                <a:tc>
                  <a:txBody>
                    <a:bodyPr/>
                    <a:lstStyle/>
                    <a:p>
                      <a:pPr algn="ctr"/>
                      <a:r>
                        <a:rPr lang="en-US">
                          <a:solidFill>
                            <a:schemeClr val="bg1"/>
                          </a:solidFill>
                        </a:rPr>
                        <a:t>G</a:t>
                      </a:r>
                    </a:p>
                  </a:txBody>
                  <a:tcPr>
                    <a:solidFill>
                      <a:srgbClr val="021D42"/>
                    </a:solidFill>
                  </a:tcPr>
                </a:tc>
                <a:tc>
                  <a:txBody>
                    <a:bodyPr/>
                    <a:lstStyle/>
                    <a:p>
                      <a:pPr algn="ctr"/>
                      <a:r>
                        <a:rPr lang="en-US" sz="1800" i="0" u="none" strike="noStrike" kern="1200">
                          <a:solidFill>
                            <a:schemeClr val="bg1"/>
                          </a:solidFill>
                          <a:effectLst/>
                          <a:latin typeface="+mn-lt"/>
                          <a:ea typeface="+mn-ea"/>
                          <a:cs typeface="+mn-cs"/>
                        </a:rPr>
                        <a:t>unclustered</a:t>
                      </a:r>
                      <a:endParaRPr lang="en-US">
                        <a:solidFill>
                          <a:schemeClr val="bg1"/>
                        </a:solidFill>
                      </a:endParaRPr>
                    </a:p>
                  </a:txBody>
                  <a:tcPr>
                    <a:solidFill>
                      <a:srgbClr val="021D4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rPr>
                        <a:t>inf</a:t>
                      </a:r>
                    </a:p>
                  </a:txBody>
                  <a:tcPr>
                    <a:solidFill>
                      <a:srgbClr val="021D4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inf</a:t>
                      </a:r>
                    </a:p>
                  </a:txBody>
                  <a:tcPr>
                    <a:solidFill>
                      <a:srgbClr val="021D42"/>
                    </a:solidFill>
                  </a:tcPr>
                </a:tc>
                <a:extLst>
                  <a:ext uri="{0D108BD9-81ED-4DB2-BD59-A6C34878D82A}">
                    <a16:rowId xmlns:a16="http://schemas.microsoft.com/office/drawing/2014/main" val="3960385213"/>
                  </a:ext>
                </a:extLst>
              </a:tr>
            </a:tbl>
          </a:graphicData>
        </a:graphic>
      </p:graphicFrame>
      <p:sp>
        <p:nvSpPr>
          <p:cNvPr id="11" name="TextBox 10">
            <a:extLst>
              <a:ext uri="{FF2B5EF4-FFF2-40B4-BE49-F238E27FC236}">
                <a16:creationId xmlns:a16="http://schemas.microsoft.com/office/drawing/2014/main" id="{37B0B7B7-2AB1-B7A2-E836-B851D46913D6}"/>
              </a:ext>
            </a:extLst>
          </p:cNvPr>
          <p:cNvSpPr txBox="1"/>
          <p:nvPr/>
        </p:nvSpPr>
        <p:spPr>
          <a:xfrm>
            <a:off x="0" y="3182332"/>
            <a:ext cx="3149600" cy="369332"/>
          </a:xfrm>
          <a:prstGeom prst="rect">
            <a:avLst/>
          </a:prstGeom>
          <a:noFill/>
        </p:spPr>
        <p:txBody>
          <a:bodyPr wrap="square" rtlCol="0">
            <a:spAutoFit/>
          </a:bodyPr>
          <a:lstStyle/>
          <a:p>
            <a:r>
              <a:rPr lang="en-US" dirty="0">
                <a:solidFill>
                  <a:schemeClr val="bg1"/>
                </a:solidFill>
                <a:sym typeface="Wingdings" panose="05000000000000000000" pitchFamily="2" charset="2"/>
              </a:rPr>
              <a:t> </a:t>
            </a:r>
            <a:r>
              <a:rPr lang="en-US" dirty="0">
                <a:solidFill>
                  <a:schemeClr val="bg1"/>
                </a:solidFill>
              </a:rPr>
              <a:t>Clustering Status Table: </a:t>
            </a:r>
          </a:p>
        </p:txBody>
      </p:sp>
      <p:graphicFrame>
        <p:nvGraphicFramePr>
          <p:cNvPr id="12" name="Table 11">
            <a:extLst>
              <a:ext uri="{FF2B5EF4-FFF2-40B4-BE49-F238E27FC236}">
                <a16:creationId xmlns:a16="http://schemas.microsoft.com/office/drawing/2014/main" id="{A93E98C9-B088-045B-95D5-DF94650671DB}"/>
              </a:ext>
            </a:extLst>
          </p:cNvPr>
          <p:cNvGraphicFramePr>
            <a:graphicFrameLocks noGrp="1"/>
          </p:cNvGraphicFramePr>
          <p:nvPr>
            <p:extLst>
              <p:ext uri="{D42A27DB-BD31-4B8C-83A1-F6EECF244321}">
                <p14:modId xmlns:p14="http://schemas.microsoft.com/office/powerpoint/2010/main" val="4056474887"/>
              </p:ext>
            </p:extLst>
          </p:nvPr>
        </p:nvGraphicFramePr>
        <p:xfrm>
          <a:off x="5659120" y="2811491"/>
          <a:ext cx="2489200" cy="370840"/>
        </p:xfrm>
        <a:graphic>
          <a:graphicData uri="http://schemas.openxmlformats.org/drawingml/2006/table">
            <a:tbl>
              <a:tblPr firstRow="1" bandRow="1">
                <a:tableStyleId>{5C22544A-7EE6-4342-B048-85BDC9FD1C3A}</a:tableStyleId>
              </a:tblPr>
              <a:tblGrid>
                <a:gridCol w="2062480">
                  <a:extLst>
                    <a:ext uri="{9D8B030D-6E8A-4147-A177-3AD203B41FA5}">
                      <a16:colId xmlns:a16="http://schemas.microsoft.com/office/drawing/2014/main" val="3012671129"/>
                    </a:ext>
                  </a:extLst>
                </a:gridCol>
                <a:gridCol w="426720">
                  <a:extLst>
                    <a:ext uri="{9D8B030D-6E8A-4147-A177-3AD203B41FA5}">
                      <a16:colId xmlns:a16="http://schemas.microsoft.com/office/drawing/2014/main" val="4001937367"/>
                    </a:ext>
                  </a:extLst>
                </a:gridCol>
              </a:tblGrid>
              <a:tr h="370840">
                <a:tc>
                  <a:txBody>
                    <a:bodyPr/>
                    <a:lstStyle/>
                    <a:p>
                      <a:r>
                        <a:rPr lang="en-US">
                          <a:solidFill>
                            <a:schemeClr val="bg1"/>
                          </a:solidFill>
                        </a:rPr>
                        <a:t>cluster-ordering</a:t>
                      </a:r>
                      <a:endParaRPr lang="en-US"/>
                    </a:p>
                  </a:txBody>
                  <a:tcPr>
                    <a:solidFill>
                      <a:srgbClr val="021D42"/>
                    </a:solidFill>
                  </a:tcPr>
                </a:tc>
                <a:tc>
                  <a:txBody>
                    <a:bodyPr/>
                    <a:lstStyle/>
                    <a:p>
                      <a:r>
                        <a:rPr lang="en-US" dirty="0"/>
                        <a:t>A</a:t>
                      </a:r>
                    </a:p>
                  </a:txBody>
                  <a:tcPr>
                    <a:solidFill>
                      <a:srgbClr val="021D42"/>
                    </a:solidFill>
                  </a:tcPr>
                </a:tc>
                <a:extLst>
                  <a:ext uri="{0D108BD9-81ED-4DB2-BD59-A6C34878D82A}">
                    <a16:rowId xmlns:a16="http://schemas.microsoft.com/office/drawing/2014/main" val="3028162098"/>
                  </a:ext>
                </a:extLst>
              </a:tr>
            </a:tbl>
          </a:graphicData>
        </a:graphic>
      </p:graphicFrame>
      <p:cxnSp>
        <p:nvCxnSpPr>
          <p:cNvPr id="7" name="Straight Connector 6">
            <a:extLst>
              <a:ext uri="{FF2B5EF4-FFF2-40B4-BE49-F238E27FC236}">
                <a16:creationId xmlns:a16="http://schemas.microsoft.com/office/drawing/2014/main" id="{4CBADD88-88E7-48C7-844E-4F26D333C2CC}"/>
              </a:ext>
            </a:extLst>
          </p:cNvPr>
          <p:cNvCxnSpPr>
            <a:cxnSpLocks/>
          </p:cNvCxnSpPr>
          <p:nvPr/>
        </p:nvCxnSpPr>
        <p:spPr>
          <a:xfrm>
            <a:off x="2962956" y="1035707"/>
            <a:ext cx="6136224" cy="0"/>
          </a:xfrm>
          <a:prstGeom prst="line">
            <a:avLst/>
          </a:prstGeom>
          <a:ln w="38100">
            <a:solidFill>
              <a:schemeClr val="bg1"/>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93852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任意多边形: 形状 128">
            <a:extLst>
              <a:ext uri="{FF2B5EF4-FFF2-40B4-BE49-F238E27FC236}">
                <a16:creationId xmlns:a16="http://schemas.microsoft.com/office/drawing/2014/main" id="{3AA439B3-359A-4E3B-B368-7858D95D4A61}"/>
              </a:ext>
            </a:extLst>
          </p:cNvPr>
          <p:cNvSpPr/>
          <p:nvPr/>
        </p:nvSpPr>
        <p:spPr>
          <a:xfrm>
            <a:off x="-1" y="6034420"/>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30" name="任意多边形: 形状 129">
            <a:extLst>
              <a:ext uri="{FF2B5EF4-FFF2-40B4-BE49-F238E27FC236}">
                <a16:creationId xmlns:a16="http://schemas.microsoft.com/office/drawing/2014/main" id="{DD7D9B4E-E523-4C0C-917F-8941711CC3A1}"/>
              </a:ext>
            </a:extLst>
          </p:cNvPr>
          <p:cNvSpPr/>
          <p:nvPr/>
        </p:nvSpPr>
        <p:spPr>
          <a:xfrm>
            <a:off x="-1" y="6150818"/>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31" name="任意多边形: 形状 130">
            <a:extLst>
              <a:ext uri="{FF2B5EF4-FFF2-40B4-BE49-F238E27FC236}">
                <a16:creationId xmlns:a16="http://schemas.microsoft.com/office/drawing/2014/main" id="{EF5A6474-AC66-40D8-AA39-22785FE710D8}"/>
              </a:ext>
            </a:extLst>
          </p:cNvPr>
          <p:cNvSpPr/>
          <p:nvPr/>
        </p:nvSpPr>
        <p:spPr>
          <a:xfrm>
            <a:off x="-1" y="6267440"/>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43" name="等腰三角形 142">
            <a:extLst>
              <a:ext uri="{FF2B5EF4-FFF2-40B4-BE49-F238E27FC236}">
                <a16:creationId xmlns:a16="http://schemas.microsoft.com/office/drawing/2014/main" id="{61BE8B33-298F-448D-B25E-C5C38D6702F9}"/>
              </a:ext>
            </a:extLst>
          </p:cNvPr>
          <p:cNvSpPr/>
          <p:nvPr/>
        </p:nvSpPr>
        <p:spPr>
          <a:xfrm rot="5400000">
            <a:off x="4287938" y="813516"/>
            <a:ext cx="256972" cy="22152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44" name="等腰三角形 143">
            <a:extLst>
              <a:ext uri="{FF2B5EF4-FFF2-40B4-BE49-F238E27FC236}">
                <a16:creationId xmlns:a16="http://schemas.microsoft.com/office/drawing/2014/main" id="{D51B3D73-88F5-46E8-B266-5512B4879509}"/>
              </a:ext>
            </a:extLst>
          </p:cNvPr>
          <p:cNvSpPr/>
          <p:nvPr/>
        </p:nvSpPr>
        <p:spPr>
          <a:xfrm rot="5400000" flipH="1" flipV="1">
            <a:off x="7660611" y="813516"/>
            <a:ext cx="256970" cy="22152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42" name="TextBox 41">
            <a:extLst>
              <a:ext uri="{FF2B5EF4-FFF2-40B4-BE49-F238E27FC236}">
                <a16:creationId xmlns:a16="http://schemas.microsoft.com/office/drawing/2014/main" id="{B02E6E3B-9F63-4476-B91F-5F5B2EDD60CD}"/>
              </a:ext>
            </a:extLst>
          </p:cNvPr>
          <p:cNvSpPr txBox="1"/>
          <p:nvPr/>
        </p:nvSpPr>
        <p:spPr>
          <a:xfrm>
            <a:off x="5232467" y="631891"/>
            <a:ext cx="1740587" cy="584775"/>
          </a:xfrm>
          <a:prstGeom prst="rect">
            <a:avLst/>
          </a:prstGeom>
          <a:noFill/>
        </p:spPr>
        <p:txBody>
          <a:bodyPr wrap="square" rtlCol="0">
            <a:spAutoFit/>
          </a:bodyPr>
          <a:lstStyle/>
          <a:p>
            <a:pPr algn="ctr"/>
            <a:r>
              <a:rPr lang="en-US" sz="3200" dirty="0" err="1">
                <a:solidFill>
                  <a:schemeClr val="bg1"/>
                </a:solidFill>
                <a:latin typeface="Yeseva One" panose="00000500000000000000"/>
              </a:rPr>
              <a:t>Nhóm</a:t>
            </a:r>
            <a:r>
              <a:rPr lang="en-US" sz="3200" dirty="0">
                <a:solidFill>
                  <a:schemeClr val="bg1"/>
                </a:solidFill>
                <a:latin typeface="Yeseva One" panose="00000500000000000000"/>
              </a:rPr>
              <a:t> 10</a:t>
            </a:r>
          </a:p>
        </p:txBody>
      </p:sp>
      <p:cxnSp>
        <p:nvCxnSpPr>
          <p:cNvPr id="44" name="直接连接符 137">
            <a:extLst>
              <a:ext uri="{FF2B5EF4-FFF2-40B4-BE49-F238E27FC236}">
                <a16:creationId xmlns:a16="http://schemas.microsoft.com/office/drawing/2014/main" id="{35D81CD8-FD77-46B4-838C-CC8E22E7D45E}"/>
              </a:ext>
            </a:extLst>
          </p:cNvPr>
          <p:cNvCxnSpPr>
            <a:cxnSpLocks/>
          </p:cNvCxnSpPr>
          <p:nvPr/>
        </p:nvCxnSpPr>
        <p:spPr>
          <a:xfrm flipH="1">
            <a:off x="1376177" y="655208"/>
            <a:ext cx="680060" cy="680060"/>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nvGrpSpPr>
          <p:cNvPr id="6" name="Group 5">
            <a:extLst>
              <a:ext uri="{FF2B5EF4-FFF2-40B4-BE49-F238E27FC236}">
                <a16:creationId xmlns:a16="http://schemas.microsoft.com/office/drawing/2014/main" id="{3BF84A18-4CD6-42BC-9DE7-D56840E6CD09}"/>
              </a:ext>
            </a:extLst>
          </p:cNvPr>
          <p:cNvGrpSpPr/>
          <p:nvPr/>
        </p:nvGrpSpPr>
        <p:grpSpPr>
          <a:xfrm>
            <a:off x="1561919" y="1356743"/>
            <a:ext cx="8713050" cy="830997"/>
            <a:chOff x="1303311" y="1356743"/>
            <a:chExt cx="8713050" cy="830997"/>
          </a:xfrm>
        </p:grpSpPr>
        <p:sp>
          <p:nvSpPr>
            <p:cNvPr id="43" name="文本框 150">
              <a:extLst>
                <a:ext uri="{FF2B5EF4-FFF2-40B4-BE49-F238E27FC236}">
                  <a16:creationId xmlns:a16="http://schemas.microsoft.com/office/drawing/2014/main" id="{7905B47E-70D4-48B7-9410-3045179007A3}"/>
                </a:ext>
              </a:extLst>
            </p:cNvPr>
            <p:cNvSpPr txBox="1"/>
            <p:nvPr/>
          </p:nvSpPr>
          <p:spPr>
            <a:xfrm>
              <a:off x="2523373" y="1548051"/>
              <a:ext cx="7492988" cy="461665"/>
            </a:xfrm>
            <a:prstGeom prst="rect">
              <a:avLst/>
            </a:prstGeom>
            <a:noFill/>
          </p:spPr>
          <p:txBody>
            <a:bodyPr wrap="square" rtlCol="0">
              <a:spAutoFit/>
              <a:scene3d>
                <a:camera prst="orthographicFront"/>
                <a:lightRig rig="threePt" dir="t"/>
              </a:scene3d>
              <a:sp3d contourW="12700"/>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FFFFFF"/>
                  </a:solidFill>
                  <a:effectLst/>
                  <a:uLnTx/>
                  <a:uFillTx/>
                  <a:latin typeface="Yeseva One" panose="00000500000000000000" pitchFamily="2" charset="0"/>
                </a:rPr>
                <a:t>Trần</a:t>
              </a:r>
              <a:r>
                <a:rPr kumimoji="0" lang="en-US" altLang="zh-CN" sz="2400" b="1" i="0" u="none" strike="noStrike" kern="1200" cap="none" spc="0" normalizeH="0" baseline="0" noProof="0" dirty="0">
                  <a:ln>
                    <a:noFill/>
                  </a:ln>
                  <a:solidFill>
                    <a:srgbClr val="FFFFFF"/>
                  </a:solidFill>
                  <a:effectLst/>
                  <a:uLnTx/>
                  <a:uFillTx/>
                  <a:latin typeface="Yeseva One" panose="00000500000000000000" pitchFamily="2" charset="0"/>
                </a:rPr>
                <a:t> </a:t>
              </a:r>
              <a:r>
                <a:rPr kumimoji="0" lang="en-US" altLang="zh-CN" sz="2400" b="1" i="0" u="none" strike="noStrike" kern="1200" cap="none" spc="0" normalizeH="0" baseline="0" noProof="0" dirty="0" err="1">
                  <a:ln>
                    <a:noFill/>
                  </a:ln>
                  <a:solidFill>
                    <a:srgbClr val="FFFFFF"/>
                  </a:solidFill>
                  <a:effectLst/>
                  <a:uLnTx/>
                  <a:uFillTx/>
                  <a:latin typeface="Yeseva One" panose="00000500000000000000" pitchFamily="2" charset="0"/>
                </a:rPr>
                <a:t>Duy</a:t>
              </a:r>
              <a:r>
                <a:rPr kumimoji="0" lang="en-US" altLang="zh-CN" sz="2400" b="1" i="0" u="none" strike="noStrike" kern="1200" cap="none" spc="0" normalizeH="0" baseline="0" noProof="0" dirty="0">
                  <a:ln>
                    <a:noFill/>
                  </a:ln>
                  <a:solidFill>
                    <a:srgbClr val="FFFFFF"/>
                  </a:solidFill>
                  <a:effectLst/>
                  <a:uLnTx/>
                  <a:uFillTx/>
                  <a:latin typeface="Yeseva One" panose="00000500000000000000" pitchFamily="2" charset="0"/>
                </a:rPr>
                <a:t> Tuấn(</a:t>
              </a:r>
              <a:r>
                <a:rPr kumimoji="0" lang="en-US" altLang="zh-CN" sz="2400" b="1" i="0" u="none" strike="noStrike" kern="1200" cap="none" spc="0" normalizeH="0" baseline="0" noProof="0" dirty="0" err="1">
                  <a:ln>
                    <a:noFill/>
                  </a:ln>
                  <a:solidFill>
                    <a:srgbClr val="FFFFFF"/>
                  </a:solidFill>
                  <a:effectLst/>
                  <a:uLnTx/>
                  <a:uFillTx/>
                  <a:latin typeface="Yeseva One" panose="00000500000000000000" pitchFamily="2" charset="0"/>
                </a:rPr>
                <a:t>Nhóm</a:t>
              </a:r>
              <a:r>
                <a:rPr kumimoji="0" lang="en-US" altLang="zh-CN" sz="2400" b="1" i="0" u="none" strike="noStrike" kern="1200" cap="none" spc="0" normalizeH="0" baseline="0" noProof="0" dirty="0">
                  <a:ln>
                    <a:noFill/>
                  </a:ln>
                  <a:solidFill>
                    <a:srgbClr val="FFFFFF"/>
                  </a:solidFill>
                  <a:effectLst/>
                  <a:uLnTx/>
                  <a:uFillTx/>
                  <a:latin typeface="Yeseva One" panose="00000500000000000000" pitchFamily="2" charset="0"/>
                </a:rPr>
                <a:t> tr</a:t>
              </a:r>
              <a:r>
                <a:rPr kumimoji="0" lang="vi-VN" altLang="zh-CN" sz="2400" b="1" i="0" u="none" strike="noStrike" kern="1200" cap="none" spc="0" normalizeH="0" baseline="0" noProof="0" dirty="0">
                  <a:ln>
                    <a:noFill/>
                  </a:ln>
                  <a:solidFill>
                    <a:srgbClr val="FFFFFF"/>
                  </a:solidFill>
                  <a:effectLst/>
                  <a:uLnTx/>
                  <a:uFillTx/>
                  <a:latin typeface="Yeseva One" panose="00000500000000000000" pitchFamily="2" charset="0"/>
                </a:rPr>
                <a:t>ư</a:t>
              </a:r>
              <a:r>
                <a:rPr lang="en-US" altLang="zh-CN" sz="2400" b="1" dirty="0" err="1">
                  <a:solidFill>
                    <a:srgbClr val="FFFFFF"/>
                  </a:solidFill>
                  <a:latin typeface="Yeseva One" panose="00000500000000000000" pitchFamily="2" charset="0"/>
                </a:rPr>
                <a:t>ởng</a:t>
              </a:r>
              <a:r>
                <a:rPr kumimoji="0" lang="en-US" altLang="zh-CN" sz="2400" b="1" i="0" u="none" strike="noStrike" kern="1200" cap="none" spc="0" normalizeH="0" baseline="0" noProof="0" dirty="0">
                  <a:ln>
                    <a:noFill/>
                  </a:ln>
                  <a:solidFill>
                    <a:srgbClr val="FFFFFF"/>
                  </a:solidFill>
                  <a:effectLst/>
                  <a:uLnTx/>
                  <a:uFillTx/>
                  <a:latin typeface="Yeseva One" panose="00000500000000000000" pitchFamily="2" charset="0"/>
                </a:rPr>
                <a:t>)</a:t>
              </a:r>
              <a:endParaRPr kumimoji="0" lang="zh-CN" altLang="en-US" sz="2400" b="1" i="0"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45" name="文本框 125">
              <a:extLst>
                <a:ext uri="{FF2B5EF4-FFF2-40B4-BE49-F238E27FC236}">
                  <a16:creationId xmlns:a16="http://schemas.microsoft.com/office/drawing/2014/main" id="{D1400322-057C-40E2-94EA-2C657829BB06}"/>
                </a:ext>
              </a:extLst>
            </p:cNvPr>
            <p:cNvSpPr txBox="1"/>
            <p:nvPr/>
          </p:nvSpPr>
          <p:spPr>
            <a:xfrm>
              <a:off x="1303311" y="1356743"/>
              <a:ext cx="1505852"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800" b="1" i="1" dirty="0">
                  <a:solidFill>
                    <a:srgbClr val="FFFFFF"/>
                  </a:solidFill>
                  <a:latin typeface="Yeseva One" panose="00000500000000000000" pitchFamily="2" charset="0"/>
                </a:rPr>
                <a:t>01</a:t>
              </a:r>
              <a:endParaRPr kumimoji="0" lang="zh-CN" altLang="en-US" sz="4800" b="1" i="1" u="none" strike="noStrike" kern="1200" cap="none" spc="0" normalizeH="0" baseline="0" noProof="0" dirty="0">
                <a:ln>
                  <a:noFill/>
                </a:ln>
                <a:solidFill>
                  <a:srgbClr val="FFFFFF"/>
                </a:solidFill>
                <a:effectLst/>
                <a:uLnTx/>
                <a:uFillTx/>
                <a:latin typeface="Yeseva One" panose="00000500000000000000" pitchFamily="2" charset="0"/>
              </a:endParaRPr>
            </a:p>
          </p:txBody>
        </p:sp>
      </p:grpSp>
      <p:grpSp>
        <p:nvGrpSpPr>
          <p:cNvPr id="7" name="Group 6">
            <a:extLst>
              <a:ext uri="{FF2B5EF4-FFF2-40B4-BE49-F238E27FC236}">
                <a16:creationId xmlns:a16="http://schemas.microsoft.com/office/drawing/2014/main" id="{0DE5E908-B28C-4D0F-B314-55359CEC56CB}"/>
              </a:ext>
            </a:extLst>
          </p:cNvPr>
          <p:cNvGrpSpPr/>
          <p:nvPr/>
        </p:nvGrpSpPr>
        <p:grpSpPr>
          <a:xfrm>
            <a:off x="6713526" y="2388808"/>
            <a:ext cx="8768505" cy="830997"/>
            <a:chOff x="5697537" y="2187740"/>
            <a:chExt cx="8768505" cy="830997"/>
          </a:xfrm>
        </p:grpSpPr>
        <p:sp>
          <p:nvSpPr>
            <p:cNvPr id="46" name="文本框 125">
              <a:extLst>
                <a:ext uri="{FF2B5EF4-FFF2-40B4-BE49-F238E27FC236}">
                  <a16:creationId xmlns:a16="http://schemas.microsoft.com/office/drawing/2014/main" id="{44BF10B3-DDA9-4793-88DA-67A4941B5387}"/>
                </a:ext>
              </a:extLst>
            </p:cNvPr>
            <p:cNvSpPr txBox="1"/>
            <p:nvPr/>
          </p:nvSpPr>
          <p:spPr>
            <a:xfrm>
              <a:off x="5697537" y="2187740"/>
              <a:ext cx="1505852"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800" b="1" i="1" dirty="0">
                  <a:solidFill>
                    <a:srgbClr val="FFFFFF"/>
                  </a:solidFill>
                  <a:latin typeface="Yeseva One" panose="00000500000000000000" pitchFamily="2" charset="0"/>
                </a:rPr>
                <a:t>02</a:t>
              </a:r>
              <a:endParaRPr kumimoji="0" lang="zh-CN" altLang="en-US" sz="4800" b="1" i="1"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52" name="文本框 150">
              <a:extLst>
                <a:ext uri="{FF2B5EF4-FFF2-40B4-BE49-F238E27FC236}">
                  <a16:creationId xmlns:a16="http://schemas.microsoft.com/office/drawing/2014/main" id="{5C68915C-A5D0-446C-8F65-89BE3D2A1E79}"/>
                </a:ext>
              </a:extLst>
            </p:cNvPr>
            <p:cNvSpPr txBox="1"/>
            <p:nvPr/>
          </p:nvSpPr>
          <p:spPr>
            <a:xfrm>
              <a:off x="6973054" y="2372618"/>
              <a:ext cx="7492988" cy="461665"/>
            </a:xfrm>
            <a:prstGeom prst="rect">
              <a:avLst/>
            </a:prstGeom>
            <a:noFill/>
          </p:spPr>
          <p:txBody>
            <a:bodyPr wrap="square" rtlCol="0">
              <a:spAutoFit/>
              <a:scene3d>
                <a:camera prst="orthographicFront"/>
                <a:lightRig rig="threePt" dir="t"/>
              </a:scene3d>
              <a:sp3d contourW="12700"/>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FFFFFF"/>
                  </a:solidFill>
                  <a:effectLst/>
                  <a:uLnTx/>
                  <a:uFillTx/>
                  <a:latin typeface="Yeseva One" panose="00000500000000000000" pitchFamily="2" charset="0"/>
                </a:rPr>
                <a:t>Trần</a:t>
              </a:r>
              <a:r>
                <a:rPr kumimoji="0" lang="en-US" altLang="zh-CN" sz="2400" b="1" i="0" u="none" strike="noStrike" kern="1200" cap="none" spc="0" normalizeH="0" baseline="0" noProof="0" dirty="0">
                  <a:ln>
                    <a:noFill/>
                  </a:ln>
                  <a:solidFill>
                    <a:srgbClr val="FFFFFF"/>
                  </a:solidFill>
                  <a:effectLst/>
                  <a:uLnTx/>
                  <a:uFillTx/>
                  <a:latin typeface="Yeseva One" panose="00000500000000000000" pitchFamily="2" charset="0"/>
                </a:rPr>
                <a:t> </a:t>
              </a:r>
              <a:r>
                <a:rPr kumimoji="0" lang="en-US" altLang="zh-CN" sz="2400" b="1" i="0" u="none" strike="noStrike" kern="1200" cap="none" spc="0" normalizeH="0" baseline="0" noProof="0" dirty="0" err="1">
                  <a:ln>
                    <a:noFill/>
                  </a:ln>
                  <a:solidFill>
                    <a:srgbClr val="FFFFFF"/>
                  </a:solidFill>
                  <a:effectLst/>
                  <a:uLnTx/>
                  <a:uFillTx/>
                  <a:latin typeface="Yeseva One" panose="00000500000000000000" pitchFamily="2" charset="0"/>
                </a:rPr>
                <a:t>Quốc</a:t>
              </a:r>
              <a:r>
                <a:rPr kumimoji="0" lang="en-US" altLang="zh-CN" sz="2400" b="1" i="0" u="none" strike="noStrike" kern="1200" cap="none" spc="0" normalizeH="0" baseline="0" noProof="0" dirty="0">
                  <a:ln>
                    <a:noFill/>
                  </a:ln>
                  <a:solidFill>
                    <a:srgbClr val="FFFFFF"/>
                  </a:solidFill>
                  <a:effectLst/>
                  <a:uLnTx/>
                  <a:uFillTx/>
                  <a:latin typeface="Yeseva One" panose="00000500000000000000" pitchFamily="2" charset="0"/>
                </a:rPr>
                <a:t> Anh</a:t>
              </a:r>
              <a:endParaRPr kumimoji="0" lang="zh-CN" altLang="en-US" sz="2400" b="1" i="0" u="none" strike="noStrike" kern="1200" cap="none" spc="0" normalizeH="0" baseline="0" noProof="0" dirty="0">
                <a:ln>
                  <a:noFill/>
                </a:ln>
                <a:solidFill>
                  <a:srgbClr val="FFFFFF"/>
                </a:solidFill>
                <a:effectLst/>
                <a:uLnTx/>
                <a:uFillTx/>
                <a:latin typeface="Yeseva One" panose="00000500000000000000" pitchFamily="2" charset="0"/>
              </a:endParaRPr>
            </a:p>
          </p:txBody>
        </p:sp>
      </p:grpSp>
      <p:grpSp>
        <p:nvGrpSpPr>
          <p:cNvPr id="8" name="Group 7">
            <a:extLst>
              <a:ext uri="{FF2B5EF4-FFF2-40B4-BE49-F238E27FC236}">
                <a16:creationId xmlns:a16="http://schemas.microsoft.com/office/drawing/2014/main" id="{8B19A62E-E396-46E5-A64F-72E73224E80E}"/>
              </a:ext>
            </a:extLst>
          </p:cNvPr>
          <p:cNvGrpSpPr/>
          <p:nvPr/>
        </p:nvGrpSpPr>
        <p:grpSpPr>
          <a:xfrm>
            <a:off x="1488805" y="3194848"/>
            <a:ext cx="8786164" cy="830997"/>
            <a:chOff x="1230197" y="2794546"/>
            <a:chExt cx="8786164" cy="830997"/>
          </a:xfrm>
        </p:grpSpPr>
        <p:sp>
          <p:nvSpPr>
            <p:cNvPr id="47" name="文本框 125">
              <a:extLst>
                <a:ext uri="{FF2B5EF4-FFF2-40B4-BE49-F238E27FC236}">
                  <a16:creationId xmlns:a16="http://schemas.microsoft.com/office/drawing/2014/main" id="{3B3CA9D0-3F1A-4D71-8098-A3733AB96F3D}"/>
                </a:ext>
              </a:extLst>
            </p:cNvPr>
            <p:cNvSpPr txBox="1"/>
            <p:nvPr/>
          </p:nvSpPr>
          <p:spPr>
            <a:xfrm>
              <a:off x="1230197" y="2794546"/>
              <a:ext cx="1505852"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4800" b="1" i="1" u="none" strike="noStrike" kern="1200" cap="none" spc="0" normalizeH="0" baseline="0" noProof="0" dirty="0">
                  <a:ln>
                    <a:noFill/>
                  </a:ln>
                  <a:solidFill>
                    <a:srgbClr val="FFFFFF"/>
                  </a:solidFill>
                  <a:effectLst/>
                  <a:uLnTx/>
                  <a:uFillTx/>
                  <a:latin typeface="Yeseva One" panose="00000500000000000000" pitchFamily="2" charset="0"/>
                </a:rPr>
                <a:t>03</a:t>
              </a:r>
              <a:endParaRPr kumimoji="0" lang="zh-CN" altLang="en-US" sz="4800" b="1" i="1"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53" name="文本框 150">
              <a:extLst>
                <a:ext uri="{FF2B5EF4-FFF2-40B4-BE49-F238E27FC236}">
                  <a16:creationId xmlns:a16="http://schemas.microsoft.com/office/drawing/2014/main" id="{5EC84B5C-D531-4C80-BA5C-C722D5B6486D}"/>
                </a:ext>
              </a:extLst>
            </p:cNvPr>
            <p:cNvSpPr txBox="1"/>
            <p:nvPr/>
          </p:nvSpPr>
          <p:spPr>
            <a:xfrm>
              <a:off x="2523373" y="2986963"/>
              <a:ext cx="7492988" cy="461665"/>
            </a:xfrm>
            <a:prstGeom prst="rect">
              <a:avLst/>
            </a:prstGeom>
            <a:noFill/>
          </p:spPr>
          <p:txBody>
            <a:bodyPr wrap="square" rtlCol="0">
              <a:spAutoFit/>
              <a:scene3d>
                <a:camera prst="orthographicFront"/>
                <a:lightRig rig="threePt" dir="t"/>
              </a:scene3d>
              <a:sp3d contourW="12700"/>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FFFFFF"/>
                  </a:solidFill>
                  <a:latin typeface="Yeseva One" panose="00000500000000000000" pitchFamily="2" charset="0"/>
                </a:rPr>
                <a:t>M</a:t>
              </a:r>
              <a:r>
                <a:rPr kumimoji="0" lang="en-US" altLang="zh-CN" sz="2400" b="1" i="0" u="none" strike="noStrike" kern="1200" cap="none" spc="0" normalizeH="0" baseline="0" noProof="0">
                  <a:ln>
                    <a:noFill/>
                  </a:ln>
                  <a:solidFill>
                    <a:srgbClr val="FFFFFF"/>
                  </a:solidFill>
                  <a:effectLst/>
                  <a:uLnTx/>
                  <a:uFillTx/>
                  <a:latin typeface="Yeseva One" panose="00000500000000000000" pitchFamily="2" charset="0"/>
                </a:rPr>
                <a:t>ông </a:t>
              </a:r>
              <a:r>
                <a:rPr kumimoji="0" lang="en-US" altLang="zh-CN" sz="2400" b="1" i="0" u="none" strike="noStrike" kern="1200" cap="none" spc="0" normalizeH="0" baseline="0" noProof="0" dirty="0" err="1">
                  <a:ln>
                    <a:noFill/>
                  </a:ln>
                  <a:solidFill>
                    <a:srgbClr val="FFFFFF"/>
                  </a:solidFill>
                  <a:effectLst/>
                  <a:uLnTx/>
                  <a:uFillTx/>
                  <a:latin typeface="Yeseva One" panose="00000500000000000000" pitchFamily="2" charset="0"/>
                </a:rPr>
                <a:t>Thị</a:t>
              </a:r>
              <a:r>
                <a:rPr kumimoji="0" lang="en-US" altLang="zh-CN" sz="2400" b="1" i="0" u="none" strike="noStrike" kern="1200" cap="none" spc="0" normalizeH="0" baseline="0" noProof="0" dirty="0">
                  <a:ln>
                    <a:noFill/>
                  </a:ln>
                  <a:solidFill>
                    <a:srgbClr val="FFFFFF"/>
                  </a:solidFill>
                  <a:effectLst/>
                  <a:uLnTx/>
                  <a:uFillTx/>
                  <a:latin typeface="Yeseva One" panose="00000500000000000000" pitchFamily="2" charset="0"/>
                </a:rPr>
                <a:t> </a:t>
              </a:r>
              <a:r>
                <a:rPr kumimoji="0" lang="en-US" altLang="zh-CN" sz="2400" b="1" i="0" u="none" strike="noStrike" kern="1200" cap="none" spc="0" normalizeH="0" baseline="0" noProof="0" dirty="0" err="1">
                  <a:ln>
                    <a:noFill/>
                  </a:ln>
                  <a:solidFill>
                    <a:srgbClr val="FFFFFF"/>
                  </a:solidFill>
                  <a:effectLst/>
                  <a:uLnTx/>
                  <a:uFillTx/>
                  <a:latin typeface="Yeseva One" panose="00000500000000000000" pitchFamily="2" charset="0"/>
                </a:rPr>
                <a:t>Bích</a:t>
              </a:r>
              <a:r>
                <a:rPr kumimoji="0" lang="en-US" altLang="zh-CN" sz="2400" b="1" i="0" u="none" strike="noStrike" kern="1200" cap="none" spc="0" normalizeH="0" baseline="0" noProof="0" dirty="0">
                  <a:ln>
                    <a:noFill/>
                  </a:ln>
                  <a:solidFill>
                    <a:srgbClr val="FFFFFF"/>
                  </a:solidFill>
                  <a:effectLst/>
                  <a:uLnTx/>
                  <a:uFillTx/>
                  <a:latin typeface="Yeseva One" panose="00000500000000000000" pitchFamily="2" charset="0"/>
                </a:rPr>
                <a:t> </a:t>
              </a:r>
              <a:r>
                <a:rPr kumimoji="0" lang="en-US" altLang="zh-CN" sz="2400" b="1" i="0" u="none" strike="noStrike" kern="1200" cap="none" spc="0" normalizeH="0" baseline="0" noProof="0" dirty="0" err="1">
                  <a:ln>
                    <a:noFill/>
                  </a:ln>
                  <a:solidFill>
                    <a:srgbClr val="FFFFFF"/>
                  </a:solidFill>
                  <a:effectLst/>
                  <a:uLnTx/>
                  <a:uFillTx/>
                  <a:latin typeface="Yeseva One" panose="00000500000000000000" pitchFamily="2" charset="0"/>
                </a:rPr>
                <a:t>Hạnh</a:t>
              </a:r>
              <a:endParaRPr kumimoji="0" lang="zh-CN" altLang="en-US" sz="2400" b="1" i="0" u="none" strike="noStrike" kern="1200" cap="none" spc="0" normalizeH="0" baseline="0" noProof="0" dirty="0">
                <a:ln>
                  <a:noFill/>
                </a:ln>
                <a:solidFill>
                  <a:srgbClr val="FFFFFF"/>
                </a:solidFill>
                <a:effectLst/>
                <a:uLnTx/>
                <a:uFillTx/>
                <a:latin typeface="Yeseva One" panose="00000500000000000000" pitchFamily="2" charset="0"/>
              </a:endParaRPr>
            </a:p>
          </p:txBody>
        </p:sp>
      </p:grpSp>
      <p:grpSp>
        <p:nvGrpSpPr>
          <p:cNvPr id="9" name="Group 8">
            <a:extLst>
              <a:ext uri="{FF2B5EF4-FFF2-40B4-BE49-F238E27FC236}">
                <a16:creationId xmlns:a16="http://schemas.microsoft.com/office/drawing/2014/main" id="{831738E5-E3E0-4E42-B73A-E49BED549788}"/>
              </a:ext>
            </a:extLst>
          </p:cNvPr>
          <p:cNvGrpSpPr/>
          <p:nvPr/>
        </p:nvGrpSpPr>
        <p:grpSpPr>
          <a:xfrm>
            <a:off x="6713526" y="4265935"/>
            <a:ext cx="8768505" cy="830997"/>
            <a:chOff x="5697537" y="3636508"/>
            <a:chExt cx="8768505" cy="830997"/>
          </a:xfrm>
        </p:grpSpPr>
        <p:sp>
          <p:nvSpPr>
            <p:cNvPr id="48" name="文本框 125">
              <a:extLst>
                <a:ext uri="{FF2B5EF4-FFF2-40B4-BE49-F238E27FC236}">
                  <a16:creationId xmlns:a16="http://schemas.microsoft.com/office/drawing/2014/main" id="{C59FA920-A1A6-4BC2-A63E-60681ECAB505}"/>
                </a:ext>
              </a:extLst>
            </p:cNvPr>
            <p:cNvSpPr txBox="1"/>
            <p:nvPr/>
          </p:nvSpPr>
          <p:spPr>
            <a:xfrm>
              <a:off x="5697537" y="3636508"/>
              <a:ext cx="1505852"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800" b="1" i="1" dirty="0">
                  <a:solidFill>
                    <a:srgbClr val="FFFFFF"/>
                  </a:solidFill>
                  <a:latin typeface="Yeseva One" panose="00000500000000000000" pitchFamily="2" charset="0"/>
                </a:rPr>
                <a:t>04</a:t>
              </a:r>
              <a:endParaRPr kumimoji="0" lang="zh-CN" altLang="en-US" sz="4800" b="1" i="1"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54" name="文本框 150">
              <a:extLst>
                <a:ext uri="{FF2B5EF4-FFF2-40B4-BE49-F238E27FC236}">
                  <a16:creationId xmlns:a16="http://schemas.microsoft.com/office/drawing/2014/main" id="{DC5007B8-6FE6-4C86-A5B1-C0935806EA9F}"/>
                </a:ext>
              </a:extLst>
            </p:cNvPr>
            <p:cNvSpPr txBox="1"/>
            <p:nvPr/>
          </p:nvSpPr>
          <p:spPr>
            <a:xfrm>
              <a:off x="6973054" y="3825744"/>
              <a:ext cx="7492988" cy="461665"/>
            </a:xfrm>
            <a:prstGeom prst="rect">
              <a:avLst/>
            </a:prstGeom>
            <a:noFill/>
          </p:spPr>
          <p:txBody>
            <a:bodyPr wrap="square" rtlCol="0">
              <a:spAutoFit/>
              <a:scene3d>
                <a:camera prst="orthographicFront"/>
                <a:lightRig rig="threePt" dir="t"/>
              </a:scene3d>
              <a:sp3d contourW="12700"/>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sz="2400" b="1" dirty="0" err="1">
                  <a:solidFill>
                    <a:srgbClr val="FFFFFF"/>
                  </a:solidFill>
                  <a:latin typeface="Yeseva One" panose="00000500000000000000" pitchFamily="2" charset="0"/>
                </a:rPr>
                <a:t>Đinh</a:t>
              </a:r>
              <a:r>
                <a:rPr lang="en-US" altLang="zh-CN" sz="2400" b="1" dirty="0">
                  <a:solidFill>
                    <a:srgbClr val="FFFFFF"/>
                  </a:solidFill>
                  <a:latin typeface="Yeseva One" panose="00000500000000000000" pitchFamily="2" charset="0"/>
                </a:rPr>
                <a:t> </a:t>
              </a:r>
              <a:r>
                <a:rPr lang="en-US" altLang="zh-CN" sz="2400" b="1" dirty="0" err="1">
                  <a:solidFill>
                    <a:srgbClr val="FFFFFF"/>
                  </a:solidFill>
                  <a:latin typeface="Yeseva One" panose="00000500000000000000" pitchFamily="2" charset="0"/>
                </a:rPr>
                <a:t>Ngọc</a:t>
              </a:r>
              <a:r>
                <a:rPr lang="en-US" altLang="zh-CN" sz="2400" b="1" dirty="0">
                  <a:solidFill>
                    <a:srgbClr val="FFFFFF"/>
                  </a:solidFill>
                  <a:latin typeface="Yeseva One" panose="00000500000000000000" pitchFamily="2" charset="0"/>
                </a:rPr>
                <a:t> Anh</a:t>
              </a:r>
              <a:endParaRPr kumimoji="0" lang="zh-CN" altLang="en-US" sz="2400" b="1" i="0" u="none" strike="noStrike" kern="1200" cap="none" spc="0" normalizeH="0" baseline="0" noProof="0" dirty="0">
                <a:ln>
                  <a:noFill/>
                </a:ln>
                <a:solidFill>
                  <a:srgbClr val="FFFFFF"/>
                </a:solidFill>
                <a:effectLst/>
                <a:uLnTx/>
                <a:uFillTx/>
                <a:latin typeface="Yeseva One" panose="00000500000000000000" pitchFamily="2" charset="0"/>
              </a:endParaRPr>
            </a:p>
          </p:txBody>
        </p:sp>
      </p:grpSp>
      <p:grpSp>
        <p:nvGrpSpPr>
          <p:cNvPr id="10" name="Group 9">
            <a:extLst>
              <a:ext uri="{FF2B5EF4-FFF2-40B4-BE49-F238E27FC236}">
                <a16:creationId xmlns:a16="http://schemas.microsoft.com/office/drawing/2014/main" id="{FE0E09E4-F1A1-4CD2-BEB7-5847CEBE0AD9}"/>
              </a:ext>
            </a:extLst>
          </p:cNvPr>
          <p:cNvGrpSpPr/>
          <p:nvPr/>
        </p:nvGrpSpPr>
        <p:grpSpPr>
          <a:xfrm>
            <a:off x="1488805" y="5225435"/>
            <a:ext cx="8786164" cy="830997"/>
            <a:chOff x="1230197" y="4467505"/>
            <a:chExt cx="8786164" cy="830997"/>
          </a:xfrm>
        </p:grpSpPr>
        <p:sp>
          <p:nvSpPr>
            <p:cNvPr id="49" name="文本框 125">
              <a:extLst>
                <a:ext uri="{FF2B5EF4-FFF2-40B4-BE49-F238E27FC236}">
                  <a16:creationId xmlns:a16="http://schemas.microsoft.com/office/drawing/2014/main" id="{11D798C3-BC90-4EE7-9177-D2F8EC02049C}"/>
                </a:ext>
              </a:extLst>
            </p:cNvPr>
            <p:cNvSpPr txBox="1"/>
            <p:nvPr/>
          </p:nvSpPr>
          <p:spPr>
            <a:xfrm>
              <a:off x="1230197" y="4467505"/>
              <a:ext cx="1505852"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800" b="1" i="1" dirty="0">
                  <a:solidFill>
                    <a:srgbClr val="FFFFFF"/>
                  </a:solidFill>
                  <a:latin typeface="Yeseva One" panose="00000500000000000000" pitchFamily="2" charset="0"/>
                </a:rPr>
                <a:t>05</a:t>
              </a:r>
              <a:endParaRPr kumimoji="0" lang="zh-CN" altLang="en-US" sz="4800" b="1" i="1"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55" name="文本框 150">
              <a:extLst>
                <a:ext uri="{FF2B5EF4-FFF2-40B4-BE49-F238E27FC236}">
                  <a16:creationId xmlns:a16="http://schemas.microsoft.com/office/drawing/2014/main" id="{42F2E198-CBB4-4BFB-873E-455BA025EE2C}"/>
                </a:ext>
              </a:extLst>
            </p:cNvPr>
            <p:cNvSpPr txBox="1"/>
            <p:nvPr/>
          </p:nvSpPr>
          <p:spPr>
            <a:xfrm>
              <a:off x="2523373" y="4659633"/>
              <a:ext cx="7492988" cy="461665"/>
            </a:xfrm>
            <a:prstGeom prst="rect">
              <a:avLst/>
            </a:prstGeom>
            <a:noFill/>
          </p:spPr>
          <p:txBody>
            <a:bodyPr wrap="square" rtlCol="0">
              <a:spAutoFit/>
              <a:scene3d>
                <a:camera prst="orthographicFront"/>
                <a:lightRig rig="threePt" dir="t"/>
              </a:scene3d>
              <a:sp3d contourW="12700"/>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Yeseva One" panose="00000500000000000000" pitchFamily="2" charset="0"/>
                </a:rPr>
                <a:t>Hoàng Minh Tuấn</a:t>
              </a:r>
              <a:endParaRPr kumimoji="0" lang="zh-CN" altLang="en-US" sz="2400" b="1" i="0" u="none" strike="noStrike" kern="1200" cap="none" spc="0" normalizeH="0" baseline="0" noProof="0" dirty="0">
                <a:ln>
                  <a:noFill/>
                </a:ln>
                <a:solidFill>
                  <a:srgbClr val="FFFFFF"/>
                </a:solidFill>
                <a:effectLst/>
                <a:uLnTx/>
                <a:uFillTx/>
                <a:latin typeface="Yeseva One" panose="00000500000000000000" pitchFamily="2" charset="0"/>
              </a:endParaRPr>
            </a:p>
          </p:txBody>
        </p:sp>
      </p:grpSp>
    </p:spTree>
    <p:extLst>
      <p:ext uri="{BB962C8B-B14F-4D97-AF65-F5344CB8AC3E}">
        <p14:creationId xmlns:p14="http://schemas.microsoft.com/office/powerpoint/2010/main" val="4123350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220C4-C5A2-4973-3B51-8EB16CDF70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07ED5-A738-8C7E-BA46-556D5C9521F9}"/>
              </a:ext>
            </a:extLst>
          </p:cNvPr>
          <p:cNvSpPr>
            <a:spLocks noGrp="1"/>
          </p:cNvSpPr>
          <p:nvPr>
            <p:ph type="title"/>
          </p:nvPr>
        </p:nvSpPr>
        <p:spPr>
          <a:xfrm>
            <a:off x="838200" y="365125"/>
            <a:ext cx="10515600" cy="704101"/>
          </a:xfrm>
        </p:spPr>
        <p:txBody>
          <a:bodyPr/>
          <a:lstStyle/>
          <a:p>
            <a:pPr algn="ctr"/>
            <a:r>
              <a:rPr lang="en-US">
                <a:solidFill>
                  <a:schemeClr val="bg1"/>
                </a:solidFill>
              </a:rPr>
              <a:t>Ví dụ minh họa</a:t>
            </a:r>
          </a:p>
        </p:txBody>
      </p:sp>
      <p:sp>
        <p:nvSpPr>
          <p:cNvPr id="6" name="TextBox 5">
            <a:extLst>
              <a:ext uri="{FF2B5EF4-FFF2-40B4-BE49-F238E27FC236}">
                <a16:creationId xmlns:a16="http://schemas.microsoft.com/office/drawing/2014/main" id="{AB0BFE07-31B9-CF9E-5E80-4E10517D1684}"/>
              </a:ext>
            </a:extLst>
          </p:cNvPr>
          <p:cNvSpPr txBox="1"/>
          <p:nvPr/>
        </p:nvSpPr>
        <p:spPr>
          <a:xfrm>
            <a:off x="312781" y="978400"/>
            <a:ext cx="5028475" cy="923330"/>
          </a:xfrm>
          <a:prstGeom prst="rect">
            <a:avLst/>
          </a:prstGeom>
          <a:noFill/>
        </p:spPr>
        <p:txBody>
          <a:bodyPr wrap="square" rtlCol="0">
            <a:spAutoFit/>
          </a:bodyPr>
          <a:lstStyle/>
          <a:p>
            <a:r>
              <a:rPr lang="en-US">
                <a:solidFill>
                  <a:schemeClr val="bg1"/>
                </a:solidFill>
              </a:rPr>
              <a:t>Bước 3: Xử lý điểm B:</a:t>
            </a:r>
          </a:p>
          <a:p>
            <a:pPr marL="742950" lvl="1" indent="-285750">
              <a:buFont typeface="Arial" panose="020B0604020202020204" pitchFamily="34" charset="0"/>
              <a:buChar char="•"/>
            </a:pPr>
            <a:r>
              <a:rPr lang="en-US">
                <a:solidFill>
                  <a:schemeClr val="bg1"/>
                </a:solidFill>
              </a:rPr>
              <a:t>Tính k/c từ B đến các điểm còn lại</a:t>
            </a:r>
          </a:p>
          <a:p>
            <a:endParaRPr lang="en-US">
              <a:solidFill>
                <a:schemeClr val="bg1"/>
              </a:solidFill>
            </a:endParaRPr>
          </a:p>
        </p:txBody>
      </p:sp>
      <p:graphicFrame>
        <p:nvGraphicFramePr>
          <p:cNvPr id="9" name="Table 8">
            <a:extLst>
              <a:ext uri="{FF2B5EF4-FFF2-40B4-BE49-F238E27FC236}">
                <a16:creationId xmlns:a16="http://schemas.microsoft.com/office/drawing/2014/main" id="{795361D7-3152-BBCA-690B-38A0564AD86D}"/>
              </a:ext>
            </a:extLst>
          </p:cNvPr>
          <p:cNvGraphicFramePr>
            <a:graphicFrameLocks noGrp="1"/>
          </p:cNvGraphicFramePr>
          <p:nvPr>
            <p:extLst>
              <p:ext uri="{D42A27DB-BD31-4B8C-83A1-F6EECF244321}">
                <p14:modId xmlns:p14="http://schemas.microsoft.com/office/powerpoint/2010/main" val="1156059514"/>
              </p:ext>
            </p:extLst>
          </p:nvPr>
        </p:nvGraphicFramePr>
        <p:xfrm>
          <a:off x="6813177" y="2770094"/>
          <a:ext cx="5145742" cy="3855356"/>
        </p:xfrm>
        <a:graphic>
          <a:graphicData uri="http://schemas.openxmlformats.org/drawingml/2006/table">
            <a:tbl>
              <a:tblPr firstRow="1" bandRow="1">
                <a:tableStyleId>{5C22544A-7EE6-4342-B048-85BDC9FD1C3A}</a:tableStyleId>
              </a:tblPr>
              <a:tblGrid>
                <a:gridCol w="938863">
                  <a:extLst>
                    <a:ext uri="{9D8B030D-6E8A-4147-A177-3AD203B41FA5}">
                      <a16:colId xmlns:a16="http://schemas.microsoft.com/office/drawing/2014/main" val="4177967048"/>
                    </a:ext>
                  </a:extLst>
                </a:gridCol>
                <a:gridCol w="1445110">
                  <a:extLst>
                    <a:ext uri="{9D8B030D-6E8A-4147-A177-3AD203B41FA5}">
                      <a16:colId xmlns:a16="http://schemas.microsoft.com/office/drawing/2014/main" val="2227040449"/>
                    </a:ext>
                  </a:extLst>
                </a:gridCol>
                <a:gridCol w="1480710">
                  <a:extLst>
                    <a:ext uri="{9D8B030D-6E8A-4147-A177-3AD203B41FA5}">
                      <a16:colId xmlns:a16="http://schemas.microsoft.com/office/drawing/2014/main" val="1207558532"/>
                    </a:ext>
                  </a:extLst>
                </a:gridCol>
                <a:gridCol w="1281059">
                  <a:extLst>
                    <a:ext uri="{9D8B030D-6E8A-4147-A177-3AD203B41FA5}">
                      <a16:colId xmlns:a16="http://schemas.microsoft.com/office/drawing/2014/main" val="3113612688"/>
                    </a:ext>
                  </a:extLst>
                </a:gridCol>
              </a:tblGrid>
              <a:tr h="822368">
                <a:tc>
                  <a:txBody>
                    <a:bodyPr/>
                    <a:lstStyle/>
                    <a:p>
                      <a:pPr algn="ctr"/>
                      <a:r>
                        <a:rPr lang="en-US" sz="1600" dirty="0">
                          <a:solidFill>
                            <a:schemeClr val="bg1"/>
                          </a:solidFill>
                        </a:rPr>
                        <a:t>Points</a:t>
                      </a:r>
                    </a:p>
                  </a:txBody>
                  <a:tcPr>
                    <a:solidFill>
                      <a:srgbClr val="000C1B"/>
                    </a:solidFill>
                  </a:tcPr>
                </a:tc>
                <a:tc>
                  <a:txBody>
                    <a:bodyPr/>
                    <a:lstStyle/>
                    <a:p>
                      <a:pPr algn="ctr"/>
                      <a:r>
                        <a:rPr lang="en-US" sz="1600" dirty="0">
                          <a:solidFill>
                            <a:schemeClr val="bg1"/>
                          </a:solidFill>
                        </a:rPr>
                        <a:t>Cluster</a:t>
                      </a:r>
                    </a:p>
                  </a:txBody>
                  <a:tcPr>
                    <a:solidFill>
                      <a:srgbClr val="000C1B"/>
                    </a:solidFill>
                  </a:tcPr>
                </a:tc>
                <a:tc>
                  <a:txBody>
                    <a:bodyPr/>
                    <a:lstStyle/>
                    <a:p>
                      <a:pPr algn="ctr"/>
                      <a:r>
                        <a:rPr lang="en-US" sz="1600" dirty="0">
                          <a:solidFill>
                            <a:schemeClr val="bg1"/>
                          </a:solidFill>
                        </a:rPr>
                        <a:t>reachability-distance</a:t>
                      </a:r>
                    </a:p>
                  </a:txBody>
                  <a:tcPr>
                    <a:solidFill>
                      <a:srgbClr val="000C1B"/>
                    </a:solidFill>
                  </a:tcPr>
                </a:tc>
                <a:tc>
                  <a:txBody>
                    <a:bodyPr/>
                    <a:lstStyle/>
                    <a:p>
                      <a:pPr algn="ctr"/>
                      <a:r>
                        <a:rPr lang="en-US" sz="1600" dirty="0">
                          <a:solidFill>
                            <a:schemeClr val="bg1"/>
                          </a:solidFill>
                        </a:rPr>
                        <a:t>core-distance</a:t>
                      </a:r>
                    </a:p>
                  </a:txBody>
                  <a:tcPr>
                    <a:solidFill>
                      <a:srgbClr val="000C1B"/>
                    </a:solidFill>
                  </a:tcPr>
                </a:tc>
                <a:extLst>
                  <a:ext uri="{0D108BD9-81ED-4DB2-BD59-A6C34878D82A}">
                    <a16:rowId xmlns:a16="http://schemas.microsoft.com/office/drawing/2014/main" val="337179965"/>
                  </a:ext>
                </a:extLst>
              </a:tr>
              <a:tr h="331228">
                <a:tc>
                  <a:txBody>
                    <a:bodyPr/>
                    <a:lstStyle/>
                    <a:p>
                      <a:pPr algn="ctr"/>
                      <a:r>
                        <a:rPr lang="en-US" sz="1600" dirty="0">
                          <a:solidFill>
                            <a:schemeClr val="bg1"/>
                          </a:solidFill>
                        </a:rPr>
                        <a:t>A</a:t>
                      </a:r>
                    </a:p>
                  </a:txBody>
                  <a:tcPr>
                    <a:solidFill>
                      <a:srgbClr val="021F46"/>
                    </a:solidFill>
                  </a:tcPr>
                </a:tc>
                <a:tc>
                  <a:txBody>
                    <a:bodyPr/>
                    <a:lstStyle/>
                    <a:p>
                      <a:pPr algn="ctr"/>
                      <a:r>
                        <a:rPr lang="en-US" sz="1600" i="0" u="none" strike="noStrike" kern="1200" dirty="0">
                          <a:solidFill>
                            <a:schemeClr val="bg1"/>
                          </a:solidFill>
                          <a:effectLst/>
                          <a:latin typeface="+mn-lt"/>
                          <a:ea typeface="+mn-ea"/>
                          <a:cs typeface="+mn-cs"/>
                        </a:rPr>
                        <a:t>Clustered</a:t>
                      </a:r>
                      <a:endParaRPr lang="en-US" sz="1600" dirty="0">
                        <a:solidFill>
                          <a:schemeClr val="bg1"/>
                        </a:solidFill>
                      </a:endParaRPr>
                    </a:p>
                  </a:txBody>
                  <a:tcPr>
                    <a:solidFill>
                      <a:srgbClr val="021F46"/>
                    </a:solidFill>
                  </a:tcPr>
                </a:tc>
                <a:tc>
                  <a:txBody>
                    <a:bodyPr/>
                    <a:lstStyle/>
                    <a:p>
                      <a:pPr algn="ctr"/>
                      <a:r>
                        <a:rPr lang="en-US" sz="1600">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1.41</a:t>
                      </a:r>
                    </a:p>
                  </a:txBody>
                  <a:tcPr>
                    <a:solidFill>
                      <a:srgbClr val="021F46"/>
                    </a:solidFill>
                  </a:tcPr>
                </a:tc>
                <a:extLst>
                  <a:ext uri="{0D108BD9-81ED-4DB2-BD59-A6C34878D82A}">
                    <a16:rowId xmlns:a16="http://schemas.microsoft.com/office/drawing/2014/main" val="3873020566"/>
                  </a:ext>
                </a:extLst>
              </a:tr>
              <a:tr h="449618">
                <a:tc>
                  <a:txBody>
                    <a:bodyPr/>
                    <a:lstStyle/>
                    <a:p>
                      <a:pPr algn="ctr"/>
                      <a:r>
                        <a:rPr lang="en-US" sz="1600" dirty="0">
                          <a:solidFill>
                            <a:schemeClr val="bg1"/>
                          </a:solidFill>
                        </a:rPr>
                        <a:t>B</a:t>
                      </a:r>
                    </a:p>
                  </a:txBody>
                  <a:tcPr>
                    <a:solidFill>
                      <a:srgbClr val="021F46"/>
                    </a:solidFill>
                  </a:tcPr>
                </a:tc>
                <a:tc>
                  <a:txBody>
                    <a:bodyPr/>
                    <a:lstStyle/>
                    <a:p>
                      <a:pPr algn="ctr"/>
                      <a:r>
                        <a:rPr lang="en-US" sz="1600" i="0" u="none" strike="noStrike" kern="1200" dirty="0">
                          <a:solidFill>
                            <a:schemeClr val="bg1"/>
                          </a:solidFill>
                          <a:effectLst/>
                          <a:latin typeface="+mn-lt"/>
                          <a:ea typeface="+mn-ea"/>
                          <a:cs typeface="+mn-cs"/>
                        </a:rPr>
                        <a:t>Clustered</a:t>
                      </a:r>
                      <a:endParaRPr lang="en-US" sz="1600" dirty="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1.41 </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a:t>
                      </a:r>
                    </a:p>
                  </a:txBody>
                  <a:tcPr>
                    <a:solidFill>
                      <a:srgbClr val="021F46"/>
                    </a:solidFill>
                  </a:tcPr>
                </a:tc>
                <a:extLst>
                  <a:ext uri="{0D108BD9-81ED-4DB2-BD59-A6C34878D82A}">
                    <a16:rowId xmlns:a16="http://schemas.microsoft.com/office/drawing/2014/main" val="862272934"/>
                  </a:ext>
                </a:extLst>
              </a:tr>
              <a:tr h="449618">
                <a:tc>
                  <a:txBody>
                    <a:bodyPr/>
                    <a:lstStyle/>
                    <a:p>
                      <a:pPr algn="ctr"/>
                      <a:r>
                        <a:rPr lang="en-US" sz="1600">
                          <a:solidFill>
                            <a:schemeClr val="bg1"/>
                          </a:solidFill>
                        </a:rPr>
                        <a:t>C</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unclustered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1</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inf</a:t>
                      </a:r>
                    </a:p>
                  </a:txBody>
                  <a:tcPr>
                    <a:solidFill>
                      <a:srgbClr val="021F46"/>
                    </a:solidFill>
                  </a:tcPr>
                </a:tc>
                <a:extLst>
                  <a:ext uri="{0D108BD9-81ED-4DB2-BD59-A6C34878D82A}">
                    <a16:rowId xmlns:a16="http://schemas.microsoft.com/office/drawing/2014/main" val="2228681837"/>
                  </a:ext>
                </a:extLst>
              </a:tr>
              <a:tr h="449618">
                <a:tc>
                  <a:txBody>
                    <a:bodyPr/>
                    <a:lstStyle/>
                    <a:p>
                      <a:pPr algn="ctr"/>
                      <a:r>
                        <a:rPr lang="en-US" sz="1600">
                          <a:solidFill>
                            <a:schemeClr val="bg1"/>
                          </a:solidFill>
                        </a:rPr>
                        <a:t>D</a:t>
                      </a:r>
                    </a:p>
                  </a:txBody>
                  <a:tcPr>
                    <a:solidFill>
                      <a:srgbClr val="021F46"/>
                    </a:solidFill>
                  </a:tcPr>
                </a:tc>
                <a:tc>
                  <a:txBody>
                    <a:bodyPr/>
                    <a:lstStyle/>
                    <a:p>
                      <a:pPr algn="ctr"/>
                      <a:r>
                        <a:rPr lang="en-US" sz="1600" i="0" u="none" strike="noStrike" kern="1200" dirty="0" err="1">
                          <a:solidFill>
                            <a:schemeClr val="bg1"/>
                          </a:solidFill>
                          <a:effectLst/>
                          <a:latin typeface="+mn-lt"/>
                          <a:ea typeface="+mn-ea"/>
                          <a:cs typeface="+mn-cs"/>
                        </a:rPr>
                        <a:t>unclustered</a:t>
                      </a:r>
                      <a:endParaRPr lang="en-US" sz="1600" dirty="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inf</a:t>
                      </a:r>
                    </a:p>
                  </a:txBody>
                  <a:tcPr>
                    <a:solidFill>
                      <a:srgbClr val="021F46"/>
                    </a:solidFill>
                  </a:tcPr>
                </a:tc>
                <a:extLst>
                  <a:ext uri="{0D108BD9-81ED-4DB2-BD59-A6C34878D82A}">
                    <a16:rowId xmlns:a16="http://schemas.microsoft.com/office/drawing/2014/main" val="927036697"/>
                  </a:ext>
                </a:extLst>
              </a:tr>
              <a:tr h="449618">
                <a:tc>
                  <a:txBody>
                    <a:bodyPr/>
                    <a:lstStyle/>
                    <a:p>
                      <a:pPr algn="ctr"/>
                      <a:r>
                        <a:rPr lang="en-US" sz="1600">
                          <a:solidFill>
                            <a:schemeClr val="bg1"/>
                          </a:solidFill>
                        </a:rPr>
                        <a:t>E</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unclustered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inf</a:t>
                      </a:r>
                    </a:p>
                  </a:txBody>
                  <a:tcPr>
                    <a:solidFill>
                      <a:srgbClr val="021F46"/>
                    </a:solidFill>
                  </a:tcPr>
                </a:tc>
                <a:extLst>
                  <a:ext uri="{0D108BD9-81ED-4DB2-BD59-A6C34878D82A}">
                    <a16:rowId xmlns:a16="http://schemas.microsoft.com/office/drawing/2014/main" val="2014420651"/>
                  </a:ext>
                </a:extLst>
              </a:tr>
              <a:tr h="449618">
                <a:tc>
                  <a:txBody>
                    <a:bodyPr/>
                    <a:lstStyle/>
                    <a:p>
                      <a:pPr algn="ctr"/>
                      <a:r>
                        <a:rPr lang="en-US" sz="1600">
                          <a:solidFill>
                            <a:schemeClr val="bg1"/>
                          </a:solidFill>
                        </a:rPr>
                        <a:t>F</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unclustered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inf</a:t>
                      </a:r>
                    </a:p>
                  </a:txBody>
                  <a:tcPr>
                    <a:solidFill>
                      <a:srgbClr val="021F46"/>
                    </a:solidFill>
                  </a:tcPr>
                </a:tc>
                <a:extLst>
                  <a:ext uri="{0D108BD9-81ED-4DB2-BD59-A6C34878D82A}">
                    <a16:rowId xmlns:a16="http://schemas.microsoft.com/office/drawing/2014/main" val="3565946660"/>
                  </a:ext>
                </a:extLst>
              </a:tr>
              <a:tr h="449618">
                <a:tc>
                  <a:txBody>
                    <a:bodyPr/>
                    <a:lstStyle/>
                    <a:p>
                      <a:pPr algn="ctr"/>
                      <a:r>
                        <a:rPr lang="en-US" sz="1600">
                          <a:solidFill>
                            <a:schemeClr val="bg1"/>
                          </a:solidFill>
                        </a:rPr>
                        <a:t>G</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unclustered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inf</a:t>
                      </a:r>
                    </a:p>
                  </a:txBody>
                  <a:tcPr>
                    <a:solidFill>
                      <a:srgbClr val="021F46"/>
                    </a:solidFill>
                  </a:tcPr>
                </a:tc>
                <a:extLst>
                  <a:ext uri="{0D108BD9-81ED-4DB2-BD59-A6C34878D82A}">
                    <a16:rowId xmlns:a16="http://schemas.microsoft.com/office/drawing/2014/main" val="3960385213"/>
                  </a:ext>
                </a:extLst>
              </a:tr>
            </a:tbl>
          </a:graphicData>
        </a:graphic>
      </p:graphicFrame>
      <p:graphicFrame>
        <p:nvGraphicFramePr>
          <p:cNvPr id="3" name="Table 2">
            <a:extLst>
              <a:ext uri="{FF2B5EF4-FFF2-40B4-BE49-F238E27FC236}">
                <a16:creationId xmlns:a16="http://schemas.microsoft.com/office/drawing/2014/main" id="{468A2663-0251-4BA7-E5F2-2A09AAB727B3}"/>
              </a:ext>
            </a:extLst>
          </p:cNvPr>
          <p:cNvGraphicFramePr>
            <a:graphicFrameLocks noGrp="1"/>
          </p:cNvGraphicFramePr>
          <p:nvPr>
            <p:extLst>
              <p:ext uri="{D42A27DB-BD31-4B8C-83A1-F6EECF244321}">
                <p14:modId xmlns:p14="http://schemas.microsoft.com/office/powerpoint/2010/main" val="1729698857"/>
              </p:ext>
            </p:extLst>
          </p:nvPr>
        </p:nvGraphicFramePr>
        <p:xfrm>
          <a:off x="331696" y="1656312"/>
          <a:ext cx="6979920" cy="854634"/>
        </p:xfrm>
        <a:graphic>
          <a:graphicData uri="http://schemas.openxmlformats.org/drawingml/2006/table">
            <a:tbl>
              <a:tblPr firstRow="1" bandRow="1">
                <a:tableStyleId>{5C22544A-7EE6-4342-B048-85BDC9FD1C3A}</a:tableStyleId>
              </a:tblPr>
              <a:tblGrid>
                <a:gridCol w="972815">
                  <a:extLst>
                    <a:ext uri="{9D8B030D-6E8A-4147-A177-3AD203B41FA5}">
                      <a16:colId xmlns:a16="http://schemas.microsoft.com/office/drawing/2014/main" val="4129722276"/>
                    </a:ext>
                  </a:extLst>
                </a:gridCol>
                <a:gridCol w="759124">
                  <a:extLst>
                    <a:ext uri="{9D8B030D-6E8A-4147-A177-3AD203B41FA5}">
                      <a16:colId xmlns:a16="http://schemas.microsoft.com/office/drawing/2014/main" val="3669082787"/>
                    </a:ext>
                  </a:extLst>
                </a:gridCol>
                <a:gridCol w="980736">
                  <a:extLst>
                    <a:ext uri="{9D8B030D-6E8A-4147-A177-3AD203B41FA5}">
                      <a16:colId xmlns:a16="http://schemas.microsoft.com/office/drawing/2014/main" val="3218260203"/>
                    </a:ext>
                  </a:extLst>
                </a:gridCol>
                <a:gridCol w="863645">
                  <a:extLst>
                    <a:ext uri="{9D8B030D-6E8A-4147-A177-3AD203B41FA5}">
                      <a16:colId xmlns:a16="http://schemas.microsoft.com/office/drawing/2014/main" val="2756914435"/>
                    </a:ext>
                  </a:extLst>
                </a:gridCol>
                <a:gridCol w="1097280">
                  <a:extLst>
                    <a:ext uri="{9D8B030D-6E8A-4147-A177-3AD203B41FA5}">
                      <a16:colId xmlns:a16="http://schemas.microsoft.com/office/drawing/2014/main" val="492005583"/>
                    </a:ext>
                  </a:extLst>
                </a:gridCol>
                <a:gridCol w="1097280">
                  <a:extLst>
                    <a:ext uri="{9D8B030D-6E8A-4147-A177-3AD203B41FA5}">
                      <a16:colId xmlns:a16="http://schemas.microsoft.com/office/drawing/2014/main" val="2608729015"/>
                    </a:ext>
                  </a:extLst>
                </a:gridCol>
                <a:gridCol w="1209040">
                  <a:extLst>
                    <a:ext uri="{9D8B030D-6E8A-4147-A177-3AD203B41FA5}">
                      <a16:colId xmlns:a16="http://schemas.microsoft.com/office/drawing/2014/main" val="753008536"/>
                    </a:ext>
                  </a:extLst>
                </a:gridCol>
              </a:tblGrid>
              <a:tr h="377788">
                <a:tc>
                  <a:txBody>
                    <a:bodyPr/>
                    <a:lstStyle/>
                    <a:p>
                      <a:pPr algn="ctr"/>
                      <a:r>
                        <a:rPr lang="en-US" dirty="0">
                          <a:solidFill>
                            <a:schemeClr val="bg1"/>
                          </a:solidFill>
                        </a:rPr>
                        <a:t>Points</a:t>
                      </a:r>
                    </a:p>
                  </a:txBody>
                  <a:tcPr>
                    <a:solidFill>
                      <a:srgbClr val="000C1B"/>
                    </a:solidFill>
                  </a:tcPr>
                </a:tc>
                <a:tc>
                  <a:txBody>
                    <a:bodyPr/>
                    <a:lstStyle/>
                    <a:p>
                      <a:pPr algn="ctr"/>
                      <a:r>
                        <a:rPr lang="en-US">
                          <a:solidFill>
                            <a:schemeClr val="bg1"/>
                          </a:solidFill>
                        </a:rPr>
                        <a:t>A</a:t>
                      </a:r>
                    </a:p>
                  </a:txBody>
                  <a:tcPr>
                    <a:solidFill>
                      <a:srgbClr val="000C1B"/>
                    </a:solidFill>
                  </a:tcPr>
                </a:tc>
                <a:tc>
                  <a:txBody>
                    <a:bodyPr/>
                    <a:lstStyle/>
                    <a:p>
                      <a:pPr algn="ctr"/>
                      <a:r>
                        <a:rPr lang="en-US">
                          <a:solidFill>
                            <a:schemeClr val="bg1"/>
                          </a:solidFill>
                        </a:rPr>
                        <a:t>C</a:t>
                      </a:r>
                    </a:p>
                  </a:txBody>
                  <a:tcPr>
                    <a:solidFill>
                      <a:srgbClr val="000C1B"/>
                    </a:solidFill>
                  </a:tcPr>
                </a:tc>
                <a:tc>
                  <a:txBody>
                    <a:bodyPr/>
                    <a:lstStyle/>
                    <a:p>
                      <a:pPr algn="ctr"/>
                      <a:r>
                        <a:rPr lang="en-US">
                          <a:solidFill>
                            <a:schemeClr val="bg1"/>
                          </a:solidFill>
                        </a:rPr>
                        <a:t>D</a:t>
                      </a:r>
                    </a:p>
                  </a:txBody>
                  <a:tcPr>
                    <a:solidFill>
                      <a:srgbClr val="000C1B"/>
                    </a:solidFill>
                  </a:tcPr>
                </a:tc>
                <a:tc>
                  <a:txBody>
                    <a:bodyPr/>
                    <a:lstStyle/>
                    <a:p>
                      <a:pPr algn="ctr"/>
                      <a:r>
                        <a:rPr lang="en-US">
                          <a:solidFill>
                            <a:schemeClr val="bg1"/>
                          </a:solidFill>
                        </a:rPr>
                        <a:t>E</a:t>
                      </a:r>
                    </a:p>
                  </a:txBody>
                  <a:tcPr>
                    <a:solidFill>
                      <a:srgbClr val="000C1B"/>
                    </a:solidFill>
                  </a:tcPr>
                </a:tc>
                <a:tc>
                  <a:txBody>
                    <a:bodyPr/>
                    <a:lstStyle/>
                    <a:p>
                      <a:pPr algn="ctr"/>
                      <a:r>
                        <a:rPr lang="en-US" dirty="0">
                          <a:solidFill>
                            <a:schemeClr val="bg1"/>
                          </a:solidFill>
                        </a:rPr>
                        <a:t>F</a:t>
                      </a:r>
                    </a:p>
                  </a:txBody>
                  <a:tcPr>
                    <a:solidFill>
                      <a:srgbClr val="000C1B"/>
                    </a:solidFill>
                  </a:tcPr>
                </a:tc>
                <a:tc>
                  <a:txBody>
                    <a:bodyPr/>
                    <a:lstStyle/>
                    <a:p>
                      <a:pPr algn="ctr"/>
                      <a:r>
                        <a:rPr lang="en-US" dirty="0">
                          <a:solidFill>
                            <a:schemeClr val="bg1"/>
                          </a:solidFill>
                        </a:rPr>
                        <a:t>G</a:t>
                      </a:r>
                    </a:p>
                  </a:txBody>
                  <a:tcPr>
                    <a:solidFill>
                      <a:srgbClr val="000C1B"/>
                    </a:solidFill>
                  </a:tcPr>
                </a:tc>
                <a:extLst>
                  <a:ext uri="{0D108BD9-81ED-4DB2-BD59-A6C34878D82A}">
                    <a16:rowId xmlns:a16="http://schemas.microsoft.com/office/drawing/2014/main" val="2055458905"/>
                  </a:ext>
                </a:extLst>
              </a:tr>
              <a:tr h="476846">
                <a:tc>
                  <a:txBody>
                    <a:bodyPr/>
                    <a:lstStyle/>
                    <a:p>
                      <a:pPr algn="ctr"/>
                      <a:r>
                        <a:rPr lang="en-US">
                          <a:solidFill>
                            <a:schemeClr val="bg1"/>
                          </a:solidFill>
                        </a:rPr>
                        <a:t>B</a:t>
                      </a:r>
                    </a:p>
                  </a:txBody>
                  <a:tcPr>
                    <a:solidFill>
                      <a:srgbClr val="021D42"/>
                    </a:solidFill>
                  </a:tcPr>
                </a:tc>
                <a:tc>
                  <a:txBody>
                    <a:bodyPr/>
                    <a:lstStyle/>
                    <a:p>
                      <a:pPr algn="ctr"/>
                      <a:r>
                        <a:rPr lang="en-US">
                          <a:solidFill>
                            <a:schemeClr val="bg1"/>
                          </a:solidFill>
                        </a:rPr>
                        <a:t>d = 1</a:t>
                      </a:r>
                    </a:p>
                  </a:txBody>
                  <a:tcPr>
                    <a:solidFill>
                      <a:srgbClr val="021D42"/>
                    </a:solidFill>
                  </a:tcPr>
                </a:tc>
                <a:tc>
                  <a:txBody>
                    <a:bodyPr/>
                    <a:lstStyle/>
                    <a:p>
                      <a:pPr algn="ctr"/>
                      <a:r>
                        <a:rPr lang="en-US" dirty="0">
                          <a:solidFill>
                            <a:schemeClr val="bg1"/>
                          </a:solidFill>
                        </a:rPr>
                        <a:t>d = 1</a:t>
                      </a:r>
                    </a:p>
                  </a:txBody>
                  <a:tcPr>
                    <a:solidFill>
                      <a:srgbClr val="021D42"/>
                    </a:solidFill>
                  </a:tcPr>
                </a:tc>
                <a:tc>
                  <a:txBody>
                    <a:bodyPr/>
                    <a:lstStyle/>
                    <a:p>
                      <a:pPr algn="ctr"/>
                      <a:r>
                        <a:rPr lang="en-US">
                          <a:solidFill>
                            <a:schemeClr val="bg1"/>
                          </a:solidFill>
                        </a:rPr>
                        <a:t>d = 5</a:t>
                      </a:r>
                    </a:p>
                  </a:txBody>
                  <a:tcPr>
                    <a:solidFill>
                      <a:srgbClr val="021D42"/>
                    </a:solidFill>
                  </a:tcPr>
                </a:tc>
                <a:tc>
                  <a:txBody>
                    <a:bodyPr/>
                    <a:lstStyle/>
                    <a:p>
                      <a:pPr algn="ctr"/>
                      <a:r>
                        <a:rPr lang="en-US" dirty="0">
                          <a:solidFill>
                            <a:schemeClr val="bg1"/>
                          </a:solidFill>
                        </a:rPr>
                        <a:t>d = 5.66</a:t>
                      </a:r>
                    </a:p>
                  </a:txBody>
                  <a:tcPr>
                    <a:solidFill>
                      <a:srgbClr val="021D42"/>
                    </a:solidFill>
                  </a:tcPr>
                </a:tc>
                <a:tc>
                  <a:txBody>
                    <a:bodyPr/>
                    <a:lstStyle/>
                    <a:p>
                      <a:pPr algn="ctr"/>
                      <a:r>
                        <a:rPr lang="en-US">
                          <a:solidFill>
                            <a:schemeClr val="bg1"/>
                          </a:solidFill>
                        </a:rPr>
                        <a:t>d = 7.07</a:t>
                      </a:r>
                    </a:p>
                  </a:txBody>
                  <a:tcPr>
                    <a:solidFill>
                      <a:srgbClr val="021D42"/>
                    </a:solidFill>
                  </a:tcPr>
                </a:tc>
                <a:tc>
                  <a:txBody>
                    <a:bodyPr/>
                    <a:lstStyle/>
                    <a:p>
                      <a:pPr algn="ctr"/>
                      <a:r>
                        <a:rPr lang="en-US" dirty="0">
                          <a:solidFill>
                            <a:schemeClr val="bg1"/>
                          </a:solidFill>
                        </a:rPr>
                        <a:t>d = 34.66</a:t>
                      </a:r>
                    </a:p>
                  </a:txBody>
                  <a:tcPr>
                    <a:solidFill>
                      <a:srgbClr val="021D42"/>
                    </a:solidFill>
                  </a:tcPr>
                </a:tc>
                <a:extLst>
                  <a:ext uri="{0D108BD9-81ED-4DB2-BD59-A6C34878D82A}">
                    <a16:rowId xmlns:a16="http://schemas.microsoft.com/office/drawing/2014/main" val="3928359100"/>
                  </a:ext>
                </a:extLst>
              </a:tr>
            </a:tbl>
          </a:graphicData>
        </a:graphic>
      </p:graphicFrame>
      <p:sp>
        <p:nvSpPr>
          <p:cNvPr id="4" name="TextBox 3">
            <a:extLst>
              <a:ext uri="{FF2B5EF4-FFF2-40B4-BE49-F238E27FC236}">
                <a16:creationId xmlns:a16="http://schemas.microsoft.com/office/drawing/2014/main" id="{EC5F76C3-77CC-DC33-084F-134978791633}"/>
              </a:ext>
            </a:extLst>
          </p:cNvPr>
          <p:cNvSpPr txBox="1"/>
          <p:nvPr/>
        </p:nvSpPr>
        <p:spPr>
          <a:xfrm>
            <a:off x="7375692" y="2251354"/>
            <a:ext cx="3149600" cy="369332"/>
          </a:xfrm>
          <a:prstGeom prst="rect">
            <a:avLst/>
          </a:prstGeom>
          <a:noFill/>
        </p:spPr>
        <p:txBody>
          <a:bodyPr wrap="square" rtlCol="0">
            <a:spAutoFit/>
          </a:bodyPr>
          <a:lstStyle/>
          <a:p>
            <a:r>
              <a:rPr lang="en-US" dirty="0">
                <a:solidFill>
                  <a:schemeClr val="bg1"/>
                </a:solidFill>
                <a:sym typeface="Wingdings" panose="05000000000000000000" pitchFamily="2" charset="2"/>
              </a:rPr>
              <a:t> </a:t>
            </a:r>
            <a:r>
              <a:rPr lang="en-US" dirty="0">
                <a:solidFill>
                  <a:schemeClr val="bg1"/>
                </a:solidFill>
              </a:rPr>
              <a:t>Clustering Status Table: </a:t>
            </a:r>
          </a:p>
        </p:txBody>
      </p:sp>
      <p:sp>
        <p:nvSpPr>
          <p:cNvPr id="5" name="TextBox 4">
            <a:extLst>
              <a:ext uri="{FF2B5EF4-FFF2-40B4-BE49-F238E27FC236}">
                <a16:creationId xmlns:a16="http://schemas.microsoft.com/office/drawing/2014/main" id="{99B11BE9-88B0-F008-9DBB-1FCDD373245F}"/>
              </a:ext>
            </a:extLst>
          </p:cNvPr>
          <p:cNvSpPr txBox="1"/>
          <p:nvPr/>
        </p:nvSpPr>
        <p:spPr>
          <a:xfrm>
            <a:off x="144780" y="2882272"/>
            <a:ext cx="5829300" cy="2308324"/>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effectLst/>
              </a:rPr>
              <a:t>N</a:t>
            </a:r>
            <a:r>
              <a:rPr lang="el-GR">
                <a:solidFill>
                  <a:schemeClr val="bg1"/>
                </a:solidFill>
                <a:effectLst/>
              </a:rPr>
              <a:t>ε</a:t>
            </a:r>
            <a:r>
              <a:rPr lang="el-GR">
                <a:solidFill>
                  <a:schemeClr val="bg1"/>
                </a:solidFill>
              </a:rPr>
              <a:t>​(</a:t>
            </a:r>
            <a:r>
              <a:rPr lang="en-US">
                <a:solidFill>
                  <a:schemeClr val="bg1"/>
                </a:solidFill>
                <a:effectLst/>
              </a:rPr>
              <a:t>B</a:t>
            </a:r>
            <a:r>
              <a:rPr lang="en-US">
                <a:solidFill>
                  <a:schemeClr val="bg1"/>
                </a:solidFill>
              </a:rPr>
              <a:t>)={B, A, </a:t>
            </a:r>
            <a:r>
              <a:rPr lang="en-US">
                <a:solidFill>
                  <a:schemeClr val="bg1"/>
                </a:solidFill>
                <a:effectLst/>
              </a:rPr>
              <a:t>C</a:t>
            </a:r>
            <a:r>
              <a:rPr lang="en-US">
                <a:solidFill>
                  <a:schemeClr val="bg1"/>
                </a:solidFill>
              </a:rPr>
              <a:t>}</a:t>
            </a:r>
          </a:p>
          <a:p>
            <a:pPr marL="285750" indent="-285750">
              <a:buFont typeface="Arial" panose="020B0604020202020204" pitchFamily="34" charset="0"/>
              <a:buChar char="•"/>
            </a:pPr>
            <a:r>
              <a:rPr lang="en-US">
                <a:solidFill>
                  <a:schemeClr val="bg1"/>
                </a:solidFill>
              </a:rPr>
              <a:t>| </a:t>
            </a:r>
            <a:r>
              <a:rPr lang="en-US">
                <a:solidFill>
                  <a:schemeClr val="bg1"/>
                </a:solidFill>
                <a:effectLst/>
              </a:rPr>
              <a:t>N</a:t>
            </a:r>
            <a:r>
              <a:rPr lang="el-GR">
                <a:solidFill>
                  <a:schemeClr val="bg1"/>
                </a:solidFill>
                <a:effectLst/>
              </a:rPr>
              <a:t>ε</a:t>
            </a:r>
            <a:r>
              <a:rPr lang="el-GR">
                <a:solidFill>
                  <a:schemeClr val="bg1"/>
                </a:solidFill>
              </a:rPr>
              <a:t>​(</a:t>
            </a:r>
            <a:r>
              <a:rPr lang="en-US">
                <a:solidFill>
                  <a:schemeClr val="bg1"/>
                </a:solidFill>
                <a:effectLst/>
              </a:rPr>
              <a:t>B</a:t>
            </a:r>
            <a:r>
              <a:rPr lang="en-US">
                <a:solidFill>
                  <a:schemeClr val="bg1"/>
                </a:solidFill>
              </a:rPr>
              <a:t>) | = 3 &gt;= MinPts </a:t>
            </a:r>
            <a:r>
              <a:rPr lang="en-US">
                <a:solidFill>
                  <a:schemeClr val="bg1"/>
                </a:solidFill>
                <a:sym typeface="Wingdings" panose="05000000000000000000" pitchFamily="2" charset="2"/>
              </a:rPr>
              <a:t> B là Điểm Lõi</a:t>
            </a:r>
          </a:p>
          <a:p>
            <a:pPr marL="285750" indent="-285750">
              <a:buFont typeface="Arial" panose="020B0604020202020204" pitchFamily="34" charset="0"/>
              <a:buChar char="•"/>
            </a:pPr>
            <a:r>
              <a:rPr lang="en-US">
                <a:solidFill>
                  <a:schemeClr val="bg1"/>
                </a:solidFill>
              </a:rPr>
              <a:t>core-distance(B) = d(C, B) = 1</a:t>
            </a:r>
          </a:p>
          <a:p>
            <a:pPr marL="285750" indent="-285750">
              <a:buFont typeface="Arial" panose="020B0604020202020204" pitchFamily="34" charset="0"/>
              <a:buChar char="•"/>
            </a:pPr>
            <a:r>
              <a:rPr lang="en-US">
                <a:solidFill>
                  <a:schemeClr val="bg1"/>
                </a:solidFill>
              </a:rPr>
              <a:t>reachability-distance(C) = Max(core-distance(B), d(C,B)) = 1</a:t>
            </a:r>
          </a:p>
          <a:p>
            <a:endParaRPr lang="en-US">
              <a:solidFill>
                <a:schemeClr val="bg1"/>
              </a:solidFill>
            </a:endParaRPr>
          </a:p>
          <a:p>
            <a:pPr marL="742950" lvl="1" indent="-285750">
              <a:buFont typeface="Wingdings" panose="05000000000000000000" pitchFamily="2" charset="2"/>
              <a:buChar char="à"/>
            </a:pPr>
            <a:r>
              <a:rPr lang="en-US">
                <a:solidFill>
                  <a:schemeClr val="bg1"/>
                </a:solidFill>
                <a:sym typeface="Wingdings" panose="05000000000000000000" pitchFamily="2" charset="2"/>
              </a:rPr>
              <a:t>Đánh dấu B = </a:t>
            </a:r>
            <a:r>
              <a:rPr lang="en-US" i="0" u="none" strike="noStrike">
                <a:solidFill>
                  <a:schemeClr val="bg1"/>
                </a:solidFill>
                <a:effectLst/>
                <a:latin typeface="+mj-lt"/>
              </a:rPr>
              <a:t>clustered</a:t>
            </a:r>
          </a:p>
          <a:p>
            <a:pPr marL="742950" lvl="1" indent="-285750">
              <a:buFont typeface="Wingdings" panose="05000000000000000000" pitchFamily="2" charset="2"/>
              <a:buChar char="à"/>
            </a:pPr>
            <a:r>
              <a:rPr lang="en-US">
                <a:solidFill>
                  <a:schemeClr val="bg1"/>
                </a:solidFill>
                <a:latin typeface="+mj-lt"/>
              </a:rPr>
              <a:t>Thêm B vào danh sách </a:t>
            </a:r>
            <a:r>
              <a:rPr lang="en-US">
                <a:solidFill>
                  <a:schemeClr val="bg1"/>
                </a:solidFill>
              </a:rPr>
              <a:t>cluster-ordering</a:t>
            </a:r>
          </a:p>
        </p:txBody>
      </p:sp>
      <p:graphicFrame>
        <p:nvGraphicFramePr>
          <p:cNvPr id="7" name="Table 6">
            <a:extLst>
              <a:ext uri="{FF2B5EF4-FFF2-40B4-BE49-F238E27FC236}">
                <a16:creationId xmlns:a16="http://schemas.microsoft.com/office/drawing/2014/main" id="{64094C33-6781-98FB-348B-1BE1C49DD46C}"/>
              </a:ext>
            </a:extLst>
          </p:cNvPr>
          <p:cNvGraphicFramePr>
            <a:graphicFrameLocks noGrp="1"/>
          </p:cNvGraphicFramePr>
          <p:nvPr>
            <p:extLst>
              <p:ext uri="{D42A27DB-BD31-4B8C-83A1-F6EECF244321}">
                <p14:modId xmlns:p14="http://schemas.microsoft.com/office/powerpoint/2010/main" val="3942387029"/>
              </p:ext>
            </p:extLst>
          </p:nvPr>
        </p:nvGraphicFramePr>
        <p:xfrm>
          <a:off x="990600" y="5302356"/>
          <a:ext cx="2819400" cy="370840"/>
        </p:xfrm>
        <a:graphic>
          <a:graphicData uri="http://schemas.openxmlformats.org/drawingml/2006/table">
            <a:tbl>
              <a:tblPr firstRow="1" bandRow="1">
                <a:tableStyleId>{5C22544A-7EE6-4342-B048-85BDC9FD1C3A}</a:tableStyleId>
              </a:tblPr>
              <a:tblGrid>
                <a:gridCol w="1996440">
                  <a:extLst>
                    <a:ext uri="{9D8B030D-6E8A-4147-A177-3AD203B41FA5}">
                      <a16:colId xmlns:a16="http://schemas.microsoft.com/office/drawing/2014/main" val="3012671129"/>
                    </a:ext>
                  </a:extLst>
                </a:gridCol>
                <a:gridCol w="457200">
                  <a:extLst>
                    <a:ext uri="{9D8B030D-6E8A-4147-A177-3AD203B41FA5}">
                      <a16:colId xmlns:a16="http://schemas.microsoft.com/office/drawing/2014/main" val="4001937367"/>
                    </a:ext>
                  </a:extLst>
                </a:gridCol>
                <a:gridCol w="365760">
                  <a:extLst>
                    <a:ext uri="{9D8B030D-6E8A-4147-A177-3AD203B41FA5}">
                      <a16:colId xmlns:a16="http://schemas.microsoft.com/office/drawing/2014/main" val="1830971612"/>
                    </a:ext>
                  </a:extLst>
                </a:gridCol>
              </a:tblGrid>
              <a:tr h="370840">
                <a:tc>
                  <a:txBody>
                    <a:bodyPr/>
                    <a:lstStyle/>
                    <a:p>
                      <a:r>
                        <a:rPr lang="en-US">
                          <a:solidFill>
                            <a:schemeClr val="bg1"/>
                          </a:solidFill>
                        </a:rPr>
                        <a:t>cluster-ordering</a:t>
                      </a:r>
                      <a:endParaRPr lang="en-US"/>
                    </a:p>
                  </a:txBody>
                  <a:tcPr>
                    <a:solidFill>
                      <a:srgbClr val="000C1B"/>
                    </a:solidFill>
                  </a:tcPr>
                </a:tc>
                <a:tc>
                  <a:txBody>
                    <a:bodyPr/>
                    <a:lstStyle/>
                    <a:p>
                      <a:r>
                        <a:rPr lang="en-US"/>
                        <a:t>A</a:t>
                      </a:r>
                    </a:p>
                  </a:txBody>
                  <a:tcPr>
                    <a:solidFill>
                      <a:srgbClr val="000C1B"/>
                    </a:solidFill>
                  </a:tcPr>
                </a:tc>
                <a:tc>
                  <a:txBody>
                    <a:bodyPr/>
                    <a:lstStyle/>
                    <a:p>
                      <a:r>
                        <a:rPr lang="en-US" dirty="0"/>
                        <a:t>B</a:t>
                      </a:r>
                    </a:p>
                  </a:txBody>
                  <a:tcPr>
                    <a:solidFill>
                      <a:srgbClr val="000C1B"/>
                    </a:solidFill>
                  </a:tcPr>
                </a:tc>
                <a:extLst>
                  <a:ext uri="{0D108BD9-81ED-4DB2-BD59-A6C34878D82A}">
                    <a16:rowId xmlns:a16="http://schemas.microsoft.com/office/drawing/2014/main" val="3028162098"/>
                  </a:ext>
                </a:extLst>
              </a:tr>
            </a:tbl>
          </a:graphicData>
        </a:graphic>
      </p:graphicFrame>
      <p:cxnSp>
        <p:nvCxnSpPr>
          <p:cNvPr id="10" name="Straight Connector 9">
            <a:extLst>
              <a:ext uri="{FF2B5EF4-FFF2-40B4-BE49-F238E27FC236}">
                <a16:creationId xmlns:a16="http://schemas.microsoft.com/office/drawing/2014/main" id="{8A6BDD99-364C-40A9-8C39-876A6674BBEE}"/>
              </a:ext>
            </a:extLst>
          </p:cNvPr>
          <p:cNvCxnSpPr>
            <a:cxnSpLocks/>
          </p:cNvCxnSpPr>
          <p:nvPr/>
        </p:nvCxnSpPr>
        <p:spPr>
          <a:xfrm>
            <a:off x="2962956" y="1035707"/>
            <a:ext cx="6136224" cy="0"/>
          </a:xfrm>
          <a:prstGeom prst="line">
            <a:avLst/>
          </a:prstGeom>
          <a:ln w="38100">
            <a:solidFill>
              <a:schemeClr val="bg1"/>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80044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03B04-1992-EC01-A621-9E5C2CFF4E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597A0A-C0D9-E0BA-2DA0-E08EAB4CEB0F}"/>
              </a:ext>
            </a:extLst>
          </p:cNvPr>
          <p:cNvSpPr>
            <a:spLocks noGrp="1"/>
          </p:cNvSpPr>
          <p:nvPr>
            <p:ph type="title"/>
          </p:nvPr>
        </p:nvSpPr>
        <p:spPr>
          <a:xfrm>
            <a:off x="838200" y="365125"/>
            <a:ext cx="10515600" cy="704101"/>
          </a:xfrm>
        </p:spPr>
        <p:txBody>
          <a:bodyPr/>
          <a:lstStyle/>
          <a:p>
            <a:pPr algn="ctr"/>
            <a:r>
              <a:rPr lang="en-US">
                <a:solidFill>
                  <a:schemeClr val="bg1"/>
                </a:solidFill>
              </a:rPr>
              <a:t>Ví dụ minh họa</a:t>
            </a:r>
          </a:p>
        </p:txBody>
      </p:sp>
      <p:sp>
        <p:nvSpPr>
          <p:cNvPr id="6" name="TextBox 5">
            <a:extLst>
              <a:ext uri="{FF2B5EF4-FFF2-40B4-BE49-F238E27FC236}">
                <a16:creationId xmlns:a16="http://schemas.microsoft.com/office/drawing/2014/main" id="{B8E8C005-1CA1-5848-5E99-A0159B183F50}"/>
              </a:ext>
            </a:extLst>
          </p:cNvPr>
          <p:cNvSpPr txBox="1"/>
          <p:nvPr/>
        </p:nvSpPr>
        <p:spPr>
          <a:xfrm>
            <a:off x="312781" y="978400"/>
            <a:ext cx="5028475" cy="923330"/>
          </a:xfrm>
          <a:prstGeom prst="rect">
            <a:avLst/>
          </a:prstGeom>
          <a:noFill/>
        </p:spPr>
        <p:txBody>
          <a:bodyPr wrap="square" rtlCol="0">
            <a:spAutoFit/>
          </a:bodyPr>
          <a:lstStyle/>
          <a:p>
            <a:r>
              <a:rPr lang="en-US">
                <a:solidFill>
                  <a:schemeClr val="bg1"/>
                </a:solidFill>
              </a:rPr>
              <a:t>Bước 4: Xử lý điểm C:</a:t>
            </a:r>
          </a:p>
          <a:p>
            <a:pPr marL="742950" lvl="1" indent="-285750">
              <a:buFont typeface="Arial" panose="020B0604020202020204" pitchFamily="34" charset="0"/>
              <a:buChar char="•"/>
            </a:pPr>
            <a:r>
              <a:rPr lang="en-US">
                <a:solidFill>
                  <a:schemeClr val="bg1"/>
                </a:solidFill>
              </a:rPr>
              <a:t>Tính k/c từ C đến các điểm còn lại</a:t>
            </a:r>
          </a:p>
          <a:p>
            <a:endParaRPr lang="en-US">
              <a:solidFill>
                <a:schemeClr val="bg1"/>
              </a:solidFill>
            </a:endParaRPr>
          </a:p>
        </p:txBody>
      </p:sp>
      <p:graphicFrame>
        <p:nvGraphicFramePr>
          <p:cNvPr id="9" name="Table 8">
            <a:extLst>
              <a:ext uri="{FF2B5EF4-FFF2-40B4-BE49-F238E27FC236}">
                <a16:creationId xmlns:a16="http://schemas.microsoft.com/office/drawing/2014/main" id="{E09CF855-F119-99F0-8313-68C2CB12D23F}"/>
              </a:ext>
            </a:extLst>
          </p:cNvPr>
          <p:cNvGraphicFramePr>
            <a:graphicFrameLocks noGrp="1"/>
          </p:cNvGraphicFramePr>
          <p:nvPr>
            <p:extLst>
              <p:ext uri="{D42A27DB-BD31-4B8C-83A1-F6EECF244321}">
                <p14:modId xmlns:p14="http://schemas.microsoft.com/office/powerpoint/2010/main" val="2962412795"/>
              </p:ext>
            </p:extLst>
          </p:nvPr>
        </p:nvGraphicFramePr>
        <p:xfrm>
          <a:off x="6875929" y="2752004"/>
          <a:ext cx="5020237" cy="3669869"/>
        </p:xfrm>
        <a:graphic>
          <a:graphicData uri="http://schemas.openxmlformats.org/drawingml/2006/table">
            <a:tbl>
              <a:tblPr firstRow="1" bandRow="1">
                <a:tableStyleId>{5C22544A-7EE6-4342-B048-85BDC9FD1C3A}</a:tableStyleId>
              </a:tblPr>
              <a:tblGrid>
                <a:gridCol w="915964">
                  <a:extLst>
                    <a:ext uri="{9D8B030D-6E8A-4147-A177-3AD203B41FA5}">
                      <a16:colId xmlns:a16="http://schemas.microsoft.com/office/drawing/2014/main" val="4177967048"/>
                    </a:ext>
                  </a:extLst>
                </a:gridCol>
                <a:gridCol w="1409865">
                  <a:extLst>
                    <a:ext uri="{9D8B030D-6E8A-4147-A177-3AD203B41FA5}">
                      <a16:colId xmlns:a16="http://schemas.microsoft.com/office/drawing/2014/main" val="2227040449"/>
                    </a:ext>
                  </a:extLst>
                </a:gridCol>
                <a:gridCol w="1444595">
                  <a:extLst>
                    <a:ext uri="{9D8B030D-6E8A-4147-A177-3AD203B41FA5}">
                      <a16:colId xmlns:a16="http://schemas.microsoft.com/office/drawing/2014/main" val="1207558532"/>
                    </a:ext>
                  </a:extLst>
                </a:gridCol>
                <a:gridCol w="1249813">
                  <a:extLst>
                    <a:ext uri="{9D8B030D-6E8A-4147-A177-3AD203B41FA5}">
                      <a16:colId xmlns:a16="http://schemas.microsoft.com/office/drawing/2014/main" val="3113612688"/>
                    </a:ext>
                  </a:extLst>
                </a:gridCol>
              </a:tblGrid>
              <a:tr h="779033">
                <a:tc>
                  <a:txBody>
                    <a:bodyPr/>
                    <a:lstStyle/>
                    <a:p>
                      <a:pPr algn="ctr"/>
                      <a:r>
                        <a:rPr lang="en-US" sz="1600">
                          <a:solidFill>
                            <a:schemeClr val="bg1"/>
                          </a:solidFill>
                        </a:rPr>
                        <a:t>Points</a:t>
                      </a:r>
                    </a:p>
                  </a:txBody>
                  <a:tcPr>
                    <a:solidFill>
                      <a:srgbClr val="000C1A"/>
                    </a:solidFill>
                  </a:tcPr>
                </a:tc>
                <a:tc>
                  <a:txBody>
                    <a:bodyPr/>
                    <a:lstStyle/>
                    <a:p>
                      <a:pPr algn="ctr"/>
                      <a:r>
                        <a:rPr lang="en-US" sz="1600" dirty="0">
                          <a:solidFill>
                            <a:schemeClr val="bg1"/>
                          </a:solidFill>
                        </a:rPr>
                        <a:t>Cluster</a:t>
                      </a:r>
                    </a:p>
                  </a:txBody>
                  <a:tcPr>
                    <a:solidFill>
                      <a:srgbClr val="000C1A"/>
                    </a:solidFill>
                  </a:tcPr>
                </a:tc>
                <a:tc>
                  <a:txBody>
                    <a:bodyPr/>
                    <a:lstStyle/>
                    <a:p>
                      <a:pPr algn="ctr"/>
                      <a:r>
                        <a:rPr lang="en-US" sz="1600">
                          <a:solidFill>
                            <a:schemeClr val="bg1"/>
                          </a:solidFill>
                        </a:rPr>
                        <a:t>reachability-distance</a:t>
                      </a:r>
                    </a:p>
                  </a:txBody>
                  <a:tcPr>
                    <a:solidFill>
                      <a:srgbClr val="000C1A"/>
                    </a:solidFill>
                  </a:tcPr>
                </a:tc>
                <a:tc>
                  <a:txBody>
                    <a:bodyPr/>
                    <a:lstStyle/>
                    <a:p>
                      <a:pPr algn="ctr"/>
                      <a:r>
                        <a:rPr lang="en-US" sz="1600" dirty="0">
                          <a:solidFill>
                            <a:schemeClr val="bg1"/>
                          </a:solidFill>
                        </a:rPr>
                        <a:t>core-distance</a:t>
                      </a:r>
                    </a:p>
                  </a:txBody>
                  <a:tcPr>
                    <a:solidFill>
                      <a:srgbClr val="000C1A"/>
                    </a:solidFill>
                  </a:tcPr>
                </a:tc>
                <a:extLst>
                  <a:ext uri="{0D108BD9-81ED-4DB2-BD59-A6C34878D82A}">
                    <a16:rowId xmlns:a16="http://schemas.microsoft.com/office/drawing/2014/main" val="337179965"/>
                  </a:ext>
                </a:extLst>
              </a:tr>
              <a:tr h="276292">
                <a:tc>
                  <a:txBody>
                    <a:bodyPr/>
                    <a:lstStyle/>
                    <a:p>
                      <a:pPr algn="ctr"/>
                      <a:r>
                        <a:rPr lang="en-US" sz="1600" dirty="0">
                          <a:solidFill>
                            <a:schemeClr val="bg1"/>
                          </a:solidFill>
                        </a:rPr>
                        <a:t>A</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Clustered</a:t>
                      </a:r>
                      <a:endParaRPr lang="en-US" sz="1600">
                        <a:solidFill>
                          <a:schemeClr val="bg1"/>
                        </a:solidFill>
                      </a:endParaRPr>
                    </a:p>
                  </a:txBody>
                  <a:tcPr>
                    <a:solidFill>
                      <a:srgbClr val="021F46"/>
                    </a:solidFill>
                  </a:tcPr>
                </a:tc>
                <a:tc>
                  <a:txBody>
                    <a:bodyPr/>
                    <a:lstStyle/>
                    <a:p>
                      <a:pPr algn="ctr"/>
                      <a:r>
                        <a:rPr lang="en-US" sz="1600">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1.41</a:t>
                      </a:r>
                    </a:p>
                  </a:txBody>
                  <a:tcPr>
                    <a:solidFill>
                      <a:srgbClr val="021F46"/>
                    </a:solidFill>
                  </a:tcPr>
                </a:tc>
                <a:extLst>
                  <a:ext uri="{0D108BD9-81ED-4DB2-BD59-A6C34878D82A}">
                    <a16:rowId xmlns:a16="http://schemas.microsoft.com/office/drawing/2014/main" val="3873020566"/>
                  </a:ext>
                </a:extLst>
              </a:tr>
              <a:tr h="425926">
                <a:tc>
                  <a:txBody>
                    <a:bodyPr/>
                    <a:lstStyle/>
                    <a:p>
                      <a:pPr algn="ctr"/>
                      <a:r>
                        <a:rPr lang="en-US" sz="1600" dirty="0">
                          <a:solidFill>
                            <a:schemeClr val="bg1"/>
                          </a:solidFill>
                        </a:rPr>
                        <a:t>B</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1.41 </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a:t>
                      </a:r>
                    </a:p>
                  </a:txBody>
                  <a:tcPr>
                    <a:solidFill>
                      <a:srgbClr val="021F46"/>
                    </a:solidFill>
                  </a:tcPr>
                </a:tc>
                <a:extLst>
                  <a:ext uri="{0D108BD9-81ED-4DB2-BD59-A6C34878D82A}">
                    <a16:rowId xmlns:a16="http://schemas.microsoft.com/office/drawing/2014/main" val="862272934"/>
                  </a:ext>
                </a:extLst>
              </a:tr>
              <a:tr h="425926">
                <a:tc>
                  <a:txBody>
                    <a:bodyPr/>
                    <a:lstStyle/>
                    <a:p>
                      <a:pPr algn="ctr"/>
                      <a:r>
                        <a:rPr lang="en-US" sz="1600">
                          <a:solidFill>
                            <a:schemeClr val="bg1"/>
                          </a:solidFill>
                        </a:rPr>
                        <a:t>C</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1</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1.41</a:t>
                      </a:r>
                    </a:p>
                  </a:txBody>
                  <a:tcPr>
                    <a:solidFill>
                      <a:srgbClr val="021F46"/>
                    </a:solidFill>
                  </a:tcPr>
                </a:tc>
                <a:extLst>
                  <a:ext uri="{0D108BD9-81ED-4DB2-BD59-A6C34878D82A}">
                    <a16:rowId xmlns:a16="http://schemas.microsoft.com/office/drawing/2014/main" val="2228681837"/>
                  </a:ext>
                </a:extLst>
              </a:tr>
              <a:tr h="425926">
                <a:tc>
                  <a:txBody>
                    <a:bodyPr/>
                    <a:lstStyle/>
                    <a:p>
                      <a:pPr algn="ctr"/>
                      <a:r>
                        <a:rPr lang="en-US" sz="1600">
                          <a:solidFill>
                            <a:schemeClr val="bg1"/>
                          </a:solidFill>
                        </a:rPr>
                        <a:t>D</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unclustered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inf</a:t>
                      </a:r>
                    </a:p>
                  </a:txBody>
                  <a:tcPr>
                    <a:solidFill>
                      <a:srgbClr val="021F46"/>
                    </a:solidFill>
                  </a:tcPr>
                </a:tc>
                <a:extLst>
                  <a:ext uri="{0D108BD9-81ED-4DB2-BD59-A6C34878D82A}">
                    <a16:rowId xmlns:a16="http://schemas.microsoft.com/office/drawing/2014/main" val="927036697"/>
                  </a:ext>
                </a:extLst>
              </a:tr>
              <a:tr h="425926">
                <a:tc>
                  <a:txBody>
                    <a:bodyPr/>
                    <a:lstStyle/>
                    <a:p>
                      <a:pPr algn="ctr"/>
                      <a:r>
                        <a:rPr lang="en-US" sz="1600">
                          <a:solidFill>
                            <a:schemeClr val="bg1"/>
                          </a:solidFill>
                        </a:rPr>
                        <a:t>E</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unclustered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inf</a:t>
                      </a:r>
                    </a:p>
                  </a:txBody>
                  <a:tcPr>
                    <a:solidFill>
                      <a:srgbClr val="021F46"/>
                    </a:solidFill>
                  </a:tcPr>
                </a:tc>
                <a:extLst>
                  <a:ext uri="{0D108BD9-81ED-4DB2-BD59-A6C34878D82A}">
                    <a16:rowId xmlns:a16="http://schemas.microsoft.com/office/drawing/2014/main" val="2014420651"/>
                  </a:ext>
                </a:extLst>
              </a:tr>
              <a:tr h="425926">
                <a:tc>
                  <a:txBody>
                    <a:bodyPr/>
                    <a:lstStyle/>
                    <a:p>
                      <a:pPr algn="ctr"/>
                      <a:r>
                        <a:rPr lang="en-US" sz="1600">
                          <a:solidFill>
                            <a:schemeClr val="bg1"/>
                          </a:solidFill>
                        </a:rPr>
                        <a:t>F</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unclustered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inf</a:t>
                      </a:r>
                    </a:p>
                  </a:txBody>
                  <a:tcPr>
                    <a:solidFill>
                      <a:srgbClr val="021F46"/>
                    </a:solidFill>
                  </a:tcPr>
                </a:tc>
                <a:extLst>
                  <a:ext uri="{0D108BD9-81ED-4DB2-BD59-A6C34878D82A}">
                    <a16:rowId xmlns:a16="http://schemas.microsoft.com/office/drawing/2014/main" val="3565946660"/>
                  </a:ext>
                </a:extLst>
              </a:tr>
              <a:tr h="425926">
                <a:tc>
                  <a:txBody>
                    <a:bodyPr/>
                    <a:lstStyle/>
                    <a:p>
                      <a:pPr algn="ctr"/>
                      <a:r>
                        <a:rPr lang="en-US" sz="1600">
                          <a:solidFill>
                            <a:schemeClr val="bg1"/>
                          </a:solidFill>
                        </a:rPr>
                        <a:t>G</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unclustered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inf</a:t>
                      </a:r>
                    </a:p>
                  </a:txBody>
                  <a:tcPr>
                    <a:solidFill>
                      <a:srgbClr val="021F46"/>
                    </a:solidFill>
                  </a:tcPr>
                </a:tc>
                <a:extLst>
                  <a:ext uri="{0D108BD9-81ED-4DB2-BD59-A6C34878D82A}">
                    <a16:rowId xmlns:a16="http://schemas.microsoft.com/office/drawing/2014/main" val="3960385213"/>
                  </a:ext>
                </a:extLst>
              </a:tr>
            </a:tbl>
          </a:graphicData>
        </a:graphic>
      </p:graphicFrame>
      <p:graphicFrame>
        <p:nvGraphicFramePr>
          <p:cNvPr id="3" name="Table 2">
            <a:extLst>
              <a:ext uri="{FF2B5EF4-FFF2-40B4-BE49-F238E27FC236}">
                <a16:creationId xmlns:a16="http://schemas.microsoft.com/office/drawing/2014/main" id="{F5A2F5CB-D3A7-9489-1CF9-7DF49054DE73}"/>
              </a:ext>
            </a:extLst>
          </p:cNvPr>
          <p:cNvGraphicFramePr>
            <a:graphicFrameLocks noGrp="1"/>
          </p:cNvGraphicFramePr>
          <p:nvPr>
            <p:extLst>
              <p:ext uri="{D42A27DB-BD31-4B8C-83A1-F6EECF244321}">
                <p14:modId xmlns:p14="http://schemas.microsoft.com/office/powerpoint/2010/main" val="1939503671"/>
              </p:ext>
            </p:extLst>
          </p:nvPr>
        </p:nvGraphicFramePr>
        <p:xfrm>
          <a:off x="448235" y="1682501"/>
          <a:ext cx="7061927" cy="854634"/>
        </p:xfrm>
        <a:graphic>
          <a:graphicData uri="http://schemas.openxmlformats.org/drawingml/2006/table">
            <a:tbl>
              <a:tblPr firstRow="1" bandRow="1">
                <a:tableStyleId>{5C22544A-7EE6-4342-B048-85BDC9FD1C3A}</a:tableStyleId>
              </a:tblPr>
              <a:tblGrid>
                <a:gridCol w="984244">
                  <a:extLst>
                    <a:ext uri="{9D8B030D-6E8A-4147-A177-3AD203B41FA5}">
                      <a16:colId xmlns:a16="http://schemas.microsoft.com/office/drawing/2014/main" val="4129722276"/>
                    </a:ext>
                  </a:extLst>
                </a:gridCol>
                <a:gridCol w="1088397">
                  <a:extLst>
                    <a:ext uri="{9D8B030D-6E8A-4147-A177-3AD203B41FA5}">
                      <a16:colId xmlns:a16="http://schemas.microsoft.com/office/drawing/2014/main" val="3669082787"/>
                    </a:ext>
                  </a:extLst>
                </a:gridCol>
                <a:gridCol w="819688">
                  <a:extLst>
                    <a:ext uri="{9D8B030D-6E8A-4147-A177-3AD203B41FA5}">
                      <a16:colId xmlns:a16="http://schemas.microsoft.com/office/drawing/2014/main" val="3218260203"/>
                    </a:ext>
                  </a:extLst>
                </a:gridCol>
                <a:gridCol w="1039592">
                  <a:extLst>
                    <a:ext uri="{9D8B030D-6E8A-4147-A177-3AD203B41FA5}">
                      <a16:colId xmlns:a16="http://schemas.microsoft.com/office/drawing/2014/main" val="2756914435"/>
                    </a:ext>
                  </a:extLst>
                </a:gridCol>
                <a:gridCol w="914400">
                  <a:extLst>
                    <a:ext uri="{9D8B030D-6E8A-4147-A177-3AD203B41FA5}">
                      <a16:colId xmlns:a16="http://schemas.microsoft.com/office/drawing/2014/main" val="492005583"/>
                    </a:ext>
                  </a:extLst>
                </a:gridCol>
                <a:gridCol w="1117788">
                  <a:extLst>
                    <a:ext uri="{9D8B030D-6E8A-4147-A177-3AD203B41FA5}">
                      <a16:colId xmlns:a16="http://schemas.microsoft.com/office/drawing/2014/main" val="2608729015"/>
                    </a:ext>
                  </a:extLst>
                </a:gridCol>
                <a:gridCol w="1097818">
                  <a:extLst>
                    <a:ext uri="{9D8B030D-6E8A-4147-A177-3AD203B41FA5}">
                      <a16:colId xmlns:a16="http://schemas.microsoft.com/office/drawing/2014/main" val="753008536"/>
                    </a:ext>
                  </a:extLst>
                </a:gridCol>
              </a:tblGrid>
              <a:tr h="377788">
                <a:tc>
                  <a:txBody>
                    <a:bodyPr/>
                    <a:lstStyle/>
                    <a:p>
                      <a:pPr algn="ctr"/>
                      <a:r>
                        <a:rPr lang="en-US" dirty="0">
                          <a:solidFill>
                            <a:schemeClr val="bg1"/>
                          </a:solidFill>
                        </a:rPr>
                        <a:t>Points</a:t>
                      </a:r>
                    </a:p>
                  </a:txBody>
                  <a:tcPr>
                    <a:solidFill>
                      <a:srgbClr val="000C1A"/>
                    </a:solidFill>
                  </a:tcPr>
                </a:tc>
                <a:tc>
                  <a:txBody>
                    <a:bodyPr/>
                    <a:lstStyle/>
                    <a:p>
                      <a:pPr algn="ctr"/>
                      <a:r>
                        <a:rPr lang="en-US">
                          <a:solidFill>
                            <a:schemeClr val="bg1"/>
                          </a:solidFill>
                        </a:rPr>
                        <a:t>A</a:t>
                      </a:r>
                    </a:p>
                  </a:txBody>
                  <a:tcPr>
                    <a:solidFill>
                      <a:srgbClr val="000C1A"/>
                    </a:solidFill>
                  </a:tcPr>
                </a:tc>
                <a:tc>
                  <a:txBody>
                    <a:bodyPr/>
                    <a:lstStyle/>
                    <a:p>
                      <a:pPr algn="ctr"/>
                      <a:r>
                        <a:rPr lang="en-US">
                          <a:solidFill>
                            <a:schemeClr val="bg1"/>
                          </a:solidFill>
                        </a:rPr>
                        <a:t>B</a:t>
                      </a:r>
                    </a:p>
                  </a:txBody>
                  <a:tcPr>
                    <a:solidFill>
                      <a:srgbClr val="000C1A"/>
                    </a:solidFill>
                  </a:tcPr>
                </a:tc>
                <a:tc>
                  <a:txBody>
                    <a:bodyPr/>
                    <a:lstStyle/>
                    <a:p>
                      <a:pPr algn="ctr"/>
                      <a:r>
                        <a:rPr lang="en-US">
                          <a:solidFill>
                            <a:schemeClr val="bg1"/>
                          </a:solidFill>
                        </a:rPr>
                        <a:t>D</a:t>
                      </a:r>
                    </a:p>
                  </a:txBody>
                  <a:tcPr>
                    <a:solidFill>
                      <a:srgbClr val="000C1A"/>
                    </a:solidFill>
                  </a:tcPr>
                </a:tc>
                <a:tc>
                  <a:txBody>
                    <a:bodyPr/>
                    <a:lstStyle/>
                    <a:p>
                      <a:pPr algn="ctr"/>
                      <a:r>
                        <a:rPr lang="en-US">
                          <a:solidFill>
                            <a:schemeClr val="bg1"/>
                          </a:solidFill>
                        </a:rPr>
                        <a:t>E</a:t>
                      </a:r>
                    </a:p>
                  </a:txBody>
                  <a:tcPr>
                    <a:solidFill>
                      <a:srgbClr val="000C1A"/>
                    </a:solidFill>
                  </a:tcPr>
                </a:tc>
                <a:tc>
                  <a:txBody>
                    <a:bodyPr/>
                    <a:lstStyle/>
                    <a:p>
                      <a:pPr algn="ctr"/>
                      <a:r>
                        <a:rPr lang="en-US">
                          <a:solidFill>
                            <a:schemeClr val="bg1"/>
                          </a:solidFill>
                        </a:rPr>
                        <a:t>F</a:t>
                      </a:r>
                    </a:p>
                  </a:txBody>
                  <a:tcPr>
                    <a:solidFill>
                      <a:srgbClr val="000C1A"/>
                    </a:solidFill>
                  </a:tcPr>
                </a:tc>
                <a:tc>
                  <a:txBody>
                    <a:bodyPr/>
                    <a:lstStyle/>
                    <a:p>
                      <a:pPr algn="ctr"/>
                      <a:r>
                        <a:rPr lang="en-US" dirty="0">
                          <a:solidFill>
                            <a:schemeClr val="bg1"/>
                          </a:solidFill>
                        </a:rPr>
                        <a:t>G</a:t>
                      </a:r>
                    </a:p>
                  </a:txBody>
                  <a:tcPr>
                    <a:solidFill>
                      <a:srgbClr val="000C1A"/>
                    </a:solidFill>
                  </a:tcPr>
                </a:tc>
                <a:extLst>
                  <a:ext uri="{0D108BD9-81ED-4DB2-BD59-A6C34878D82A}">
                    <a16:rowId xmlns:a16="http://schemas.microsoft.com/office/drawing/2014/main" val="2055458905"/>
                  </a:ext>
                </a:extLst>
              </a:tr>
              <a:tr h="476846">
                <a:tc>
                  <a:txBody>
                    <a:bodyPr/>
                    <a:lstStyle/>
                    <a:p>
                      <a:pPr algn="ctr"/>
                      <a:r>
                        <a:rPr lang="en-US">
                          <a:solidFill>
                            <a:schemeClr val="bg1"/>
                          </a:solidFill>
                        </a:rPr>
                        <a:t>C</a:t>
                      </a:r>
                    </a:p>
                  </a:txBody>
                  <a:tcPr>
                    <a:solidFill>
                      <a:srgbClr val="021F46"/>
                    </a:solidFill>
                  </a:tcPr>
                </a:tc>
                <a:tc>
                  <a:txBody>
                    <a:bodyPr/>
                    <a:lstStyle/>
                    <a:p>
                      <a:pPr algn="ctr"/>
                      <a:r>
                        <a:rPr lang="en-US">
                          <a:solidFill>
                            <a:schemeClr val="bg1"/>
                          </a:solidFill>
                        </a:rPr>
                        <a:t>d = 1.41</a:t>
                      </a:r>
                    </a:p>
                  </a:txBody>
                  <a:tcPr>
                    <a:solidFill>
                      <a:srgbClr val="021F46"/>
                    </a:solidFill>
                  </a:tcPr>
                </a:tc>
                <a:tc>
                  <a:txBody>
                    <a:bodyPr/>
                    <a:lstStyle/>
                    <a:p>
                      <a:pPr algn="ctr"/>
                      <a:r>
                        <a:rPr lang="en-US" dirty="0">
                          <a:solidFill>
                            <a:schemeClr val="bg1"/>
                          </a:solidFill>
                        </a:rPr>
                        <a:t>d = 1</a:t>
                      </a:r>
                    </a:p>
                  </a:txBody>
                  <a:tcPr>
                    <a:solidFill>
                      <a:srgbClr val="021F46"/>
                    </a:solidFill>
                  </a:tcPr>
                </a:tc>
                <a:tc>
                  <a:txBody>
                    <a:bodyPr/>
                    <a:lstStyle/>
                    <a:p>
                      <a:pPr algn="ctr"/>
                      <a:r>
                        <a:rPr lang="en-US">
                          <a:solidFill>
                            <a:schemeClr val="bg1"/>
                          </a:solidFill>
                        </a:rPr>
                        <a:t>d = 4.24</a:t>
                      </a:r>
                    </a:p>
                  </a:txBody>
                  <a:tcPr>
                    <a:solidFill>
                      <a:srgbClr val="021F46"/>
                    </a:solidFill>
                  </a:tcPr>
                </a:tc>
                <a:tc>
                  <a:txBody>
                    <a:bodyPr/>
                    <a:lstStyle/>
                    <a:p>
                      <a:pPr algn="ctr"/>
                      <a:r>
                        <a:rPr lang="en-US">
                          <a:solidFill>
                            <a:schemeClr val="bg1"/>
                          </a:solidFill>
                        </a:rPr>
                        <a:t>d = 5</a:t>
                      </a:r>
                    </a:p>
                  </a:txBody>
                  <a:tcPr>
                    <a:solidFill>
                      <a:srgbClr val="021F46"/>
                    </a:solidFill>
                  </a:tcPr>
                </a:tc>
                <a:tc>
                  <a:txBody>
                    <a:bodyPr/>
                    <a:lstStyle/>
                    <a:p>
                      <a:pPr algn="ctr"/>
                      <a:r>
                        <a:rPr lang="en-US">
                          <a:solidFill>
                            <a:schemeClr val="bg1"/>
                          </a:solidFill>
                        </a:rPr>
                        <a:t>d = 5.66</a:t>
                      </a:r>
                    </a:p>
                  </a:txBody>
                  <a:tcPr>
                    <a:solidFill>
                      <a:srgbClr val="021F46"/>
                    </a:solidFill>
                  </a:tcPr>
                </a:tc>
                <a:tc>
                  <a:txBody>
                    <a:bodyPr/>
                    <a:lstStyle/>
                    <a:p>
                      <a:pPr algn="ctr"/>
                      <a:r>
                        <a:rPr lang="en-US" dirty="0">
                          <a:solidFill>
                            <a:schemeClr val="bg1"/>
                          </a:solidFill>
                        </a:rPr>
                        <a:t>d = 34</a:t>
                      </a:r>
                    </a:p>
                  </a:txBody>
                  <a:tcPr>
                    <a:solidFill>
                      <a:srgbClr val="021F46"/>
                    </a:solidFill>
                  </a:tcPr>
                </a:tc>
                <a:extLst>
                  <a:ext uri="{0D108BD9-81ED-4DB2-BD59-A6C34878D82A}">
                    <a16:rowId xmlns:a16="http://schemas.microsoft.com/office/drawing/2014/main" val="3928359100"/>
                  </a:ext>
                </a:extLst>
              </a:tr>
            </a:tbl>
          </a:graphicData>
        </a:graphic>
      </p:graphicFrame>
      <p:sp>
        <p:nvSpPr>
          <p:cNvPr id="4" name="TextBox 3">
            <a:extLst>
              <a:ext uri="{FF2B5EF4-FFF2-40B4-BE49-F238E27FC236}">
                <a16:creationId xmlns:a16="http://schemas.microsoft.com/office/drawing/2014/main" id="{9DB58AB2-1C91-30E6-A7B7-7B3BAF568807}"/>
              </a:ext>
            </a:extLst>
          </p:cNvPr>
          <p:cNvSpPr txBox="1"/>
          <p:nvPr/>
        </p:nvSpPr>
        <p:spPr>
          <a:xfrm>
            <a:off x="7510162" y="2275238"/>
            <a:ext cx="3149600" cy="369332"/>
          </a:xfrm>
          <a:prstGeom prst="rect">
            <a:avLst/>
          </a:prstGeom>
          <a:noFill/>
        </p:spPr>
        <p:txBody>
          <a:bodyPr wrap="square" rtlCol="0">
            <a:spAutoFit/>
          </a:bodyPr>
          <a:lstStyle/>
          <a:p>
            <a:r>
              <a:rPr lang="en-US" dirty="0">
                <a:solidFill>
                  <a:schemeClr val="bg1"/>
                </a:solidFill>
                <a:sym typeface="Wingdings" panose="05000000000000000000" pitchFamily="2" charset="2"/>
              </a:rPr>
              <a:t> </a:t>
            </a:r>
            <a:r>
              <a:rPr lang="en-US" dirty="0">
                <a:solidFill>
                  <a:schemeClr val="bg1"/>
                </a:solidFill>
              </a:rPr>
              <a:t>Clustering Status Table: </a:t>
            </a:r>
          </a:p>
        </p:txBody>
      </p:sp>
      <p:sp>
        <p:nvSpPr>
          <p:cNvPr id="5" name="TextBox 4">
            <a:extLst>
              <a:ext uri="{FF2B5EF4-FFF2-40B4-BE49-F238E27FC236}">
                <a16:creationId xmlns:a16="http://schemas.microsoft.com/office/drawing/2014/main" id="{E17CAF73-0C2C-0957-7D13-D04FFFDB0E00}"/>
              </a:ext>
            </a:extLst>
          </p:cNvPr>
          <p:cNvSpPr txBox="1"/>
          <p:nvPr/>
        </p:nvSpPr>
        <p:spPr>
          <a:xfrm>
            <a:off x="144780" y="2882272"/>
            <a:ext cx="5829300" cy="1754326"/>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effectLst/>
              </a:rPr>
              <a:t>N</a:t>
            </a:r>
            <a:r>
              <a:rPr lang="el-GR">
                <a:solidFill>
                  <a:schemeClr val="bg1"/>
                </a:solidFill>
                <a:effectLst/>
              </a:rPr>
              <a:t>ε</a:t>
            </a:r>
            <a:r>
              <a:rPr lang="el-GR">
                <a:solidFill>
                  <a:schemeClr val="bg1"/>
                </a:solidFill>
              </a:rPr>
              <a:t>​(</a:t>
            </a:r>
            <a:r>
              <a:rPr lang="en-US">
                <a:solidFill>
                  <a:schemeClr val="bg1"/>
                </a:solidFill>
              </a:rPr>
              <a:t>C)={C, B, A}</a:t>
            </a:r>
          </a:p>
          <a:p>
            <a:pPr marL="285750" indent="-285750">
              <a:buFont typeface="Arial" panose="020B0604020202020204" pitchFamily="34" charset="0"/>
              <a:buChar char="•"/>
            </a:pPr>
            <a:r>
              <a:rPr lang="en-US">
                <a:solidFill>
                  <a:schemeClr val="bg1"/>
                </a:solidFill>
              </a:rPr>
              <a:t>| </a:t>
            </a:r>
            <a:r>
              <a:rPr lang="en-US">
                <a:solidFill>
                  <a:schemeClr val="bg1"/>
                </a:solidFill>
                <a:effectLst/>
              </a:rPr>
              <a:t>N</a:t>
            </a:r>
            <a:r>
              <a:rPr lang="el-GR">
                <a:solidFill>
                  <a:schemeClr val="bg1"/>
                </a:solidFill>
                <a:effectLst/>
              </a:rPr>
              <a:t>ε</a:t>
            </a:r>
            <a:r>
              <a:rPr lang="el-GR">
                <a:solidFill>
                  <a:schemeClr val="bg1"/>
                </a:solidFill>
              </a:rPr>
              <a:t>​(</a:t>
            </a:r>
            <a:r>
              <a:rPr lang="en-US">
                <a:solidFill>
                  <a:schemeClr val="bg1"/>
                </a:solidFill>
              </a:rPr>
              <a:t>C) | = 3 &gt;= MinPts </a:t>
            </a:r>
            <a:r>
              <a:rPr lang="en-US">
                <a:solidFill>
                  <a:schemeClr val="bg1"/>
                </a:solidFill>
                <a:sym typeface="Wingdings" panose="05000000000000000000" pitchFamily="2" charset="2"/>
              </a:rPr>
              <a:t> C là Điểm Lõi</a:t>
            </a:r>
          </a:p>
          <a:p>
            <a:pPr marL="285750" indent="-285750">
              <a:buFont typeface="Arial" panose="020B0604020202020204" pitchFamily="34" charset="0"/>
              <a:buChar char="•"/>
            </a:pPr>
            <a:r>
              <a:rPr lang="en-US">
                <a:solidFill>
                  <a:schemeClr val="bg1"/>
                </a:solidFill>
              </a:rPr>
              <a:t>core-distance(C) = d(A, C) = 1.41</a:t>
            </a:r>
          </a:p>
          <a:p>
            <a:endParaRPr lang="en-US">
              <a:solidFill>
                <a:schemeClr val="bg1"/>
              </a:solidFill>
            </a:endParaRPr>
          </a:p>
          <a:p>
            <a:r>
              <a:rPr lang="en-US">
                <a:solidFill>
                  <a:schemeClr val="bg1"/>
                </a:solidFill>
              </a:rPr>
              <a:t>	</a:t>
            </a:r>
            <a:r>
              <a:rPr lang="en-US">
                <a:solidFill>
                  <a:schemeClr val="bg1"/>
                </a:solidFill>
                <a:sym typeface="Wingdings" panose="05000000000000000000" pitchFamily="2" charset="2"/>
              </a:rPr>
              <a:t> Đánh dấu C = </a:t>
            </a:r>
            <a:r>
              <a:rPr lang="en-US" i="0" u="none" strike="noStrike">
                <a:solidFill>
                  <a:schemeClr val="bg1"/>
                </a:solidFill>
                <a:effectLst/>
                <a:latin typeface="+mj-lt"/>
              </a:rPr>
              <a:t>clustered</a:t>
            </a:r>
          </a:p>
          <a:p>
            <a:pPr marL="742950" lvl="1" indent="-285750">
              <a:buFont typeface="Wingdings" panose="05000000000000000000" pitchFamily="2" charset="2"/>
              <a:buChar char="à"/>
            </a:pPr>
            <a:r>
              <a:rPr lang="en-US">
                <a:solidFill>
                  <a:schemeClr val="bg1"/>
                </a:solidFill>
                <a:latin typeface="+mj-lt"/>
              </a:rPr>
              <a:t>Thêm C vào danh sách </a:t>
            </a:r>
            <a:r>
              <a:rPr lang="en-US">
                <a:solidFill>
                  <a:schemeClr val="bg1"/>
                </a:solidFill>
              </a:rPr>
              <a:t>cluster-ordering</a:t>
            </a:r>
          </a:p>
        </p:txBody>
      </p:sp>
      <p:graphicFrame>
        <p:nvGraphicFramePr>
          <p:cNvPr id="7" name="Table 6">
            <a:extLst>
              <a:ext uri="{FF2B5EF4-FFF2-40B4-BE49-F238E27FC236}">
                <a16:creationId xmlns:a16="http://schemas.microsoft.com/office/drawing/2014/main" id="{21976B52-7CF2-05D5-8957-FB7B36C0E831}"/>
              </a:ext>
            </a:extLst>
          </p:cNvPr>
          <p:cNvGraphicFramePr>
            <a:graphicFrameLocks noGrp="1"/>
          </p:cNvGraphicFramePr>
          <p:nvPr>
            <p:extLst>
              <p:ext uri="{D42A27DB-BD31-4B8C-83A1-F6EECF244321}">
                <p14:modId xmlns:p14="http://schemas.microsoft.com/office/powerpoint/2010/main" val="2661565767"/>
              </p:ext>
            </p:extLst>
          </p:nvPr>
        </p:nvGraphicFramePr>
        <p:xfrm>
          <a:off x="990600" y="4804659"/>
          <a:ext cx="3205481" cy="370840"/>
        </p:xfrm>
        <a:graphic>
          <a:graphicData uri="http://schemas.openxmlformats.org/drawingml/2006/table">
            <a:tbl>
              <a:tblPr firstRow="1" bandRow="1">
                <a:tableStyleId>{5C22544A-7EE6-4342-B048-85BDC9FD1C3A}</a:tableStyleId>
              </a:tblPr>
              <a:tblGrid>
                <a:gridCol w="2009176">
                  <a:extLst>
                    <a:ext uri="{9D8B030D-6E8A-4147-A177-3AD203B41FA5}">
                      <a16:colId xmlns:a16="http://schemas.microsoft.com/office/drawing/2014/main" val="3012671129"/>
                    </a:ext>
                  </a:extLst>
                </a:gridCol>
                <a:gridCol w="460117">
                  <a:extLst>
                    <a:ext uri="{9D8B030D-6E8A-4147-A177-3AD203B41FA5}">
                      <a16:colId xmlns:a16="http://schemas.microsoft.com/office/drawing/2014/main" val="4001937367"/>
                    </a:ext>
                  </a:extLst>
                </a:gridCol>
                <a:gridCol w="368094">
                  <a:extLst>
                    <a:ext uri="{9D8B030D-6E8A-4147-A177-3AD203B41FA5}">
                      <a16:colId xmlns:a16="http://schemas.microsoft.com/office/drawing/2014/main" val="1830971612"/>
                    </a:ext>
                  </a:extLst>
                </a:gridCol>
                <a:gridCol w="368094">
                  <a:extLst>
                    <a:ext uri="{9D8B030D-6E8A-4147-A177-3AD203B41FA5}">
                      <a16:colId xmlns:a16="http://schemas.microsoft.com/office/drawing/2014/main" val="1042142701"/>
                    </a:ext>
                  </a:extLst>
                </a:gridCol>
              </a:tblGrid>
              <a:tr h="370840">
                <a:tc>
                  <a:txBody>
                    <a:bodyPr/>
                    <a:lstStyle/>
                    <a:p>
                      <a:r>
                        <a:rPr lang="en-US">
                          <a:solidFill>
                            <a:schemeClr val="bg1"/>
                          </a:solidFill>
                        </a:rPr>
                        <a:t>cluster-ordering</a:t>
                      </a:r>
                      <a:endParaRPr lang="en-US"/>
                    </a:p>
                  </a:txBody>
                  <a:tcPr>
                    <a:solidFill>
                      <a:srgbClr val="000C1A"/>
                    </a:solidFill>
                  </a:tcPr>
                </a:tc>
                <a:tc>
                  <a:txBody>
                    <a:bodyPr/>
                    <a:lstStyle/>
                    <a:p>
                      <a:r>
                        <a:rPr lang="en-US"/>
                        <a:t>A</a:t>
                      </a:r>
                    </a:p>
                  </a:txBody>
                  <a:tcPr>
                    <a:solidFill>
                      <a:srgbClr val="000C1A"/>
                    </a:solidFill>
                  </a:tcPr>
                </a:tc>
                <a:tc>
                  <a:txBody>
                    <a:bodyPr/>
                    <a:lstStyle/>
                    <a:p>
                      <a:r>
                        <a:rPr lang="en-US"/>
                        <a:t>B</a:t>
                      </a:r>
                    </a:p>
                  </a:txBody>
                  <a:tcPr>
                    <a:solidFill>
                      <a:srgbClr val="000C1A"/>
                    </a:solidFill>
                  </a:tcPr>
                </a:tc>
                <a:tc>
                  <a:txBody>
                    <a:bodyPr/>
                    <a:lstStyle/>
                    <a:p>
                      <a:r>
                        <a:rPr lang="en-US" dirty="0"/>
                        <a:t>C</a:t>
                      </a:r>
                    </a:p>
                  </a:txBody>
                  <a:tcPr>
                    <a:solidFill>
                      <a:srgbClr val="000C1A"/>
                    </a:solidFill>
                  </a:tcPr>
                </a:tc>
                <a:extLst>
                  <a:ext uri="{0D108BD9-81ED-4DB2-BD59-A6C34878D82A}">
                    <a16:rowId xmlns:a16="http://schemas.microsoft.com/office/drawing/2014/main" val="3028162098"/>
                  </a:ext>
                </a:extLst>
              </a:tr>
            </a:tbl>
          </a:graphicData>
        </a:graphic>
      </p:graphicFrame>
    </p:spTree>
    <p:extLst>
      <p:ext uri="{BB962C8B-B14F-4D97-AF65-F5344CB8AC3E}">
        <p14:creationId xmlns:p14="http://schemas.microsoft.com/office/powerpoint/2010/main" val="3611490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431D4-CC52-7920-1DE6-115D4C4B2D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DA453D-AB48-5FB4-4DF3-2DC9C501FEA6}"/>
              </a:ext>
            </a:extLst>
          </p:cNvPr>
          <p:cNvSpPr>
            <a:spLocks noGrp="1"/>
          </p:cNvSpPr>
          <p:nvPr>
            <p:ph type="title"/>
          </p:nvPr>
        </p:nvSpPr>
        <p:spPr>
          <a:xfrm>
            <a:off x="838200" y="365125"/>
            <a:ext cx="10515600" cy="704101"/>
          </a:xfrm>
        </p:spPr>
        <p:txBody>
          <a:bodyPr/>
          <a:lstStyle/>
          <a:p>
            <a:pPr algn="ctr"/>
            <a:r>
              <a:rPr lang="en-US">
                <a:solidFill>
                  <a:schemeClr val="bg1"/>
                </a:solidFill>
              </a:rPr>
              <a:t>Ví dụ minh họa</a:t>
            </a:r>
          </a:p>
        </p:txBody>
      </p:sp>
      <p:sp>
        <p:nvSpPr>
          <p:cNvPr id="6" name="TextBox 5">
            <a:extLst>
              <a:ext uri="{FF2B5EF4-FFF2-40B4-BE49-F238E27FC236}">
                <a16:creationId xmlns:a16="http://schemas.microsoft.com/office/drawing/2014/main" id="{B05569FC-7EB1-8C79-221A-AB499F47CE8D}"/>
              </a:ext>
            </a:extLst>
          </p:cNvPr>
          <p:cNvSpPr txBox="1"/>
          <p:nvPr/>
        </p:nvSpPr>
        <p:spPr>
          <a:xfrm>
            <a:off x="312781" y="978400"/>
            <a:ext cx="6575699" cy="923330"/>
          </a:xfrm>
          <a:prstGeom prst="rect">
            <a:avLst/>
          </a:prstGeom>
          <a:noFill/>
        </p:spPr>
        <p:txBody>
          <a:bodyPr wrap="square" rtlCol="0">
            <a:spAutoFit/>
          </a:bodyPr>
          <a:lstStyle/>
          <a:p>
            <a:r>
              <a:rPr lang="en-US">
                <a:solidFill>
                  <a:schemeClr val="bg1"/>
                </a:solidFill>
              </a:rPr>
              <a:t>Bước 5: Xử lý điểm D: Do hàng đợi rỗng chọn điểm D </a:t>
            </a:r>
          </a:p>
          <a:p>
            <a:pPr marL="742950" lvl="1" indent="-285750">
              <a:buFont typeface="Arial" panose="020B0604020202020204" pitchFamily="34" charset="0"/>
              <a:buChar char="•"/>
            </a:pPr>
            <a:r>
              <a:rPr lang="en-US">
                <a:solidFill>
                  <a:schemeClr val="bg1"/>
                </a:solidFill>
              </a:rPr>
              <a:t>Tính k/c từ D đến các điểm còn lại</a:t>
            </a:r>
          </a:p>
          <a:p>
            <a:endParaRPr lang="en-US">
              <a:solidFill>
                <a:schemeClr val="bg1"/>
              </a:solidFill>
            </a:endParaRPr>
          </a:p>
        </p:txBody>
      </p:sp>
      <p:graphicFrame>
        <p:nvGraphicFramePr>
          <p:cNvPr id="9" name="Table 8">
            <a:extLst>
              <a:ext uri="{FF2B5EF4-FFF2-40B4-BE49-F238E27FC236}">
                <a16:creationId xmlns:a16="http://schemas.microsoft.com/office/drawing/2014/main" id="{4E0B5F53-7105-7223-A6BB-2EB9BA8BF091}"/>
              </a:ext>
            </a:extLst>
          </p:cNvPr>
          <p:cNvGraphicFramePr>
            <a:graphicFrameLocks noGrp="1"/>
          </p:cNvGraphicFramePr>
          <p:nvPr>
            <p:extLst>
              <p:ext uri="{D42A27DB-BD31-4B8C-83A1-F6EECF244321}">
                <p14:modId xmlns:p14="http://schemas.microsoft.com/office/powerpoint/2010/main" val="1012498222"/>
              </p:ext>
            </p:extLst>
          </p:nvPr>
        </p:nvGraphicFramePr>
        <p:xfrm>
          <a:off x="7207624" y="2891360"/>
          <a:ext cx="4687992" cy="3409288"/>
        </p:xfrm>
        <a:graphic>
          <a:graphicData uri="http://schemas.openxmlformats.org/drawingml/2006/table">
            <a:tbl>
              <a:tblPr firstRow="1" bandRow="1">
                <a:tableStyleId>{5C22544A-7EE6-4342-B048-85BDC9FD1C3A}</a:tableStyleId>
              </a:tblPr>
              <a:tblGrid>
                <a:gridCol w="855344">
                  <a:extLst>
                    <a:ext uri="{9D8B030D-6E8A-4147-A177-3AD203B41FA5}">
                      <a16:colId xmlns:a16="http://schemas.microsoft.com/office/drawing/2014/main" val="4177967048"/>
                    </a:ext>
                  </a:extLst>
                </a:gridCol>
                <a:gridCol w="1316558">
                  <a:extLst>
                    <a:ext uri="{9D8B030D-6E8A-4147-A177-3AD203B41FA5}">
                      <a16:colId xmlns:a16="http://schemas.microsoft.com/office/drawing/2014/main" val="2227040449"/>
                    </a:ext>
                  </a:extLst>
                </a:gridCol>
                <a:gridCol w="1348990">
                  <a:extLst>
                    <a:ext uri="{9D8B030D-6E8A-4147-A177-3AD203B41FA5}">
                      <a16:colId xmlns:a16="http://schemas.microsoft.com/office/drawing/2014/main" val="1207558532"/>
                    </a:ext>
                  </a:extLst>
                </a:gridCol>
                <a:gridCol w="1167100">
                  <a:extLst>
                    <a:ext uri="{9D8B030D-6E8A-4147-A177-3AD203B41FA5}">
                      <a16:colId xmlns:a16="http://schemas.microsoft.com/office/drawing/2014/main" val="3113612688"/>
                    </a:ext>
                  </a:extLst>
                </a:gridCol>
              </a:tblGrid>
              <a:tr h="718156">
                <a:tc>
                  <a:txBody>
                    <a:bodyPr/>
                    <a:lstStyle/>
                    <a:p>
                      <a:pPr algn="ctr"/>
                      <a:r>
                        <a:rPr lang="en-US" sz="1600" dirty="0">
                          <a:solidFill>
                            <a:schemeClr val="bg1"/>
                          </a:solidFill>
                        </a:rPr>
                        <a:t>Points</a:t>
                      </a:r>
                    </a:p>
                  </a:txBody>
                  <a:tcPr>
                    <a:solidFill>
                      <a:srgbClr val="000C1A"/>
                    </a:solidFill>
                  </a:tcPr>
                </a:tc>
                <a:tc>
                  <a:txBody>
                    <a:bodyPr/>
                    <a:lstStyle/>
                    <a:p>
                      <a:pPr algn="ctr"/>
                      <a:r>
                        <a:rPr lang="en-US" sz="1600" dirty="0">
                          <a:solidFill>
                            <a:schemeClr val="bg1"/>
                          </a:solidFill>
                        </a:rPr>
                        <a:t>Cluster</a:t>
                      </a:r>
                    </a:p>
                  </a:txBody>
                  <a:tcPr>
                    <a:solidFill>
                      <a:srgbClr val="000C1A"/>
                    </a:solidFill>
                  </a:tcPr>
                </a:tc>
                <a:tc>
                  <a:txBody>
                    <a:bodyPr/>
                    <a:lstStyle/>
                    <a:p>
                      <a:pPr algn="ctr"/>
                      <a:r>
                        <a:rPr lang="en-US" sz="1600">
                          <a:solidFill>
                            <a:schemeClr val="bg1"/>
                          </a:solidFill>
                        </a:rPr>
                        <a:t>reachability-distance</a:t>
                      </a:r>
                    </a:p>
                  </a:txBody>
                  <a:tcPr>
                    <a:solidFill>
                      <a:srgbClr val="000C1A"/>
                    </a:solidFill>
                  </a:tcPr>
                </a:tc>
                <a:tc>
                  <a:txBody>
                    <a:bodyPr/>
                    <a:lstStyle/>
                    <a:p>
                      <a:pPr algn="ctr"/>
                      <a:r>
                        <a:rPr lang="en-US" sz="1600" dirty="0">
                          <a:solidFill>
                            <a:schemeClr val="bg1"/>
                          </a:solidFill>
                        </a:rPr>
                        <a:t>core-distance</a:t>
                      </a:r>
                    </a:p>
                  </a:txBody>
                  <a:tcPr>
                    <a:solidFill>
                      <a:srgbClr val="000C1A"/>
                    </a:solidFill>
                  </a:tcPr>
                </a:tc>
                <a:extLst>
                  <a:ext uri="{0D108BD9-81ED-4DB2-BD59-A6C34878D82A}">
                    <a16:rowId xmlns:a16="http://schemas.microsoft.com/office/drawing/2014/main" val="337179965"/>
                  </a:ext>
                </a:extLst>
              </a:tr>
              <a:tr h="277855">
                <a:tc>
                  <a:txBody>
                    <a:bodyPr/>
                    <a:lstStyle/>
                    <a:p>
                      <a:pPr algn="ctr"/>
                      <a:r>
                        <a:rPr lang="en-US" sz="1600">
                          <a:solidFill>
                            <a:schemeClr val="bg1"/>
                          </a:solidFill>
                        </a:rPr>
                        <a:t>A</a:t>
                      </a:r>
                    </a:p>
                  </a:txBody>
                  <a:tcPr>
                    <a:solidFill>
                      <a:srgbClr val="021F46"/>
                    </a:solidFill>
                  </a:tcPr>
                </a:tc>
                <a:tc>
                  <a:txBody>
                    <a:bodyPr/>
                    <a:lstStyle/>
                    <a:p>
                      <a:pPr algn="ctr"/>
                      <a:r>
                        <a:rPr lang="en-US" sz="1600" i="0" u="none" strike="noStrike" kern="1200" dirty="0">
                          <a:solidFill>
                            <a:schemeClr val="bg1"/>
                          </a:solidFill>
                          <a:effectLst/>
                          <a:latin typeface="+mn-lt"/>
                          <a:ea typeface="+mn-ea"/>
                          <a:cs typeface="+mn-cs"/>
                        </a:rPr>
                        <a:t>Clustered</a:t>
                      </a:r>
                      <a:endParaRPr lang="en-US" sz="1600" dirty="0">
                        <a:solidFill>
                          <a:schemeClr val="bg1"/>
                        </a:solidFill>
                      </a:endParaRPr>
                    </a:p>
                  </a:txBody>
                  <a:tcPr>
                    <a:solidFill>
                      <a:srgbClr val="021F46"/>
                    </a:solidFill>
                  </a:tcPr>
                </a:tc>
                <a:tc>
                  <a:txBody>
                    <a:bodyPr/>
                    <a:lstStyle/>
                    <a:p>
                      <a:pPr algn="ctr"/>
                      <a:r>
                        <a:rPr lang="en-US" sz="1600">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1.41</a:t>
                      </a:r>
                    </a:p>
                  </a:txBody>
                  <a:tcPr>
                    <a:solidFill>
                      <a:srgbClr val="021F46"/>
                    </a:solidFill>
                  </a:tcPr>
                </a:tc>
                <a:extLst>
                  <a:ext uri="{0D108BD9-81ED-4DB2-BD59-A6C34878D82A}">
                    <a16:rowId xmlns:a16="http://schemas.microsoft.com/office/drawing/2014/main" val="3873020566"/>
                  </a:ext>
                </a:extLst>
              </a:tr>
              <a:tr h="392642">
                <a:tc>
                  <a:txBody>
                    <a:bodyPr/>
                    <a:lstStyle/>
                    <a:p>
                      <a:pPr algn="ctr"/>
                      <a:r>
                        <a:rPr lang="en-US" sz="1600">
                          <a:solidFill>
                            <a:schemeClr val="bg1"/>
                          </a:solidFill>
                        </a:rPr>
                        <a:t>B</a:t>
                      </a:r>
                    </a:p>
                  </a:txBody>
                  <a:tcPr>
                    <a:solidFill>
                      <a:srgbClr val="021F46"/>
                    </a:solidFill>
                  </a:tcPr>
                </a:tc>
                <a:tc>
                  <a:txBody>
                    <a:bodyPr/>
                    <a:lstStyle/>
                    <a:p>
                      <a:pPr algn="ctr"/>
                      <a:r>
                        <a:rPr lang="en-US" sz="1600" i="0" u="none" strike="noStrike" kern="1200" dirty="0">
                          <a:solidFill>
                            <a:schemeClr val="bg1"/>
                          </a:solidFill>
                          <a:effectLst/>
                          <a:latin typeface="+mn-lt"/>
                          <a:ea typeface="+mn-ea"/>
                          <a:cs typeface="+mn-cs"/>
                        </a:rPr>
                        <a:t>Clustered</a:t>
                      </a:r>
                      <a:endParaRPr lang="en-US" sz="1600" dirty="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1.41 </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a:t>
                      </a:r>
                    </a:p>
                  </a:txBody>
                  <a:tcPr>
                    <a:solidFill>
                      <a:srgbClr val="021F46"/>
                    </a:solidFill>
                  </a:tcPr>
                </a:tc>
                <a:extLst>
                  <a:ext uri="{0D108BD9-81ED-4DB2-BD59-A6C34878D82A}">
                    <a16:rowId xmlns:a16="http://schemas.microsoft.com/office/drawing/2014/main" val="862272934"/>
                  </a:ext>
                </a:extLst>
              </a:tr>
              <a:tr h="392642">
                <a:tc>
                  <a:txBody>
                    <a:bodyPr/>
                    <a:lstStyle/>
                    <a:p>
                      <a:pPr algn="ctr"/>
                      <a:r>
                        <a:rPr lang="en-US" sz="1600">
                          <a:solidFill>
                            <a:schemeClr val="bg1"/>
                          </a:solidFill>
                        </a:rPr>
                        <a:t>C</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1</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1.41</a:t>
                      </a:r>
                    </a:p>
                  </a:txBody>
                  <a:tcPr>
                    <a:solidFill>
                      <a:srgbClr val="021F46"/>
                    </a:solidFill>
                  </a:tcPr>
                </a:tc>
                <a:extLst>
                  <a:ext uri="{0D108BD9-81ED-4DB2-BD59-A6C34878D82A}">
                    <a16:rowId xmlns:a16="http://schemas.microsoft.com/office/drawing/2014/main" val="2228681837"/>
                  </a:ext>
                </a:extLst>
              </a:tr>
              <a:tr h="392642">
                <a:tc>
                  <a:txBody>
                    <a:bodyPr/>
                    <a:lstStyle/>
                    <a:p>
                      <a:pPr algn="ctr"/>
                      <a:r>
                        <a:rPr lang="en-US" sz="1600">
                          <a:solidFill>
                            <a:schemeClr val="bg1"/>
                          </a:solidFill>
                        </a:rPr>
                        <a:t>D</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1.41</a:t>
                      </a:r>
                    </a:p>
                  </a:txBody>
                  <a:tcPr>
                    <a:solidFill>
                      <a:srgbClr val="021F46"/>
                    </a:solidFill>
                  </a:tcPr>
                </a:tc>
                <a:extLst>
                  <a:ext uri="{0D108BD9-81ED-4DB2-BD59-A6C34878D82A}">
                    <a16:rowId xmlns:a16="http://schemas.microsoft.com/office/drawing/2014/main" val="927036697"/>
                  </a:ext>
                </a:extLst>
              </a:tr>
              <a:tr h="392642">
                <a:tc>
                  <a:txBody>
                    <a:bodyPr/>
                    <a:lstStyle/>
                    <a:p>
                      <a:pPr algn="ctr"/>
                      <a:r>
                        <a:rPr lang="en-US" sz="1600">
                          <a:solidFill>
                            <a:schemeClr val="bg1"/>
                          </a:solidFill>
                        </a:rPr>
                        <a:t>E</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unclustered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1.41</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inf</a:t>
                      </a:r>
                    </a:p>
                  </a:txBody>
                  <a:tcPr>
                    <a:solidFill>
                      <a:srgbClr val="021F46"/>
                    </a:solidFill>
                  </a:tcPr>
                </a:tc>
                <a:extLst>
                  <a:ext uri="{0D108BD9-81ED-4DB2-BD59-A6C34878D82A}">
                    <a16:rowId xmlns:a16="http://schemas.microsoft.com/office/drawing/2014/main" val="2014420651"/>
                  </a:ext>
                </a:extLst>
              </a:tr>
              <a:tr h="392642">
                <a:tc>
                  <a:txBody>
                    <a:bodyPr/>
                    <a:lstStyle/>
                    <a:p>
                      <a:pPr algn="ctr"/>
                      <a:r>
                        <a:rPr lang="en-US" sz="1600">
                          <a:solidFill>
                            <a:schemeClr val="bg1"/>
                          </a:solidFill>
                        </a:rPr>
                        <a:t>F</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unclustered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1.41</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inf</a:t>
                      </a:r>
                    </a:p>
                  </a:txBody>
                  <a:tcPr>
                    <a:solidFill>
                      <a:srgbClr val="021F46"/>
                    </a:solidFill>
                  </a:tcPr>
                </a:tc>
                <a:extLst>
                  <a:ext uri="{0D108BD9-81ED-4DB2-BD59-A6C34878D82A}">
                    <a16:rowId xmlns:a16="http://schemas.microsoft.com/office/drawing/2014/main" val="3565946660"/>
                  </a:ext>
                </a:extLst>
              </a:tr>
              <a:tr h="392642">
                <a:tc>
                  <a:txBody>
                    <a:bodyPr/>
                    <a:lstStyle/>
                    <a:p>
                      <a:pPr algn="ctr"/>
                      <a:r>
                        <a:rPr lang="en-US" sz="1600">
                          <a:solidFill>
                            <a:schemeClr val="bg1"/>
                          </a:solidFill>
                        </a:rPr>
                        <a:t>G</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unclustered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inf</a:t>
                      </a:r>
                    </a:p>
                  </a:txBody>
                  <a:tcPr>
                    <a:solidFill>
                      <a:srgbClr val="021F46"/>
                    </a:solidFill>
                  </a:tcPr>
                </a:tc>
                <a:extLst>
                  <a:ext uri="{0D108BD9-81ED-4DB2-BD59-A6C34878D82A}">
                    <a16:rowId xmlns:a16="http://schemas.microsoft.com/office/drawing/2014/main" val="3960385213"/>
                  </a:ext>
                </a:extLst>
              </a:tr>
            </a:tbl>
          </a:graphicData>
        </a:graphic>
      </p:graphicFrame>
      <p:graphicFrame>
        <p:nvGraphicFramePr>
          <p:cNvPr id="3" name="Table 2">
            <a:extLst>
              <a:ext uri="{FF2B5EF4-FFF2-40B4-BE49-F238E27FC236}">
                <a16:creationId xmlns:a16="http://schemas.microsoft.com/office/drawing/2014/main" id="{5B24F179-9127-3503-6C9C-F20AFB5AD3F8}"/>
              </a:ext>
            </a:extLst>
          </p:cNvPr>
          <p:cNvGraphicFramePr>
            <a:graphicFrameLocks noGrp="1"/>
          </p:cNvGraphicFramePr>
          <p:nvPr>
            <p:extLst>
              <p:ext uri="{D42A27DB-BD31-4B8C-83A1-F6EECF244321}">
                <p14:modId xmlns:p14="http://schemas.microsoft.com/office/powerpoint/2010/main" val="353569644"/>
              </p:ext>
            </p:extLst>
          </p:nvPr>
        </p:nvGraphicFramePr>
        <p:xfrm>
          <a:off x="573742" y="1682501"/>
          <a:ext cx="7061927" cy="854634"/>
        </p:xfrm>
        <a:graphic>
          <a:graphicData uri="http://schemas.openxmlformats.org/drawingml/2006/table">
            <a:tbl>
              <a:tblPr firstRow="1" bandRow="1">
                <a:tableStyleId>{5C22544A-7EE6-4342-B048-85BDC9FD1C3A}</a:tableStyleId>
              </a:tblPr>
              <a:tblGrid>
                <a:gridCol w="984244">
                  <a:extLst>
                    <a:ext uri="{9D8B030D-6E8A-4147-A177-3AD203B41FA5}">
                      <a16:colId xmlns:a16="http://schemas.microsoft.com/office/drawing/2014/main" val="4129722276"/>
                    </a:ext>
                  </a:extLst>
                </a:gridCol>
                <a:gridCol w="1088397">
                  <a:extLst>
                    <a:ext uri="{9D8B030D-6E8A-4147-A177-3AD203B41FA5}">
                      <a16:colId xmlns:a16="http://schemas.microsoft.com/office/drawing/2014/main" val="3669082787"/>
                    </a:ext>
                  </a:extLst>
                </a:gridCol>
                <a:gridCol w="819688">
                  <a:extLst>
                    <a:ext uri="{9D8B030D-6E8A-4147-A177-3AD203B41FA5}">
                      <a16:colId xmlns:a16="http://schemas.microsoft.com/office/drawing/2014/main" val="3218260203"/>
                    </a:ext>
                  </a:extLst>
                </a:gridCol>
                <a:gridCol w="1039592">
                  <a:extLst>
                    <a:ext uri="{9D8B030D-6E8A-4147-A177-3AD203B41FA5}">
                      <a16:colId xmlns:a16="http://schemas.microsoft.com/office/drawing/2014/main" val="2756914435"/>
                    </a:ext>
                  </a:extLst>
                </a:gridCol>
                <a:gridCol w="914400">
                  <a:extLst>
                    <a:ext uri="{9D8B030D-6E8A-4147-A177-3AD203B41FA5}">
                      <a16:colId xmlns:a16="http://schemas.microsoft.com/office/drawing/2014/main" val="492005583"/>
                    </a:ext>
                  </a:extLst>
                </a:gridCol>
                <a:gridCol w="1117788">
                  <a:extLst>
                    <a:ext uri="{9D8B030D-6E8A-4147-A177-3AD203B41FA5}">
                      <a16:colId xmlns:a16="http://schemas.microsoft.com/office/drawing/2014/main" val="2608729015"/>
                    </a:ext>
                  </a:extLst>
                </a:gridCol>
                <a:gridCol w="1097818">
                  <a:extLst>
                    <a:ext uri="{9D8B030D-6E8A-4147-A177-3AD203B41FA5}">
                      <a16:colId xmlns:a16="http://schemas.microsoft.com/office/drawing/2014/main" val="753008536"/>
                    </a:ext>
                  </a:extLst>
                </a:gridCol>
              </a:tblGrid>
              <a:tr h="377788">
                <a:tc>
                  <a:txBody>
                    <a:bodyPr/>
                    <a:lstStyle/>
                    <a:p>
                      <a:pPr algn="ctr"/>
                      <a:r>
                        <a:rPr lang="en-US">
                          <a:solidFill>
                            <a:schemeClr val="bg1"/>
                          </a:solidFill>
                        </a:rPr>
                        <a:t>Points</a:t>
                      </a:r>
                    </a:p>
                  </a:txBody>
                  <a:tcPr>
                    <a:solidFill>
                      <a:srgbClr val="000C1A"/>
                    </a:solidFill>
                  </a:tcPr>
                </a:tc>
                <a:tc>
                  <a:txBody>
                    <a:bodyPr/>
                    <a:lstStyle/>
                    <a:p>
                      <a:pPr algn="ctr"/>
                      <a:r>
                        <a:rPr lang="en-US" dirty="0">
                          <a:solidFill>
                            <a:schemeClr val="bg1"/>
                          </a:solidFill>
                        </a:rPr>
                        <a:t>A</a:t>
                      </a:r>
                    </a:p>
                  </a:txBody>
                  <a:tcPr>
                    <a:solidFill>
                      <a:srgbClr val="000C1A"/>
                    </a:solidFill>
                  </a:tcPr>
                </a:tc>
                <a:tc>
                  <a:txBody>
                    <a:bodyPr/>
                    <a:lstStyle/>
                    <a:p>
                      <a:pPr algn="ctr"/>
                      <a:r>
                        <a:rPr lang="en-US">
                          <a:solidFill>
                            <a:schemeClr val="bg1"/>
                          </a:solidFill>
                        </a:rPr>
                        <a:t>B</a:t>
                      </a:r>
                    </a:p>
                  </a:txBody>
                  <a:tcPr>
                    <a:solidFill>
                      <a:srgbClr val="000C1A"/>
                    </a:solidFill>
                  </a:tcPr>
                </a:tc>
                <a:tc>
                  <a:txBody>
                    <a:bodyPr/>
                    <a:lstStyle/>
                    <a:p>
                      <a:pPr algn="ctr"/>
                      <a:r>
                        <a:rPr lang="en-US">
                          <a:solidFill>
                            <a:schemeClr val="bg1"/>
                          </a:solidFill>
                        </a:rPr>
                        <a:t>C</a:t>
                      </a:r>
                    </a:p>
                  </a:txBody>
                  <a:tcPr>
                    <a:solidFill>
                      <a:srgbClr val="000C1A"/>
                    </a:solidFill>
                  </a:tcPr>
                </a:tc>
                <a:tc>
                  <a:txBody>
                    <a:bodyPr/>
                    <a:lstStyle/>
                    <a:p>
                      <a:pPr algn="ctr"/>
                      <a:r>
                        <a:rPr lang="en-US">
                          <a:solidFill>
                            <a:schemeClr val="bg1"/>
                          </a:solidFill>
                        </a:rPr>
                        <a:t>E</a:t>
                      </a:r>
                    </a:p>
                  </a:txBody>
                  <a:tcPr>
                    <a:solidFill>
                      <a:srgbClr val="000C1A"/>
                    </a:solidFill>
                  </a:tcPr>
                </a:tc>
                <a:tc>
                  <a:txBody>
                    <a:bodyPr/>
                    <a:lstStyle/>
                    <a:p>
                      <a:pPr algn="ctr"/>
                      <a:r>
                        <a:rPr lang="en-US">
                          <a:solidFill>
                            <a:schemeClr val="bg1"/>
                          </a:solidFill>
                        </a:rPr>
                        <a:t>F</a:t>
                      </a:r>
                    </a:p>
                  </a:txBody>
                  <a:tcPr>
                    <a:solidFill>
                      <a:srgbClr val="000C1A"/>
                    </a:solidFill>
                  </a:tcPr>
                </a:tc>
                <a:tc>
                  <a:txBody>
                    <a:bodyPr/>
                    <a:lstStyle/>
                    <a:p>
                      <a:pPr algn="ctr"/>
                      <a:r>
                        <a:rPr lang="en-US" dirty="0">
                          <a:solidFill>
                            <a:schemeClr val="bg1"/>
                          </a:solidFill>
                        </a:rPr>
                        <a:t>G</a:t>
                      </a:r>
                    </a:p>
                  </a:txBody>
                  <a:tcPr>
                    <a:solidFill>
                      <a:srgbClr val="000C1A"/>
                    </a:solidFill>
                  </a:tcPr>
                </a:tc>
                <a:extLst>
                  <a:ext uri="{0D108BD9-81ED-4DB2-BD59-A6C34878D82A}">
                    <a16:rowId xmlns:a16="http://schemas.microsoft.com/office/drawing/2014/main" val="2055458905"/>
                  </a:ext>
                </a:extLst>
              </a:tr>
              <a:tr h="476846">
                <a:tc>
                  <a:txBody>
                    <a:bodyPr/>
                    <a:lstStyle/>
                    <a:p>
                      <a:pPr algn="ctr"/>
                      <a:r>
                        <a:rPr lang="en-US">
                          <a:solidFill>
                            <a:schemeClr val="bg1"/>
                          </a:solidFill>
                        </a:rPr>
                        <a:t>D</a:t>
                      </a:r>
                    </a:p>
                  </a:txBody>
                  <a:tcPr>
                    <a:solidFill>
                      <a:srgbClr val="021F46"/>
                    </a:solidFill>
                  </a:tcPr>
                </a:tc>
                <a:tc>
                  <a:txBody>
                    <a:bodyPr/>
                    <a:lstStyle/>
                    <a:p>
                      <a:pPr algn="ctr"/>
                      <a:r>
                        <a:rPr lang="en-US">
                          <a:solidFill>
                            <a:schemeClr val="bg1"/>
                          </a:solidFill>
                        </a:rPr>
                        <a:t>d = 5.66</a:t>
                      </a:r>
                    </a:p>
                  </a:txBody>
                  <a:tcPr>
                    <a:solidFill>
                      <a:srgbClr val="021F46"/>
                    </a:solidFill>
                  </a:tcPr>
                </a:tc>
                <a:tc>
                  <a:txBody>
                    <a:bodyPr/>
                    <a:lstStyle/>
                    <a:p>
                      <a:pPr algn="ctr"/>
                      <a:r>
                        <a:rPr lang="en-US">
                          <a:solidFill>
                            <a:schemeClr val="bg1"/>
                          </a:solidFill>
                        </a:rPr>
                        <a:t>d = 5</a:t>
                      </a:r>
                    </a:p>
                  </a:txBody>
                  <a:tcPr>
                    <a:solidFill>
                      <a:srgbClr val="021F46"/>
                    </a:solidFill>
                  </a:tcPr>
                </a:tc>
                <a:tc>
                  <a:txBody>
                    <a:bodyPr/>
                    <a:lstStyle/>
                    <a:p>
                      <a:pPr algn="ctr"/>
                      <a:r>
                        <a:rPr lang="en-US">
                          <a:solidFill>
                            <a:schemeClr val="bg1"/>
                          </a:solidFill>
                        </a:rPr>
                        <a:t>d = 4.24</a:t>
                      </a:r>
                    </a:p>
                  </a:txBody>
                  <a:tcPr>
                    <a:solidFill>
                      <a:srgbClr val="021F46"/>
                    </a:solidFill>
                  </a:tcPr>
                </a:tc>
                <a:tc>
                  <a:txBody>
                    <a:bodyPr/>
                    <a:lstStyle/>
                    <a:p>
                      <a:pPr algn="ctr"/>
                      <a:r>
                        <a:rPr lang="en-US">
                          <a:solidFill>
                            <a:schemeClr val="bg1"/>
                          </a:solidFill>
                        </a:rPr>
                        <a:t>d = 1</a:t>
                      </a:r>
                    </a:p>
                  </a:txBody>
                  <a:tcPr>
                    <a:solidFill>
                      <a:srgbClr val="021F46"/>
                    </a:solidFill>
                  </a:tcPr>
                </a:tc>
                <a:tc>
                  <a:txBody>
                    <a:bodyPr/>
                    <a:lstStyle/>
                    <a:p>
                      <a:pPr algn="ctr"/>
                      <a:r>
                        <a:rPr lang="en-US">
                          <a:solidFill>
                            <a:schemeClr val="bg1"/>
                          </a:solidFill>
                        </a:rPr>
                        <a:t>d = 1.41</a:t>
                      </a:r>
                    </a:p>
                  </a:txBody>
                  <a:tcPr>
                    <a:solidFill>
                      <a:srgbClr val="021F46"/>
                    </a:solidFill>
                  </a:tcPr>
                </a:tc>
                <a:tc>
                  <a:txBody>
                    <a:bodyPr/>
                    <a:lstStyle/>
                    <a:p>
                      <a:pPr algn="ctr"/>
                      <a:r>
                        <a:rPr lang="en-US" dirty="0">
                          <a:solidFill>
                            <a:schemeClr val="bg1"/>
                          </a:solidFill>
                        </a:rPr>
                        <a:t>d = 29.7</a:t>
                      </a:r>
                    </a:p>
                  </a:txBody>
                  <a:tcPr>
                    <a:solidFill>
                      <a:srgbClr val="021F46"/>
                    </a:solidFill>
                  </a:tcPr>
                </a:tc>
                <a:extLst>
                  <a:ext uri="{0D108BD9-81ED-4DB2-BD59-A6C34878D82A}">
                    <a16:rowId xmlns:a16="http://schemas.microsoft.com/office/drawing/2014/main" val="3928359100"/>
                  </a:ext>
                </a:extLst>
              </a:tr>
            </a:tbl>
          </a:graphicData>
        </a:graphic>
      </p:graphicFrame>
      <p:sp>
        <p:nvSpPr>
          <p:cNvPr id="4" name="TextBox 3">
            <a:extLst>
              <a:ext uri="{FF2B5EF4-FFF2-40B4-BE49-F238E27FC236}">
                <a16:creationId xmlns:a16="http://schemas.microsoft.com/office/drawing/2014/main" id="{78D58BAF-BA42-FFBE-01D3-E960E93C9DE9}"/>
              </a:ext>
            </a:extLst>
          </p:cNvPr>
          <p:cNvSpPr txBox="1"/>
          <p:nvPr/>
        </p:nvSpPr>
        <p:spPr>
          <a:xfrm>
            <a:off x="7635669" y="2439612"/>
            <a:ext cx="3149600" cy="369332"/>
          </a:xfrm>
          <a:prstGeom prst="rect">
            <a:avLst/>
          </a:prstGeom>
          <a:noFill/>
        </p:spPr>
        <p:txBody>
          <a:bodyPr wrap="square" rtlCol="0">
            <a:spAutoFit/>
          </a:bodyPr>
          <a:lstStyle/>
          <a:p>
            <a:r>
              <a:rPr lang="en-US" dirty="0">
                <a:solidFill>
                  <a:schemeClr val="bg1"/>
                </a:solidFill>
                <a:sym typeface="Wingdings" panose="05000000000000000000" pitchFamily="2" charset="2"/>
              </a:rPr>
              <a:t> </a:t>
            </a:r>
            <a:r>
              <a:rPr lang="en-US" dirty="0">
                <a:solidFill>
                  <a:schemeClr val="bg1"/>
                </a:solidFill>
              </a:rPr>
              <a:t>Clustering Status Table: </a:t>
            </a:r>
          </a:p>
        </p:txBody>
      </p:sp>
      <p:sp>
        <p:nvSpPr>
          <p:cNvPr id="5" name="TextBox 4">
            <a:extLst>
              <a:ext uri="{FF2B5EF4-FFF2-40B4-BE49-F238E27FC236}">
                <a16:creationId xmlns:a16="http://schemas.microsoft.com/office/drawing/2014/main" id="{482000FE-F03C-B813-AA47-14DE2EDB63E7}"/>
              </a:ext>
            </a:extLst>
          </p:cNvPr>
          <p:cNvSpPr txBox="1"/>
          <p:nvPr/>
        </p:nvSpPr>
        <p:spPr>
          <a:xfrm>
            <a:off x="144780" y="2882272"/>
            <a:ext cx="5829300" cy="3139321"/>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effectLst/>
              </a:rPr>
              <a:t>N</a:t>
            </a:r>
            <a:r>
              <a:rPr lang="el-GR">
                <a:solidFill>
                  <a:schemeClr val="bg1"/>
                </a:solidFill>
                <a:effectLst/>
              </a:rPr>
              <a:t>ε</a:t>
            </a:r>
            <a:r>
              <a:rPr lang="el-GR">
                <a:solidFill>
                  <a:schemeClr val="bg1"/>
                </a:solidFill>
              </a:rPr>
              <a:t>​(</a:t>
            </a:r>
            <a:r>
              <a:rPr lang="en-US">
                <a:solidFill>
                  <a:schemeClr val="bg1"/>
                </a:solidFill>
              </a:rPr>
              <a:t>D)={D, E, F}</a:t>
            </a:r>
          </a:p>
          <a:p>
            <a:pPr marL="285750" indent="-285750">
              <a:buFont typeface="Arial" panose="020B0604020202020204" pitchFamily="34" charset="0"/>
              <a:buChar char="•"/>
            </a:pPr>
            <a:r>
              <a:rPr lang="en-US">
                <a:solidFill>
                  <a:schemeClr val="bg1"/>
                </a:solidFill>
              </a:rPr>
              <a:t>| </a:t>
            </a:r>
            <a:r>
              <a:rPr lang="en-US">
                <a:solidFill>
                  <a:schemeClr val="bg1"/>
                </a:solidFill>
                <a:effectLst/>
              </a:rPr>
              <a:t>N</a:t>
            </a:r>
            <a:r>
              <a:rPr lang="el-GR">
                <a:solidFill>
                  <a:schemeClr val="bg1"/>
                </a:solidFill>
                <a:effectLst/>
              </a:rPr>
              <a:t>ε</a:t>
            </a:r>
            <a:r>
              <a:rPr lang="el-GR">
                <a:solidFill>
                  <a:schemeClr val="bg1"/>
                </a:solidFill>
              </a:rPr>
              <a:t>​(</a:t>
            </a:r>
            <a:r>
              <a:rPr lang="en-US">
                <a:solidFill>
                  <a:schemeClr val="bg1"/>
                </a:solidFill>
              </a:rPr>
              <a:t>D) | = 3 &gt;= MinPts </a:t>
            </a:r>
            <a:r>
              <a:rPr lang="en-US">
                <a:solidFill>
                  <a:schemeClr val="bg1"/>
                </a:solidFill>
                <a:sym typeface="Wingdings" panose="05000000000000000000" pitchFamily="2" charset="2"/>
              </a:rPr>
              <a:t> D là Điểm Lõi</a:t>
            </a:r>
          </a:p>
          <a:p>
            <a:pPr marL="285750" indent="-285750">
              <a:buFont typeface="Arial" panose="020B0604020202020204" pitchFamily="34" charset="0"/>
              <a:buChar char="•"/>
            </a:pPr>
            <a:r>
              <a:rPr lang="en-US">
                <a:solidFill>
                  <a:schemeClr val="bg1"/>
                </a:solidFill>
              </a:rPr>
              <a:t>core-distance(D) = d(F, D) = 1.41</a:t>
            </a:r>
          </a:p>
          <a:p>
            <a:pPr marL="285750" indent="-285750">
              <a:buFont typeface="Arial" panose="020B0604020202020204" pitchFamily="34" charset="0"/>
              <a:buChar char="•"/>
            </a:pPr>
            <a:r>
              <a:rPr lang="en-US">
                <a:solidFill>
                  <a:schemeClr val="bg1"/>
                </a:solidFill>
              </a:rPr>
              <a:t>reachability-distance(E) = Max(core-distance(D), d(E, D)) = 1.41</a:t>
            </a:r>
          </a:p>
          <a:p>
            <a:pPr marL="285750" indent="-285750">
              <a:buFont typeface="Arial" panose="020B0604020202020204" pitchFamily="34" charset="0"/>
              <a:buChar char="•"/>
            </a:pPr>
            <a:r>
              <a:rPr lang="en-US">
                <a:solidFill>
                  <a:schemeClr val="bg1"/>
                </a:solidFill>
              </a:rPr>
              <a:t>reachability-distance(F) = Max(core-distance(D),  d(F, D) = 1.41</a:t>
            </a:r>
          </a:p>
          <a:p>
            <a:endParaRPr lang="en-US">
              <a:solidFill>
                <a:schemeClr val="bg1"/>
              </a:solidFill>
            </a:endParaRPr>
          </a:p>
          <a:p>
            <a:r>
              <a:rPr lang="en-US">
                <a:solidFill>
                  <a:schemeClr val="bg1"/>
                </a:solidFill>
              </a:rPr>
              <a:t>	</a:t>
            </a:r>
            <a:r>
              <a:rPr lang="en-US">
                <a:solidFill>
                  <a:schemeClr val="bg1"/>
                </a:solidFill>
                <a:sym typeface="Wingdings" panose="05000000000000000000" pitchFamily="2" charset="2"/>
              </a:rPr>
              <a:t> Thêm E, F vào hàng đợi</a:t>
            </a:r>
            <a:endParaRPr lang="en-US">
              <a:solidFill>
                <a:schemeClr val="bg1"/>
              </a:solidFill>
            </a:endParaRPr>
          </a:p>
          <a:p>
            <a:r>
              <a:rPr lang="en-US">
                <a:solidFill>
                  <a:schemeClr val="bg1"/>
                </a:solidFill>
              </a:rPr>
              <a:t>	</a:t>
            </a:r>
            <a:r>
              <a:rPr lang="en-US">
                <a:solidFill>
                  <a:schemeClr val="bg1"/>
                </a:solidFill>
                <a:sym typeface="Wingdings" panose="05000000000000000000" pitchFamily="2" charset="2"/>
              </a:rPr>
              <a:t> Đánh dấu D = </a:t>
            </a:r>
            <a:r>
              <a:rPr lang="en-US" i="0" u="none" strike="noStrike">
                <a:solidFill>
                  <a:schemeClr val="bg1"/>
                </a:solidFill>
                <a:effectLst/>
                <a:latin typeface="+mj-lt"/>
              </a:rPr>
              <a:t>clustered</a:t>
            </a:r>
          </a:p>
          <a:p>
            <a:pPr marL="742950" lvl="1" indent="-285750">
              <a:buFont typeface="Wingdings" panose="05000000000000000000" pitchFamily="2" charset="2"/>
              <a:buChar char="à"/>
            </a:pPr>
            <a:r>
              <a:rPr lang="en-US">
                <a:solidFill>
                  <a:schemeClr val="bg1"/>
                </a:solidFill>
                <a:latin typeface="+mj-lt"/>
              </a:rPr>
              <a:t>Thêm D vào danh sách </a:t>
            </a:r>
            <a:r>
              <a:rPr lang="en-US">
                <a:solidFill>
                  <a:schemeClr val="bg1"/>
                </a:solidFill>
              </a:rPr>
              <a:t>cluster-ordering</a:t>
            </a:r>
          </a:p>
        </p:txBody>
      </p:sp>
      <p:graphicFrame>
        <p:nvGraphicFramePr>
          <p:cNvPr id="7" name="Table 6">
            <a:extLst>
              <a:ext uri="{FF2B5EF4-FFF2-40B4-BE49-F238E27FC236}">
                <a16:creationId xmlns:a16="http://schemas.microsoft.com/office/drawing/2014/main" id="{86B1CE60-BB3C-EF81-BB38-04FB65D93F45}"/>
              </a:ext>
            </a:extLst>
          </p:cNvPr>
          <p:cNvGraphicFramePr>
            <a:graphicFrameLocks noGrp="1"/>
          </p:cNvGraphicFramePr>
          <p:nvPr>
            <p:extLst>
              <p:ext uri="{D42A27DB-BD31-4B8C-83A1-F6EECF244321}">
                <p14:modId xmlns:p14="http://schemas.microsoft.com/office/powerpoint/2010/main" val="3921007892"/>
              </p:ext>
            </p:extLst>
          </p:nvPr>
        </p:nvGraphicFramePr>
        <p:xfrm>
          <a:off x="1131569" y="6058643"/>
          <a:ext cx="3562350" cy="370840"/>
        </p:xfrm>
        <a:graphic>
          <a:graphicData uri="http://schemas.openxmlformats.org/drawingml/2006/table">
            <a:tbl>
              <a:tblPr firstRow="1" bandRow="1">
                <a:tableStyleId>{5C22544A-7EE6-4342-B048-85BDC9FD1C3A}</a:tableStyleId>
              </a:tblPr>
              <a:tblGrid>
                <a:gridCol w="2003406">
                  <a:extLst>
                    <a:ext uri="{9D8B030D-6E8A-4147-A177-3AD203B41FA5}">
                      <a16:colId xmlns:a16="http://schemas.microsoft.com/office/drawing/2014/main" val="3012671129"/>
                    </a:ext>
                  </a:extLst>
                </a:gridCol>
                <a:gridCol w="324402">
                  <a:extLst>
                    <a:ext uri="{9D8B030D-6E8A-4147-A177-3AD203B41FA5}">
                      <a16:colId xmlns:a16="http://schemas.microsoft.com/office/drawing/2014/main" val="4001937367"/>
                    </a:ext>
                  </a:extLst>
                </a:gridCol>
                <a:gridCol w="347003">
                  <a:extLst>
                    <a:ext uri="{9D8B030D-6E8A-4147-A177-3AD203B41FA5}">
                      <a16:colId xmlns:a16="http://schemas.microsoft.com/office/drawing/2014/main" val="1830971612"/>
                    </a:ext>
                  </a:extLst>
                </a:gridCol>
                <a:gridCol w="347003">
                  <a:extLst>
                    <a:ext uri="{9D8B030D-6E8A-4147-A177-3AD203B41FA5}">
                      <a16:colId xmlns:a16="http://schemas.microsoft.com/office/drawing/2014/main" val="1042142701"/>
                    </a:ext>
                  </a:extLst>
                </a:gridCol>
                <a:gridCol w="540536">
                  <a:extLst>
                    <a:ext uri="{9D8B030D-6E8A-4147-A177-3AD203B41FA5}">
                      <a16:colId xmlns:a16="http://schemas.microsoft.com/office/drawing/2014/main" val="328412327"/>
                    </a:ext>
                  </a:extLst>
                </a:gridCol>
              </a:tblGrid>
              <a:tr h="370840">
                <a:tc>
                  <a:txBody>
                    <a:bodyPr/>
                    <a:lstStyle/>
                    <a:p>
                      <a:r>
                        <a:rPr lang="en-US" dirty="0">
                          <a:solidFill>
                            <a:schemeClr val="bg1"/>
                          </a:solidFill>
                        </a:rPr>
                        <a:t>cluster-ordering</a:t>
                      </a:r>
                      <a:endParaRPr lang="en-US" dirty="0"/>
                    </a:p>
                  </a:txBody>
                  <a:tcPr>
                    <a:solidFill>
                      <a:srgbClr val="000C1A"/>
                    </a:solidFill>
                  </a:tcPr>
                </a:tc>
                <a:tc>
                  <a:txBody>
                    <a:bodyPr/>
                    <a:lstStyle/>
                    <a:p>
                      <a:r>
                        <a:rPr lang="en-US"/>
                        <a:t>A</a:t>
                      </a:r>
                    </a:p>
                  </a:txBody>
                  <a:tcPr>
                    <a:solidFill>
                      <a:srgbClr val="000C1A"/>
                    </a:solidFill>
                  </a:tcPr>
                </a:tc>
                <a:tc>
                  <a:txBody>
                    <a:bodyPr/>
                    <a:lstStyle/>
                    <a:p>
                      <a:r>
                        <a:rPr lang="en-US"/>
                        <a:t>B</a:t>
                      </a:r>
                    </a:p>
                  </a:txBody>
                  <a:tcPr>
                    <a:solidFill>
                      <a:srgbClr val="000C1A"/>
                    </a:solidFill>
                  </a:tcPr>
                </a:tc>
                <a:tc>
                  <a:txBody>
                    <a:bodyPr/>
                    <a:lstStyle/>
                    <a:p>
                      <a:r>
                        <a:rPr lang="en-US"/>
                        <a:t>C</a:t>
                      </a:r>
                    </a:p>
                  </a:txBody>
                  <a:tcPr>
                    <a:solidFill>
                      <a:srgbClr val="000C1A"/>
                    </a:solidFill>
                  </a:tcPr>
                </a:tc>
                <a:tc>
                  <a:txBody>
                    <a:bodyPr/>
                    <a:lstStyle/>
                    <a:p>
                      <a:r>
                        <a:rPr lang="en-US" dirty="0"/>
                        <a:t>D</a:t>
                      </a:r>
                    </a:p>
                  </a:txBody>
                  <a:tcPr>
                    <a:solidFill>
                      <a:srgbClr val="000C1A"/>
                    </a:solidFill>
                  </a:tcPr>
                </a:tc>
                <a:extLst>
                  <a:ext uri="{0D108BD9-81ED-4DB2-BD59-A6C34878D82A}">
                    <a16:rowId xmlns:a16="http://schemas.microsoft.com/office/drawing/2014/main" val="3028162098"/>
                  </a:ext>
                </a:extLst>
              </a:tr>
            </a:tbl>
          </a:graphicData>
        </a:graphic>
      </p:graphicFrame>
    </p:spTree>
    <p:extLst>
      <p:ext uri="{BB962C8B-B14F-4D97-AF65-F5344CB8AC3E}">
        <p14:creationId xmlns:p14="http://schemas.microsoft.com/office/powerpoint/2010/main" val="2618377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B81F5-ECE0-0B9F-E1F5-48E68377FC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2C5E65-7292-6908-9391-6B887554690D}"/>
              </a:ext>
            </a:extLst>
          </p:cNvPr>
          <p:cNvSpPr>
            <a:spLocks noGrp="1"/>
          </p:cNvSpPr>
          <p:nvPr>
            <p:ph type="title"/>
          </p:nvPr>
        </p:nvSpPr>
        <p:spPr>
          <a:xfrm>
            <a:off x="838200" y="365125"/>
            <a:ext cx="10515600" cy="704101"/>
          </a:xfrm>
        </p:spPr>
        <p:txBody>
          <a:bodyPr/>
          <a:lstStyle/>
          <a:p>
            <a:pPr algn="ctr"/>
            <a:r>
              <a:rPr lang="en-US">
                <a:solidFill>
                  <a:schemeClr val="bg1"/>
                </a:solidFill>
              </a:rPr>
              <a:t>Ví dụ minh họa</a:t>
            </a:r>
          </a:p>
        </p:txBody>
      </p:sp>
      <p:sp>
        <p:nvSpPr>
          <p:cNvPr id="6" name="TextBox 5">
            <a:extLst>
              <a:ext uri="{FF2B5EF4-FFF2-40B4-BE49-F238E27FC236}">
                <a16:creationId xmlns:a16="http://schemas.microsoft.com/office/drawing/2014/main" id="{EC8F28EE-8B64-B7B2-FD9B-1CAF50D756C0}"/>
              </a:ext>
            </a:extLst>
          </p:cNvPr>
          <p:cNvSpPr txBox="1"/>
          <p:nvPr/>
        </p:nvSpPr>
        <p:spPr>
          <a:xfrm>
            <a:off x="312781" y="978400"/>
            <a:ext cx="6575699" cy="923330"/>
          </a:xfrm>
          <a:prstGeom prst="rect">
            <a:avLst/>
          </a:prstGeom>
          <a:noFill/>
        </p:spPr>
        <p:txBody>
          <a:bodyPr wrap="square" rtlCol="0">
            <a:spAutoFit/>
          </a:bodyPr>
          <a:lstStyle/>
          <a:p>
            <a:r>
              <a:rPr lang="en-US">
                <a:solidFill>
                  <a:schemeClr val="bg1"/>
                </a:solidFill>
              </a:rPr>
              <a:t>Bước 6: Xử lý điểm E:</a:t>
            </a:r>
          </a:p>
          <a:p>
            <a:pPr marL="742950" lvl="1" indent="-285750">
              <a:buFont typeface="Arial" panose="020B0604020202020204" pitchFamily="34" charset="0"/>
              <a:buChar char="•"/>
            </a:pPr>
            <a:r>
              <a:rPr lang="en-US">
                <a:solidFill>
                  <a:schemeClr val="bg1"/>
                </a:solidFill>
              </a:rPr>
              <a:t>Tính k/c từ E đến các điểm còn lại</a:t>
            </a:r>
          </a:p>
          <a:p>
            <a:endParaRPr lang="en-US">
              <a:solidFill>
                <a:schemeClr val="bg1"/>
              </a:solidFill>
            </a:endParaRPr>
          </a:p>
        </p:txBody>
      </p:sp>
      <p:graphicFrame>
        <p:nvGraphicFramePr>
          <p:cNvPr id="9" name="Table 8">
            <a:extLst>
              <a:ext uri="{FF2B5EF4-FFF2-40B4-BE49-F238E27FC236}">
                <a16:creationId xmlns:a16="http://schemas.microsoft.com/office/drawing/2014/main" id="{17AE44F5-EBDC-B67B-6EB4-D14683010663}"/>
              </a:ext>
            </a:extLst>
          </p:cNvPr>
          <p:cNvGraphicFramePr>
            <a:graphicFrameLocks noGrp="1"/>
          </p:cNvGraphicFramePr>
          <p:nvPr>
            <p:extLst>
              <p:ext uri="{D42A27DB-BD31-4B8C-83A1-F6EECF244321}">
                <p14:modId xmlns:p14="http://schemas.microsoft.com/office/powerpoint/2010/main" val="1919625377"/>
              </p:ext>
            </p:extLst>
          </p:nvPr>
        </p:nvGraphicFramePr>
        <p:xfrm>
          <a:off x="6804212" y="2793400"/>
          <a:ext cx="5047130" cy="3587078"/>
        </p:xfrm>
        <a:graphic>
          <a:graphicData uri="http://schemas.openxmlformats.org/drawingml/2006/table">
            <a:tbl>
              <a:tblPr firstRow="1" bandRow="1">
                <a:tableStyleId>{5C22544A-7EE6-4342-B048-85BDC9FD1C3A}</a:tableStyleId>
              </a:tblPr>
              <a:tblGrid>
                <a:gridCol w="920871">
                  <a:extLst>
                    <a:ext uri="{9D8B030D-6E8A-4147-A177-3AD203B41FA5}">
                      <a16:colId xmlns:a16="http://schemas.microsoft.com/office/drawing/2014/main" val="4177967048"/>
                    </a:ext>
                  </a:extLst>
                </a:gridCol>
                <a:gridCol w="1417417">
                  <a:extLst>
                    <a:ext uri="{9D8B030D-6E8A-4147-A177-3AD203B41FA5}">
                      <a16:colId xmlns:a16="http://schemas.microsoft.com/office/drawing/2014/main" val="2227040449"/>
                    </a:ext>
                  </a:extLst>
                </a:gridCol>
                <a:gridCol w="1452333">
                  <a:extLst>
                    <a:ext uri="{9D8B030D-6E8A-4147-A177-3AD203B41FA5}">
                      <a16:colId xmlns:a16="http://schemas.microsoft.com/office/drawing/2014/main" val="1207558532"/>
                    </a:ext>
                  </a:extLst>
                </a:gridCol>
                <a:gridCol w="1256509">
                  <a:extLst>
                    <a:ext uri="{9D8B030D-6E8A-4147-A177-3AD203B41FA5}">
                      <a16:colId xmlns:a16="http://schemas.microsoft.com/office/drawing/2014/main" val="3113612688"/>
                    </a:ext>
                  </a:extLst>
                </a:gridCol>
              </a:tblGrid>
              <a:tr h="759692">
                <a:tc>
                  <a:txBody>
                    <a:bodyPr/>
                    <a:lstStyle/>
                    <a:p>
                      <a:pPr algn="ctr"/>
                      <a:r>
                        <a:rPr lang="en-US" sz="1600">
                          <a:solidFill>
                            <a:schemeClr val="bg1"/>
                          </a:solidFill>
                        </a:rPr>
                        <a:t>Points</a:t>
                      </a:r>
                    </a:p>
                  </a:txBody>
                  <a:tcPr>
                    <a:solidFill>
                      <a:srgbClr val="000C1A"/>
                    </a:solidFill>
                  </a:tcPr>
                </a:tc>
                <a:tc>
                  <a:txBody>
                    <a:bodyPr/>
                    <a:lstStyle/>
                    <a:p>
                      <a:pPr algn="ctr"/>
                      <a:r>
                        <a:rPr lang="en-US" sz="1600">
                          <a:solidFill>
                            <a:schemeClr val="bg1"/>
                          </a:solidFill>
                        </a:rPr>
                        <a:t>Cluster</a:t>
                      </a:r>
                    </a:p>
                  </a:txBody>
                  <a:tcPr>
                    <a:solidFill>
                      <a:srgbClr val="000C1A"/>
                    </a:solidFill>
                  </a:tcPr>
                </a:tc>
                <a:tc>
                  <a:txBody>
                    <a:bodyPr/>
                    <a:lstStyle/>
                    <a:p>
                      <a:pPr algn="ctr"/>
                      <a:r>
                        <a:rPr lang="en-US" sz="1600">
                          <a:solidFill>
                            <a:schemeClr val="bg1"/>
                          </a:solidFill>
                        </a:rPr>
                        <a:t>reachability-distance</a:t>
                      </a:r>
                    </a:p>
                  </a:txBody>
                  <a:tcPr>
                    <a:solidFill>
                      <a:srgbClr val="000C1A"/>
                    </a:solidFill>
                  </a:tcPr>
                </a:tc>
                <a:tc>
                  <a:txBody>
                    <a:bodyPr/>
                    <a:lstStyle/>
                    <a:p>
                      <a:pPr algn="ctr"/>
                      <a:r>
                        <a:rPr lang="en-US" sz="1600" dirty="0">
                          <a:solidFill>
                            <a:schemeClr val="bg1"/>
                          </a:solidFill>
                        </a:rPr>
                        <a:t>core-distance</a:t>
                      </a:r>
                    </a:p>
                  </a:txBody>
                  <a:tcPr>
                    <a:solidFill>
                      <a:srgbClr val="000C1A"/>
                    </a:solidFill>
                  </a:tcPr>
                </a:tc>
                <a:extLst>
                  <a:ext uri="{0D108BD9-81ED-4DB2-BD59-A6C34878D82A}">
                    <a16:rowId xmlns:a16="http://schemas.microsoft.com/office/drawing/2014/main" val="337179965"/>
                  </a:ext>
                </a:extLst>
              </a:tr>
              <a:tr h="269432">
                <a:tc>
                  <a:txBody>
                    <a:bodyPr/>
                    <a:lstStyle/>
                    <a:p>
                      <a:pPr algn="ctr"/>
                      <a:r>
                        <a:rPr lang="en-US" sz="1600" dirty="0">
                          <a:solidFill>
                            <a:schemeClr val="bg1"/>
                          </a:solidFill>
                        </a:rPr>
                        <a:t>A</a:t>
                      </a:r>
                    </a:p>
                  </a:txBody>
                  <a:tcPr>
                    <a:solidFill>
                      <a:srgbClr val="021F46"/>
                    </a:solidFill>
                  </a:tcPr>
                </a:tc>
                <a:tc>
                  <a:txBody>
                    <a:bodyPr/>
                    <a:lstStyle/>
                    <a:p>
                      <a:pPr algn="ctr"/>
                      <a:r>
                        <a:rPr lang="en-US" sz="1600" i="0" u="none" strike="noStrike" kern="1200" dirty="0">
                          <a:solidFill>
                            <a:schemeClr val="bg1"/>
                          </a:solidFill>
                          <a:effectLst/>
                          <a:latin typeface="+mn-lt"/>
                          <a:ea typeface="+mn-ea"/>
                          <a:cs typeface="+mn-cs"/>
                        </a:rPr>
                        <a:t>Clustered</a:t>
                      </a:r>
                      <a:endParaRPr lang="en-US" sz="1600" dirty="0">
                        <a:solidFill>
                          <a:schemeClr val="bg1"/>
                        </a:solidFill>
                      </a:endParaRPr>
                    </a:p>
                  </a:txBody>
                  <a:tcPr>
                    <a:solidFill>
                      <a:srgbClr val="021F46"/>
                    </a:solidFill>
                  </a:tcPr>
                </a:tc>
                <a:tc>
                  <a:txBody>
                    <a:bodyPr/>
                    <a:lstStyle/>
                    <a:p>
                      <a:pPr algn="ctr"/>
                      <a:r>
                        <a:rPr lang="en-US" sz="1600">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1.41</a:t>
                      </a:r>
                    </a:p>
                  </a:txBody>
                  <a:tcPr>
                    <a:solidFill>
                      <a:srgbClr val="021F46"/>
                    </a:solidFill>
                  </a:tcPr>
                </a:tc>
                <a:extLst>
                  <a:ext uri="{0D108BD9-81ED-4DB2-BD59-A6C34878D82A}">
                    <a16:rowId xmlns:a16="http://schemas.microsoft.com/office/drawing/2014/main" val="3873020566"/>
                  </a:ext>
                </a:extLst>
              </a:tr>
              <a:tr h="415351">
                <a:tc>
                  <a:txBody>
                    <a:bodyPr/>
                    <a:lstStyle/>
                    <a:p>
                      <a:pPr algn="ctr"/>
                      <a:r>
                        <a:rPr lang="en-US" sz="1600">
                          <a:solidFill>
                            <a:schemeClr val="bg1"/>
                          </a:solidFill>
                        </a:rPr>
                        <a:t>B</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1.41 </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a:t>
                      </a:r>
                    </a:p>
                  </a:txBody>
                  <a:tcPr>
                    <a:solidFill>
                      <a:srgbClr val="021F46"/>
                    </a:solidFill>
                  </a:tcPr>
                </a:tc>
                <a:extLst>
                  <a:ext uri="{0D108BD9-81ED-4DB2-BD59-A6C34878D82A}">
                    <a16:rowId xmlns:a16="http://schemas.microsoft.com/office/drawing/2014/main" val="862272934"/>
                  </a:ext>
                </a:extLst>
              </a:tr>
              <a:tr h="415351">
                <a:tc>
                  <a:txBody>
                    <a:bodyPr/>
                    <a:lstStyle/>
                    <a:p>
                      <a:pPr algn="ctr"/>
                      <a:r>
                        <a:rPr lang="en-US" sz="1600">
                          <a:solidFill>
                            <a:schemeClr val="bg1"/>
                          </a:solidFill>
                        </a:rPr>
                        <a:t>C</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1</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1.41</a:t>
                      </a:r>
                    </a:p>
                  </a:txBody>
                  <a:tcPr>
                    <a:solidFill>
                      <a:srgbClr val="021F46"/>
                    </a:solidFill>
                  </a:tcPr>
                </a:tc>
                <a:extLst>
                  <a:ext uri="{0D108BD9-81ED-4DB2-BD59-A6C34878D82A}">
                    <a16:rowId xmlns:a16="http://schemas.microsoft.com/office/drawing/2014/main" val="2228681837"/>
                  </a:ext>
                </a:extLst>
              </a:tr>
              <a:tr h="415351">
                <a:tc>
                  <a:txBody>
                    <a:bodyPr/>
                    <a:lstStyle/>
                    <a:p>
                      <a:pPr algn="ctr"/>
                      <a:r>
                        <a:rPr lang="en-US" sz="1600">
                          <a:solidFill>
                            <a:schemeClr val="bg1"/>
                          </a:solidFill>
                        </a:rPr>
                        <a:t>D</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1.41</a:t>
                      </a:r>
                    </a:p>
                  </a:txBody>
                  <a:tcPr>
                    <a:solidFill>
                      <a:srgbClr val="021F46"/>
                    </a:solidFill>
                  </a:tcPr>
                </a:tc>
                <a:extLst>
                  <a:ext uri="{0D108BD9-81ED-4DB2-BD59-A6C34878D82A}">
                    <a16:rowId xmlns:a16="http://schemas.microsoft.com/office/drawing/2014/main" val="927036697"/>
                  </a:ext>
                </a:extLst>
              </a:tr>
              <a:tr h="415351">
                <a:tc>
                  <a:txBody>
                    <a:bodyPr/>
                    <a:lstStyle/>
                    <a:p>
                      <a:pPr algn="ctr"/>
                      <a:r>
                        <a:rPr lang="en-US" sz="1600">
                          <a:solidFill>
                            <a:schemeClr val="bg1"/>
                          </a:solidFill>
                        </a:rPr>
                        <a:t>E</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1.41</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a:t>
                      </a:r>
                    </a:p>
                  </a:txBody>
                  <a:tcPr>
                    <a:solidFill>
                      <a:srgbClr val="021F46"/>
                    </a:solidFill>
                  </a:tcPr>
                </a:tc>
                <a:extLst>
                  <a:ext uri="{0D108BD9-81ED-4DB2-BD59-A6C34878D82A}">
                    <a16:rowId xmlns:a16="http://schemas.microsoft.com/office/drawing/2014/main" val="2014420651"/>
                  </a:ext>
                </a:extLst>
              </a:tr>
              <a:tr h="415351">
                <a:tc>
                  <a:txBody>
                    <a:bodyPr/>
                    <a:lstStyle/>
                    <a:p>
                      <a:pPr algn="ctr"/>
                      <a:r>
                        <a:rPr lang="en-US" sz="1600">
                          <a:solidFill>
                            <a:schemeClr val="bg1"/>
                          </a:solidFill>
                        </a:rPr>
                        <a:t>F</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unclustered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1</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inf</a:t>
                      </a:r>
                    </a:p>
                  </a:txBody>
                  <a:tcPr>
                    <a:solidFill>
                      <a:srgbClr val="021F46"/>
                    </a:solidFill>
                  </a:tcPr>
                </a:tc>
                <a:extLst>
                  <a:ext uri="{0D108BD9-81ED-4DB2-BD59-A6C34878D82A}">
                    <a16:rowId xmlns:a16="http://schemas.microsoft.com/office/drawing/2014/main" val="3565946660"/>
                  </a:ext>
                </a:extLst>
              </a:tr>
              <a:tr h="415351">
                <a:tc>
                  <a:txBody>
                    <a:bodyPr/>
                    <a:lstStyle/>
                    <a:p>
                      <a:pPr algn="ctr"/>
                      <a:r>
                        <a:rPr lang="en-US" sz="1600">
                          <a:solidFill>
                            <a:schemeClr val="bg1"/>
                          </a:solidFill>
                        </a:rPr>
                        <a:t>G</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unclustered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inf</a:t>
                      </a:r>
                    </a:p>
                  </a:txBody>
                  <a:tcPr>
                    <a:solidFill>
                      <a:srgbClr val="021F46"/>
                    </a:solidFill>
                  </a:tcPr>
                </a:tc>
                <a:extLst>
                  <a:ext uri="{0D108BD9-81ED-4DB2-BD59-A6C34878D82A}">
                    <a16:rowId xmlns:a16="http://schemas.microsoft.com/office/drawing/2014/main" val="3960385213"/>
                  </a:ext>
                </a:extLst>
              </a:tr>
            </a:tbl>
          </a:graphicData>
        </a:graphic>
      </p:graphicFrame>
      <p:graphicFrame>
        <p:nvGraphicFramePr>
          <p:cNvPr id="3" name="Table 2">
            <a:extLst>
              <a:ext uri="{FF2B5EF4-FFF2-40B4-BE49-F238E27FC236}">
                <a16:creationId xmlns:a16="http://schemas.microsoft.com/office/drawing/2014/main" id="{DAE2D2E6-BC3C-65F2-13DD-6752C8D96386}"/>
              </a:ext>
            </a:extLst>
          </p:cNvPr>
          <p:cNvGraphicFramePr>
            <a:graphicFrameLocks noGrp="1"/>
          </p:cNvGraphicFramePr>
          <p:nvPr>
            <p:extLst>
              <p:ext uri="{D42A27DB-BD31-4B8C-83A1-F6EECF244321}">
                <p14:modId xmlns:p14="http://schemas.microsoft.com/office/powerpoint/2010/main" val="752244670"/>
              </p:ext>
            </p:extLst>
          </p:nvPr>
        </p:nvGraphicFramePr>
        <p:xfrm>
          <a:off x="179294" y="1682501"/>
          <a:ext cx="7061927" cy="854634"/>
        </p:xfrm>
        <a:graphic>
          <a:graphicData uri="http://schemas.openxmlformats.org/drawingml/2006/table">
            <a:tbl>
              <a:tblPr firstRow="1" bandRow="1">
                <a:tableStyleId>{5C22544A-7EE6-4342-B048-85BDC9FD1C3A}</a:tableStyleId>
              </a:tblPr>
              <a:tblGrid>
                <a:gridCol w="984244">
                  <a:extLst>
                    <a:ext uri="{9D8B030D-6E8A-4147-A177-3AD203B41FA5}">
                      <a16:colId xmlns:a16="http://schemas.microsoft.com/office/drawing/2014/main" val="4129722276"/>
                    </a:ext>
                  </a:extLst>
                </a:gridCol>
                <a:gridCol w="1088397">
                  <a:extLst>
                    <a:ext uri="{9D8B030D-6E8A-4147-A177-3AD203B41FA5}">
                      <a16:colId xmlns:a16="http://schemas.microsoft.com/office/drawing/2014/main" val="3669082787"/>
                    </a:ext>
                  </a:extLst>
                </a:gridCol>
                <a:gridCol w="819688">
                  <a:extLst>
                    <a:ext uri="{9D8B030D-6E8A-4147-A177-3AD203B41FA5}">
                      <a16:colId xmlns:a16="http://schemas.microsoft.com/office/drawing/2014/main" val="3218260203"/>
                    </a:ext>
                  </a:extLst>
                </a:gridCol>
                <a:gridCol w="1039592">
                  <a:extLst>
                    <a:ext uri="{9D8B030D-6E8A-4147-A177-3AD203B41FA5}">
                      <a16:colId xmlns:a16="http://schemas.microsoft.com/office/drawing/2014/main" val="2756914435"/>
                    </a:ext>
                  </a:extLst>
                </a:gridCol>
                <a:gridCol w="914400">
                  <a:extLst>
                    <a:ext uri="{9D8B030D-6E8A-4147-A177-3AD203B41FA5}">
                      <a16:colId xmlns:a16="http://schemas.microsoft.com/office/drawing/2014/main" val="492005583"/>
                    </a:ext>
                  </a:extLst>
                </a:gridCol>
                <a:gridCol w="1117788">
                  <a:extLst>
                    <a:ext uri="{9D8B030D-6E8A-4147-A177-3AD203B41FA5}">
                      <a16:colId xmlns:a16="http://schemas.microsoft.com/office/drawing/2014/main" val="2608729015"/>
                    </a:ext>
                  </a:extLst>
                </a:gridCol>
                <a:gridCol w="1097818">
                  <a:extLst>
                    <a:ext uri="{9D8B030D-6E8A-4147-A177-3AD203B41FA5}">
                      <a16:colId xmlns:a16="http://schemas.microsoft.com/office/drawing/2014/main" val="753008536"/>
                    </a:ext>
                  </a:extLst>
                </a:gridCol>
              </a:tblGrid>
              <a:tr h="377788">
                <a:tc>
                  <a:txBody>
                    <a:bodyPr/>
                    <a:lstStyle/>
                    <a:p>
                      <a:pPr algn="ctr"/>
                      <a:r>
                        <a:rPr lang="en-US">
                          <a:solidFill>
                            <a:schemeClr val="bg1"/>
                          </a:solidFill>
                        </a:rPr>
                        <a:t>Points</a:t>
                      </a:r>
                    </a:p>
                  </a:txBody>
                  <a:tcPr>
                    <a:solidFill>
                      <a:srgbClr val="000C1A"/>
                    </a:solidFill>
                  </a:tcPr>
                </a:tc>
                <a:tc>
                  <a:txBody>
                    <a:bodyPr/>
                    <a:lstStyle/>
                    <a:p>
                      <a:pPr algn="ctr"/>
                      <a:r>
                        <a:rPr lang="en-US">
                          <a:solidFill>
                            <a:schemeClr val="bg1"/>
                          </a:solidFill>
                        </a:rPr>
                        <a:t>A</a:t>
                      </a:r>
                    </a:p>
                  </a:txBody>
                  <a:tcPr>
                    <a:solidFill>
                      <a:srgbClr val="000C1A"/>
                    </a:solidFill>
                  </a:tcPr>
                </a:tc>
                <a:tc>
                  <a:txBody>
                    <a:bodyPr/>
                    <a:lstStyle/>
                    <a:p>
                      <a:pPr algn="ctr"/>
                      <a:r>
                        <a:rPr lang="en-US">
                          <a:solidFill>
                            <a:schemeClr val="bg1"/>
                          </a:solidFill>
                        </a:rPr>
                        <a:t>B</a:t>
                      </a:r>
                    </a:p>
                  </a:txBody>
                  <a:tcPr>
                    <a:solidFill>
                      <a:srgbClr val="000C1A"/>
                    </a:solidFill>
                  </a:tcPr>
                </a:tc>
                <a:tc>
                  <a:txBody>
                    <a:bodyPr/>
                    <a:lstStyle/>
                    <a:p>
                      <a:pPr algn="ctr"/>
                      <a:r>
                        <a:rPr lang="en-US">
                          <a:solidFill>
                            <a:schemeClr val="bg1"/>
                          </a:solidFill>
                        </a:rPr>
                        <a:t>C</a:t>
                      </a:r>
                    </a:p>
                  </a:txBody>
                  <a:tcPr>
                    <a:solidFill>
                      <a:srgbClr val="000C1A"/>
                    </a:solidFill>
                  </a:tcPr>
                </a:tc>
                <a:tc>
                  <a:txBody>
                    <a:bodyPr/>
                    <a:lstStyle/>
                    <a:p>
                      <a:pPr algn="ctr"/>
                      <a:r>
                        <a:rPr lang="en-US">
                          <a:solidFill>
                            <a:schemeClr val="bg1"/>
                          </a:solidFill>
                        </a:rPr>
                        <a:t>D</a:t>
                      </a:r>
                    </a:p>
                  </a:txBody>
                  <a:tcPr>
                    <a:solidFill>
                      <a:srgbClr val="000C1A"/>
                    </a:solidFill>
                  </a:tcPr>
                </a:tc>
                <a:tc>
                  <a:txBody>
                    <a:bodyPr/>
                    <a:lstStyle/>
                    <a:p>
                      <a:pPr algn="ctr"/>
                      <a:r>
                        <a:rPr lang="en-US">
                          <a:solidFill>
                            <a:schemeClr val="bg1"/>
                          </a:solidFill>
                        </a:rPr>
                        <a:t>F</a:t>
                      </a:r>
                    </a:p>
                  </a:txBody>
                  <a:tcPr>
                    <a:solidFill>
                      <a:srgbClr val="000C1A"/>
                    </a:solidFill>
                  </a:tcPr>
                </a:tc>
                <a:tc>
                  <a:txBody>
                    <a:bodyPr/>
                    <a:lstStyle/>
                    <a:p>
                      <a:pPr algn="ctr"/>
                      <a:r>
                        <a:rPr lang="en-US" dirty="0">
                          <a:solidFill>
                            <a:schemeClr val="bg1"/>
                          </a:solidFill>
                        </a:rPr>
                        <a:t>G</a:t>
                      </a:r>
                    </a:p>
                  </a:txBody>
                  <a:tcPr>
                    <a:solidFill>
                      <a:srgbClr val="000C1A"/>
                    </a:solidFill>
                  </a:tcPr>
                </a:tc>
                <a:extLst>
                  <a:ext uri="{0D108BD9-81ED-4DB2-BD59-A6C34878D82A}">
                    <a16:rowId xmlns:a16="http://schemas.microsoft.com/office/drawing/2014/main" val="2055458905"/>
                  </a:ext>
                </a:extLst>
              </a:tr>
              <a:tr h="476846">
                <a:tc>
                  <a:txBody>
                    <a:bodyPr/>
                    <a:lstStyle/>
                    <a:p>
                      <a:pPr algn="ctr"/>
                      <a:r>
                        <a:rPr lang="en-US">
                          <a:solidFill>
                            <a:schemeClr val="bg1"/>
                          </a:solidFill>
                        </a:rPr>
                        <a:t>E</a:t>
                      </a:r>
                    </a:p>
                  </a:txBody>
                  <a:tcPr>
                    <a:solidFill>
                      <a:srgbClr val="021F46"/>
                    </a:solidFill>
                  </a:tcPr>
                </a:tc>
                <a:tc>
                  <a:txBody>
                    <a:bodyPr/>
                    <a:lstStyle/>
                    <a:p>
                      <a:pPr algn="ctr"/>
                      <a:r>
                        <a:rPr lang="en-US">
                          <a:solidFill>
                            <a:schemeClr val="bg1"/>
                          </a:solidFill>
                        </a:rPr>
                        <a:t>d = 5.66</a:t>
                      </a:r>
                    </a:p>
                  </a:txBody>
                  <a:tcPr>
                    <a:solidFill>
                      <a:srgbClr val="021F46"/>
                    </a:solidFill>
                  </a:tcPr>
                </a:tc>
                <a:tc>
                  <a:txBody>
                    <a:bodyPr/>
                    <a:lstStyle/>
                    <a:p>
                      <a:pPr algn="ctr"/>
                      <a:r>
                        <a:rPr lang="en-US">
                          <a:solidFill>
                            <a:schemeClr val="bg1"/>
                          </a:solidFill>
                        </a:rPr>
                        <a:t>d = 5</a:t>
                      </a:r>
                    </a:p>
                  </a:txBody>
                  <a:tcPr>
                    <a:solidFill>
                      <a:srgbClr val="021F46"/>
                    </a:solidFill>
                  </a:tcPr>
                </a:tc>
                <a:tc>
                  <a:txBody>
                    <a:bodyPr/>
                    <a:lstStyle/>
                    <a:p>
                      <a:pPr algn="ctr"/>
                      <a:r>
                        <a:rPr lang="en-US">
                          <a:solidFill>
                            <a:schemeClr val="bg1"/>
                          </a:solidFill>
                        </a:rPr>
                        <a:t>d = 4.24</a:t>
                      </a:r>
                    </a:p>
                  </a:txBody>
                  <a:tcPr>
                    <a:solidFill>
                      <a:srgbClr val="021F46"/>
                    </a:solidFill>
                  </a:tcPr>
                </a:tc>
                <a:tc>
                  <a:txBody>
                    <a:bodyPr/>
                    <a:lstStyle/>
                    <a:p>
                      <a:pPr algn="ctr"/>
                      <a:r>
                        <a:rPr lang="en-US">
                          <a:solidFill>
                            <a:schemeClr val="bg1"/>
                          </a:solidFill>
                        </a:rPr>
                        <a:t>d = 1</a:t>
                      </a:r>
                    </a:p>
                  </a:txBody>
                  <a:tcPr>
                    <a:solidFill>
                      <a:srgbClr val="021F46"/>
                    </a:solidFill>
                  </a:tcPr>
                </a:tc>
                <a:tc>
                  <a:txBody>
                    <a:bodyPr/>
                    <a:lstStyle/>
                    <a:p>
                      <a:pPr algn="ctr"/>
                      <a:r>
                        <a:rPr lang="en-US">
                          <a:solidFill>
                            <a:schemeClr val="bg1"/>
                          </a:solidFill>
                        </a:rPr>
                        <a:t>d = 1</a:t>
                      </a:r>
                    </a:p>
                  </a:txBody>
                  <a:tcPr>
                    <a:solidFill>
                      <a:srgbClr val="021F46"/>
                    </a:solidFill>
                  </a:tcPr>
                </a:tc>
                <a:tc>
                  <a:txBody>
                    <a:bodyPr/>
                    <a:lstStyle/>
                    <a:p>
                      <a:pPr algn="ctr"/>
                      <a:r>
                        <a:rPr lang="en-US" dirty="0">
                          <a:solidFill>
                            <a:schemeClr val="bg1"/>
                          </a:solidFill>
                        </a:rPr>
                        <a:t>d = 29</a:t>
                      </a:r>
                    </a:p>
                  </a:txBody>
                  <a:tcPr>
                    <a:solidFill>
                      <a:srgbClr val="021F46"/>
                    </a:solidFill>
                  </a:tcPr>
                </a:tc>
                <a:extLst>
                  <a:ext uri="{0D108BD9-81ED-4DB2-BD59-A6C34878D82A}">
                    <a16:rowId xmlns:a16="http://schemas.microsoft.com/office/drawing/2014/main" val="3928359100"/>
                  </a:ext>
                </a:extLst>
              </a:tr>
            </a:tbl>
          </a:graphicData>
        </a:graphic>
      </p:graphicFrame>
      <p:sp>
        <p:nvSpPr>
          <p:cNvPr id="4" name="TextBox 3">
            <a:extLst>
              <a:ext uri="{FF2B5EF4-FFF2-40B4-BE49-F238E27FC236}">
                <a16:creationId xmlns:a16="http://schemas.microsoft.com/office/drawing/2014/main" id="{01987C8D-E2D1-CFDF-F491-6041FDABB30E}"/>
              </a:ext>
            </a:extLst>
          </p:cNvPr>
          <p:cNvSpPr txBox="1"/>
          <p:nvPr/>
        </p:nvSpPr>
        <p:spPr>
          <a:xfrm>
            <a:off x="7241221" y="1901730"/>
            <a:ext cx="3149600" cy="369332"/>
          </a:xfrm>
          <a:prstGeom prst="rect">
            <a:avLst/>
          </a:prstGeom>
          <a:noFill/>
        </p:spPr>
        <p:txBody>
          <a:bodyPr wrap="square" rtlCol="0">
            <a:spAutoFit/>
          </a:bodyPr>
          <a:lstStyle/>
          <a:p>
            <a:r>
              <a:rPr lang="en-US">
                <a:solidFill>
                  <a:schemeClr val="bg1"/>
                </a:solidFill>
                <a:sym typeface="Wingdings" panose="05000000000000000000" pitchFamily="2" charset="2"/>
              </a:rPr>
              <a:t> </a:t>
            </a:r>
            <a:r>
              <a:rPr lang="en-US">
                <a:solidFill>
                  <a:schemeClr val="bg1"/>
                </a:solidFill>
              </a:rPr>
              <a:t>Clustering Status Table: </a:t>
            </a:r>
          </a:p>
        </p:txBody>
      </p:sp>
      <p:sp>
        <p:nvSpPr>
          <p:cNvPr id="5" name="TextBox 4">
            <a:extLst>
              <a:ext uri="{FF2B5EF4-FFF2-40B4-BE49-F238E27FC236}">
                <a16:creationId xmlns:a16="http://schemas.microsoft.com/office/drawing/2014/main" id="{80D88310-9FF2-8BC7-8484-FC3CC730A486}"/>
              </a:ext>
            </a:extLst>
          </p:cNvPr>
          <p:cNvSpPr txBox="1"/>
          <p:nvPr/>
        </p:nvSpPr>
        <p:spPr>
          <a:xfrm>
            <a:off x="144780" y="2882272"/>
            <a:ext cx="5829300" cy="2308324"/>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effectLst/>
              </a:rPr>
              <a:t>N</a:t>
            </a:r>
            <a:r>
              <a:rPr lang="el-GR">
                <a:solidFill>
                  <a:schemeClr val="bg1"/>
                </a:solidFill>
                <a:effectLst/>
              </a:rPr>
              <a:t>ε</a:t>
            </a:r>
            <a:r>
              <a:rPr lang="el-GR">
                <a:solidFill>
                  <a:schemeClr val="bg1"/>
                </a:solidFill>
              </a:rPr>
              <a:t>​(</a:t>
            </a:r>
            <a:r>
              <a:rPr lang="en-US">
                <a:solidFill>
                  <a:schemeClr val="bg1"/>
                </a:solidFill>
              </a:rPr>
              <a:t>E)={ E, D, F}</a:t>
            </a:r>
          </a:p>
          <a:p>
            <a:pPr marL="285750" indent="-285750">
              <a:buFont typeface="Arial" panose="020B0604020202020204" pitchFamily="34" charset="0"/>
              <a:buChar char="•"/>
            </a:pPr>
            <a:r>
              <a:rPr lang="en-US">
                <a:solidFill>
                  <a:schemeClr val="bg1"/>
                </a:solidFill>
              </a:rPr>
              <a:t>| </a:t>
            </a:r>
            <a:r>
              <a:rPr lang="en-US">
                <a:solidFill>
                  <a:schemeClr val="bg1"/>
                </a:solidFill>
                <a:effectLst/>
              </a:rPr>
              <a:t>N</a:t>
            </a:r>
            <a:r>
              <a:rPr lang="el-GR">
                <a:solidFill>
                  <a:schemeClr val="bg1"/>
                </a:solidFill>
                <a:effectLst/>
              </a:rPr>
              <a:t>ε</a:t>
            </a:r>
            <a:r>
              <a:rPr lang="el-GR">
                <a:solidFill>
                  <a:schemeClr val="bg1"/>
                </a:solidFill>
              </a:rPr>
              <a:t>​(</a:t>
            </a:r>
            <a:r>
              <a:rPr lang="en-US">
                <a:solidFill>
                  <a:schemeClr val="bg1"/>
                </a:solidFill>
              </a:rPr>
              <a:t>E) | = 3 &gt;= MinPts </a:t>
            </a:r>
            <a:r>
              <a:rPr lang="en-US">
                <a:solidFill>
                  <a:schemeClr val="bg1"/>
                </a:solidFill>
                <a:sym typeface="Wingdings" panose="05000000000000000000" pitchFamily="2" charset="2"/>
              </a:rPr>
              <a:t> E là Điểm Lõi</a:t>
            </a:r>
          </a:p>
          <a:p>
            <a:pPr marL="285750" indent="-285750">
              <a:buFont typeface="Arial" panose="020B0604020202020204" pitchFamily="34" charset="0"/>
              <a:buChar char="•"/>
            </a:pPr>
            <a:r>
              <a:rPr lang="en-US">
                <a:solidFill>
                  <a:schemeClr val="bg1"/>
                </a:solidFill>
              </a:rPr>
              <a:t>core-distance(E) = d(F, E) = 1.41</a:t>
            </a:r>
          </a:p>
          <a:p>
            <a:pPr marL="285750" indent="-285750">
              <a:buFont typeface="Arial" panose="020B0604020202020204" pitchFamily="34" charset="0"/>
              <a:buChar char="•"/>
            </a:pPr>
            <a:r>
              <a:rPr lang="en-US">
                <a:solidFill>
                  <a:schemeClr val="bg1"/>
                </a:solidFill>
              </a:rPr>
              <a:t>reachability-distance(F) = Max(core-distance(D),  d(F, D) = 1</a:t>
            </a:r>
          </a:p>
          <a:p>
            <a:endParaRPr lang="en-US">
              <a:solidFill>
                <a:schemeClr val="bg1"/>
              </a:solidFill>
            </a:endParaRPr>
          </a:p>
          <a:p>
            <a:r>
              <a:rPr lang="en-US">
                <a:solidFill>
                  <a:schemeClr val="bg1"/>
                </a:solidFill>
              </a:rPr>
              <a:t>	</a:t>
            </a:r>
            <a:r>
              <a:rPr lang="en-US">
                <a:solidFill>
                  <a:schemeClr val="bg1"/>
                </a:solidFill>
                <a:sym typeface="Wingdings" panose="05000000000000000000" pitchFamily="2" charset="2"/>
              </a:rPr>
              <a:t> Đánh dấu E = </a:t>
            </a:r>
            <a:r>
              <a:rPr lang="en-US" i="0" u="none" strike="noStrike">
                <a:solidFill>
                  <a:schemeClr val="bg1"/>
                </a:solidFill>
                <a:effectLst/>
                <a:latin typeface="+mj-lt"/>
              </a:rPr>
              <a:t>clustered</a:t>
            </a:r>
          </a:p>
          <a:p>
            <a:pPr marL="742950" lvl="1" indent="-285750">
              <a:buFont typeface="Wingdings" panose="05000000000000000000" pitchFamily="2" charset="2"/>
              <a:buChar char="à"/>
            </a:pPr>
            <a:r>
              <a:rPr lang="en-US">
                <a:solidFill>
                  <a:schemeClr val="bg1"/>
                </a:solidFill>
                <a:latin typeface="+mj-lt"/>
              </a:rPr>
              <a:t>Thêm E vào danh sách </a:t>
            </a:r>
            <a:r>
              <a:rPr lang="en-US">
                <a:solidFill>
                  <a:schemeClr val="bg1"/>
                </a:solidFill>
              </a:rPr>
              <a:t>cluster-ordering</a:t>
            </a:r>
          </a:p>
        </p:txBody>
      </p:sp>
      <p:graphicFrame>
        <p:nvGraphicFramePr>
          <p:cNvPr id="7" name="Table 6">
            <a:extLst>
              <a:ext uri="{FF2B5EF4-FFF2-40B4-BE49-F238E27FC236}">
                <a16:creationId xmlns:a16="http://schemas.microsoft.com/office/drawing/2014/main" id="{606867DF-5CAF-5F82-0BEB-64D787799C41}"/>
              </a:ext>
            </a:extLst>
          </p:cNvPr>
          <p:cNvGraphicFramePr>
            <a:graphicFrameLocks noGrp="1"/>
          </p:cNvGraphicFramePr>
          <p:nvPr>
            <p:extLst>
              <p:ext uri="{D42A27DB-BD31-4B8C-83A1-F6EECF244321}">
                <p14:modId xmlns:p14="http://schemas.microsoft.com/office/powerpoint/2010/main" val="3966852478"/>
              </p:ext>
            </p:extLst>
          </p:nvPr>
        </p:nvGraphicFramePr>
        <p:xfrm>
          <a:off x="1174479" y="5350313"/>
          <a:ext cx="3955596" cy="370840"/>
        </p:xfrm>
        <a:graphic>
          <a:graphicData uri="http://schemas.openxmlformats.org/drawingml/2006/table">
            <a:tbl>
              <a:tblPr firstRow="1" bandRow="1">
                <a:tableStyleId>{5C22544A-7EE6-4342-B048-85BDC9FD1C3A}</a:tableStyleId>
              </a:tblPr>
              <a:tblGrid>
                <a:gridCol w="2012970">
                  <a:extLst>
                    <a:ext uri="{9D8B030D-6E8A-4147-A177-3AD203B41FA5}">
                      <a16:colId xmlns:a16="http://schemas.microsoft.com/office/drawing/2014/main" val="3012671129"/>
                    </a:ext>
                  </a:extLst>
                </a:gridCol>
                <a:gridCol w="297431">
                  <a:extLst>
                    <a:ext uri="{9D8B030D-6E8A-4147-A177-3AD203B41FA5}">
                      <a16:colId xmlns:a16="http://schemas.microsoft.com/office/drawing/2014/main" val="4001937367"/>
                    </a:ext>
                  </a:extLst>
                </a:gridCol>
                <a:gridCol w="335280">
                  <a:extLst>
                    <a:ext uri="{9D8B030D-6E8A-4147-A177-3AD203B41FA5}">
                      <a16:colId xmlns:a16="http://schemas.microsoft.com/office/drawing/2014/main" val="1830971612"/>
                    </a:ext>
                  </a:extLst>
                </a:gridCol>
                <a:gridCol w="359744">
                  <a:extLst>
                    <a:ext uri="{9D8B030D-6E8A-4147-A177-3AD203B41FA5}">
                      <a16:colId xmlns:a16="http://schemas.microsoft.com/office/drawing/2014/main" val="1042142701"/>
                    </a:ext>
                  </a:extLst>
                </a:gridCol>
                <a:gridCol w="429040">
                  <a:extLst>
                    <a:ext uri="{9D8B030D-6E8A-4147-A177-3AD203B41FA5}">
                      <a16:colId xmlns:a16="http://schemas.microsoft.com/office/drawing/2014/main" val="328412327"/>
                    </a:ext>
                  </a:extLst>
                </a:gridCol>
                <a:gridCol w="521131">
                  <a:extLst>
                    <a:ext uri="{9D8B030D-6E8A-4147-A177-3AD203B41FA5}">
                      <a16:colId xmlns:a16="http://schemas.microsoft.com/office/drawing/2014/main" val="977982692"/>
                    </a:ext>
                  </a:extLst>
                </a:gridCol>
              </a:tblGrid>
              <a:tr h="370840">
                <a:tc>
                  <a:txBody>
                    <a:bodyPr/>
                    <a:lstStyle/>
                    <a:p>
                      <a:r>
                        <a:rPr lang="en-US">
                          <a:solidFill>
                            <a:schemeClr val="bg1"/>
                          </a:solidFill>
                        </a:rPr>
                        <a:t>cluster-ordering</a:t>
                      </a:r>
                      <a:endParaRPr lang="en-US"/>
                    </a:p>
                  </a:txBody>
                  <a:tcPr>
                    <a:solidFill>
                      <a:srgbClr val="000C1A"/>
                    </a:solidFill>
                  </a:tcPr>
                </a:tc>
                <a:tc>
                  <a:txBody>
                    <a:bodyPr/>
                    <a:lstStyle/>
                    <a:p>
                      <a:r>
                        <a:rPr lang="en-US"/>
                        <a:t>A</a:t>
                      </a:r>
                    </a:p>
                  </a:txBody>
                  <a:tcPr>
                    <a:solidFill>
                      <a:srgbClr val="000C1A"/>
                    </a:solidFill>
                  </a:tcPr>
                </a:tc>
                <a:tc>
                  <a:txBody>
                    <a:bodyPr/>
                    <a:lstStyle/>
                    <a:p>
                      <a:r>
                        <a:rPr lang="en-US"/>
                        <a:t>B</a:t>
                      </a:r>
                    </a:p>
                  </a:txBody>
                  <a:tcPr>
                    <a:solidFill>
                      <a:srgbClr val="000C1A"/>
                    </a:solidFill>
                  </a:tcPr>
                </a:tc>
                <a:tc>
                  <a:txBody>
                    <a:bodyPr/>
                    <a:lstStyle/>
                    <a:p>
                      <a:r>
                        <a:rPr lang="en-US"/>
                        <a:t>C</a:t>
                      </a:r>
                    </a:p>
                  </a:txBody>
                  <a:tcPr>
                    <a:solidFill>
                      <a:srgbClr val="000C1A"/>
                    </a:solidFill>
                  </a:tcPr>
                </a:tc>
                <a:tc>
                  <a:txBody>
                    <a:bodyPr/>
                    <a:lstStyle/>
                    <a:p>
                      <a:r>
                        <a:rPr lang="en-US"/>
                        <a:t>D</a:t>
                      </a:r>
                    </a:p>
                  </a:txBody>
                  <a:tcPr>
                    <a:solidFill>
                      <a:srgbClr val="000C1A"/>
                    </a:solidFill>
                  </a:tcPr>
                </a:tc>
                <a:tc>
                  <a:txBody>
                    <a:bodyPr/>
                    <a:lstStyle/>
                    <a:p>
                      <a:r>
                        <a:rPr lang="en-US" dirty="0"/>
                        <a:t>E</a:t>
                      </a:r>
                    </a:p>
                  </a:txBody>
                  <a:tcPr>
                    <a:solidFill>
                      <a:srgbClr val="000C1A"/>
                    </a:solidFill>
                  </a:tcPr>
                </a:tc>
                <a:extLst>
                  <a:ext uri="{0D108BD9-81ED-4DB2-BD59-A6C34878D82A}">
                    <a16:rowId xmlns:a16="http://schemas.microsoft.com/office/drawing/2014/main" val="3028162098"/>
                  </a:ext>
                </a:extLst>
              </a:tr>
            </a:tbl>
          </a:graphicData>
        </a:graphic>
      </p:graphicFrame>
    </p:spTree>
    <p:extLst>
      <p:ext uri="{BB962C8B-B14F-4D97-AF65-F5344CB8AC3E}">
        <p14:creationId xmlns:p14="http://schemas.microsoft.com/office/powerpoint/2010/main" val="3869029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88D4D-47FA-9C52-E23D-50C34656C4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9FC046-C903-1B39-A860-0A79326F9198}"/>
              </a:ext>
            </a:extLst>
          </p:cNvPr>
          <p:cNvSpPr>
            <a:spLocks noGrp="1"/>
          </p:cNvSpPr>
          <p:nvPr>
            <p:ph type="title"/>
          </p:nvPr>
        </p:nvSpPr>
        <p:spPr>
          <a:xfrm>
            <a:off x="838200" y="365125"/>
            <a:ext cx="10515600" cy="704101"/>
          </a:xfrm>
        </p:spPr>
        <p:txBody>
          <a:bodyPr/>
          <a:lstStyle/>
          <a:p>
            <a:pPr algn="ctr"/>
            <a:r>
              <a:rPr lang="en-US">
                <a:solidFill>
                  <a:schemeClr val="bg1"/>
                </a:solidFill>
              </a:rPr>
              <a:t>Ví dụ minh họa</a:t>
            </a:r>
          </a:p>
        </p:txBody>
      </p:sp>
      <p:sp>
        <p:nvSpPr>
          <p:cNvPr id="6" name="TextBox 5">
            <a:extLst>
              <a:ext uri="{FF2B5EF4-FFF2-40B4-BE49-F238E27FC236}">
                <a16:creationId xmlns:a16="http://schemas.microsoft.com/office/drawing/2014/main" id="{493E6A47-9676-DF8F-4A17-6085448FA5B3}"/>
              </a:ext>
            </a:extLst>
          </p:cNvPr>
          <p:cNvSpPr txBox="1"/>
          <p:nvPr/>
        </p:nvSpPr>
        <p:spPr>
          <a:xfrm>
            <a:off x="312781" y="978400"/>
            <a:ext cx="6575699" cy="923330"/>
          </a:xfrm>
          <a:prstGeom prst="rect">
            <a:avLst/>
          </a:prstGeom>
          <a:noFill/>
        </p:spPr>
        <p:txBody>
          <a:bodyPr wrap="square" rtlCol="0">
            <a:spAutoFit/>
          </a:bodyPr>
          <a:lstStyle/>
          <a:p>
            <a:r>
              <a:rPr lang="en-US">
                <a:solidFill>
                  <a:schemeClr val="bg1"/>
                </a:solidFill>
              </a:rPr>
              <a:t>Bước 7: Xử lý điểm F:</a:t>
            </a:r>
          </a:p>
          <a:p>
            <a:pPr marL="742950" lvl="1" indent="-285750">
              <a:buFont typeface="Arial" panose="020B0604020202020204" pitchFamily="34" charset="0"/>
              <a:buChar char="•"/>
            </a:pPr>
            <a:r>
              <a:rPr lang="en-US">
                <a:solidFill>
                  <a:schemeClr val="bg1"/>
                </a:solidFill>
              </a:rPr>
              <a:t>Tính k/c từ F đến các điểm còn lại</a:t>
            </a:r>
          </a:p>
          <a:p>
            <a:endParaRPr lang="en-US">
              <a:solidFill>
                <a:schemeClr val="bg1"/>
              </a:solidFill>
            </a:endParaRPr>
          </a:p>
        </p:txBody>
      </p:sp>
      <p:graphicFrame>
        <p:nvGraphicFramePr>
          <p:cNvPr id="9" name="Table 8">
            <a:extLst>
              <a:ext uri="{FF2B5EF4-FFF2-40B4-BE49-F238E27FC236}">
                <a16:creationId xmlns:a16="http://schemas.microsoft.com/office/drawing/2014/main" id="{8A4220CF-C7A6-9312-3678-33D32963B8AE}"/>
              </a:ext>
            </a:extLst>
          </p:cNvPr>
          <p:cNvGraphicFramePr>
            <a:graphicFrameLocks noGrp="1"/>
          </p:cNvGraphicFramePr>
          <p:nvPr>
            <p:extLst>
              <p:ext uri="{D42A27DB-BD31-4B8C-83A1-F6EECF244321}">
                <p14:modId xmlns:p14="http://schemas.microsoft.com/office/powerpoint/2010/main" val="2477798992"/>
              </p:ext>
            </p:extLst>
          </p:nvPr>
        </p:nvGraphicFramePr>
        <p:xfrm>
          <a:off x="6948174" y="2882271"/>
          <a:ext cx="4912132" cy="3610603"/>
        </p:xfrm>
        <a:graphic>
          <a:graphicData uri="http://schemas.openxmlformats.org/drawingml/2006/table">
            <a:tbl>
              <a:tblPr firstRow="1" bandRow="1">
                <a:tableStyleId>{5C22544A-7EE6-4342-B048-85BDC9FD1C3A}</a:tableStyleId>
              </a:tblPr>
              <a:tblGrid>
                <a:gridCol w="896240">
                  <a:extLst>
                    <a:ext uri="{9D8B030D-6E8A-4147-A177-3AD203B41FA5}">
                      <a16:colId xmlns:a16="http://schemas.microsoft.com/office/drawing/2014/main" val="4177967048"/>
                    </a:ext>
                  </a:extLst>
                </a:gridCol>
                <a:gridCol w="1379504">
                  <a:extLst>
                    <a:ext uri="{9D8B030D-6E8A-4147-A177-3AD203B41FA5}">
                      <a16:colId xmlns:a16="http://schemas.microsoft.com/office/drawing/2014/main" val="2227040449"/>
                    </a:ext>
                  </a:extLst>
                </a:gridCol>
                <a:gridCol w="1413487">
                  <a:extLst>
                    <a:ext uri="{9D8B030D-6E8A-4147-A177-3AD203B41FA5}">
                      <a16:colId xmlns:a16="http://schemas.microsoft.com/office/drawing/2014/main" val="1207558532"/>
                    </a:ext>
                  </a:extLst>
                </a:gridCol>
                <a:gridCol w="1222901">
                  <a:extLst>
                    <a:ext uri="{9D8B030D-6E8A-4147-A177-3AD203B41FA5}">
                      <a16:colId xmlns:a16="http://schemas.microsoft.com/office/drawing/2014/main" val="3113612688"/>
                    </a:ext>
                  </a:extLst>
                </a:gridCol>
              </a:tblGrid>
              <a:tr h="703935">
                <a:tc>
                  <a:txBody>
                    <a:bodyPr/>
                    <a:lstStyle/>
                    <a:p>
                      <a:pPr algn="ctr"/>
                      <a:r>
                        <a:rPr lang="en-US" sz="1600" dirty="0">
                          <a:solidFill>
                            <a:schemeClr val="bg1"/>
                          </a:solidFill>
                        </a:rPr>
                        <a:t>Points</a:t>
                      </a:r>
                    </a:p>
                  </a:txBody>
                  <a:tcPr>
                    <a:solidFill>
                      <a:srgbClr val="000C1A"/>
                    </a:solidFill>
                  </a:tcPr>
                </a:tc>
                <a:tc>
                  <a:txBody>
                    <a:bodyPr/>
                    <a:lstStyle/>
                    <a:p>
                      <a:pPr algn="ctr"/>
                      <a:r>
                        <a:rPr lang="en-US" sz="1600" dirty="0">
                          <a:solidFill>
                            <a:schemeClr val="bg1"/>
                          </a:solidFill>
                        </a:rPr>
                        <a:t>Cluster</a:t>
                      </a:r>
                    </a:p>
                  </a:txBody>
                  <a:tcPr>
                    <a:solidFill>
                      <a:srgbClr val="000C1A"/>
                    </a:solidFill>
                  </a:tcPr>
                </a:tc>
                <a:tc>
                  <a:txBody>
                    <a:bodyPr/>
                    <a:lstStyle/>
                    <a:p>
                      <a:pPr algn="ctr"/>
                      <a:r>
                        <a:rPr lang="en-US" sz="1600">
                          <a:solidFill>
                            <a:schemeClr val="bg1"/>
                          </a:solidFill>
                        </a:rPr>
                        <a:t>reachability-distance</a:t>
                      </a:r>
                    </a:p>
                  </a:txBody>
                  <a:tcPr>
                    <a:solidFill>
                      <a:srgbClr val="000C1A"/>
                    </a:solidFill>
                  </a:tcPr>
                </a:tc>
                <a:tc>
                  <a:txBody>
                    <a:bodyPr/>
                    <a:lstStyle/>
                    <a:p>
                      <a:pPr algn="ctr"/>
                      <a:r>
                        <a:rPr lang="en-US" sz="1600" dirty="0">
                          <a:solidFill>
                            <a:schemeClr val="bg1"/>
                          </a:solidFill>
                        </a:rPr>
                        <a:t>core-distance</a:t>
                      </a:r>
                    </a:p>
                  </a:txBody>
                  <a:tcPr>
                    <a:solidFill>
                      <a:srgbClr val="000C1A"/>
                    </a:solidFill>
                  </a:tcPr>
                </a:tc>
                <a:extLst>
                  <a:ext uri="{0D108BD9-81ED-4DB2-BD59-A6C34878D82A}">
                    <a16:rowId xmlns:a16="http://schemas.microsoft.com/office/drawing/2014/main" val="337179965"/>
                  </a:ext>
                </a:extLst>
              </a:tr>
              <a:tr h="360191">
                <a:tc>
                  <a:txBody>
                    <a:bodyPr/>
                    <a:lstStyle/>
                    <a:p>
                      <a:pPr algn="ctr"/>
                      <a:r>
                        <a:rPr lang="en-US" sz="1600">
                          <a:solidFill>
                            <a:schemeClr val="bg1"/>
                          </a:solidFill>
                        </a:rPr>
                        <a:t>A</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Clustered</a:t>
                      </a:r>
                      <a:endParaRPr lang="en-US" sz="1600">
                        <a:solidFill>
                          <a:schemeClr val="bg1"/>
                        </a:solidFill>
                      </a:endParaRPr>
                    </a:p>
                  </a:txBody>
                  <a:tcPr>
                    <a:solidFill>
                      <a:srgbClr val="021F46"/>
                    </a:solidFill>
                  </a:tcPr>
                </a:tc>
                <a:tc>
                  <a:txBody>
                    <a:bodyPr/>
                    <a:lstStyle/>
                    <a:p>
                      <a:pPr algn="ctr"/>
                      <a:r>
                        <a:rPr lang="en-US" sz="1600">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1.41</a:t>
                      </a:r>
                    </a:p>
                  </a:txBody>
                  <a:tcPr>
                    <a:solidFill>
                      <a:srgbClr val="021F46"/>
                    </a:solidFill>
                  </a:tcPr>
                </a:tc>
                <a:extLst>
                  <a:ext uri="{0D108BD9-81ED-4DB2-BD59-A6C34878D82A}">
                    <a16:rowId xmlns:a16="http://schemas.microsoft.com/office/drawing/2014/main" val="3873020566"/>
                  </a:ext>
                </a:extLst>
              </a:tr>
              <a:tr h="384866">
                <a:tc>
                  <a:txBody>
                    <a:bodyPr/>
                    <a:lstStyle/>
                    <a:p>
                      <a:pPr algn="ctr"/>
                      <a:r>
                        <a:rPr lang="en-US" sz="1600">
                          <a:solidFill>
                            <a:schemeClr val="bg1"/>
                          </a:solidFill>
                        </a:rPr>
                        <a:t>B</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1.41 </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a:t>
                      </a:r>
                    </a:p>
                  </a:txBody>
                  <a:tcPr>
                    <a:solidFill>
                      <a:srgbClr val="021F46"/>
                    </a:solidFill>
                  </a:tcPr>
                </a:tc>
                <a:extLst>
                  <a:ext uri="{0D108BD9-81ED-4DB2-BD59-A6C34878D82A}">
                    <a16:rowId xmlns:a16="http://schemas.microsoft.com/office/drawing/2014/main" val="862272934"/>
                  </a:ext>
                </a:extLst>
              </a:tr>
              <a:tr h="384866">
                <a:tc>
                  <a:txBody>
                    <a:bodyPr/>
                    <a:lstStyle/>
                    <a:p>
                      <a:pPr algn="ctr"/>
                      <a:r>
                        <a:rPr lang="en-US" sz="1600">
                          <a:solidFill>
                            <a:schemeClr val="bg1"/>
                          </a:solidFill>
                        </a:rPr>
                        <a:t>C</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1.41</a:t>
                      </a:r>
                    </a:p>
                  </a:txBody>
                  <a:tcPr>
                    <a:solidFill>
                      <a:srgbClr val="021F46"/>
                    </a:solidFill>
                  </a:tcPr>
                </a:tc>
                <a:extLst>
                  <a:ext uri="{0D108BD9-81ED-4DB2-BD59-A6C34878D82A}">
                    <a16:rowId xmlns:a16="http://schemas.microsoft.com/office/drawing/2014/main" val="2228681837"/>
                  </a:ext>
                </a:extLst>
              </a:tr>
              <a:tr h="384866">
                <a:tc>
                  <a:txBody>
                    <a:bodyPr/>
                    <a:lstStyle/>
                    <a:p>
                      <a:pPr algn="ctr"/>
                      <a:r>
                        <a:rPr lang="en-US" sz="1600">
                          <a:solidFill>
                            <a:schemeClr val="bg1"/>
                          </a:solidFill>
                        </a:rPr>
                        <a:t>D</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1.41</a:t>
                      </a:r>
                    </a:p>
                  </a:txBody>
                  <a:tcPr>
                    <a:solidFill>
                      <a:srgbClr val="021F46"/>
                    </a:solidFill>
                  </a:tcPr>
                </a:tc>
                <a:extLst>
                  <a:ext uri="{0D108BD9-81ED-4DB2-BD59-A6C34878D82A}">
                    <a16:rowId xmlns:a16="http://schemas.microsoft.com/office/drawing/2014/main" val="927036697"/>
                  </a:ext>
                </a:extLst>
              </a:tr>
              <a:tr h="384866">
                <a:tc>
                  <a:txBody>
                    <a:bodyPr/>
                    <a:lstStyle/>
                    <a:p>
                      <a:pPr algn="ctr"/>
                      <a:r>
                        <a:rPr lang="en-US" sz="1600">
                          <a:solidFill>
                            <a:schemeClr val="bg1"/>
                          </a:solidFill>
                        </a:rPr>
                        <a:t>E</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1.41</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a:t>
                      </a:r>
                    </a:p>
                  </a:txBody>
                  <a:tcPr>
                    <a:solidFill>
                      <a:srgbClr val="021F46"/>
                    </a:solidFill>
                  </a:tcPr>
                </a:tc>
                <a:extLst>
                  <a:ext uri="{0D108BD9-81ED-4DB2-BD59-A6C34878D82A}">
                    <a16:rowId xmlns:a16="http://schemas.microsoft.com/office/drawing/2014/main" val="2014420651"/>
                  </a:ext>
                </a:extLst>
              </a:tr>
              <a:tr h="384866">
                <a:tc>
                  <a:txBody>
                    <a:bodyPr/>
                    <a:lstStyle/>
                    <a:p>
                      <a:pPr algn="ctr"/>
                      <a:r>
                        <a:rPr lang="en-US" sz="1600">
                          <a:solidFill>
                            <a:schemeClr val="bg1"/>
                          </a:solidFill>
                        </a:rPr>
                        <a:t>F</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1</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1.41</a:t>
                      </a:r>
                    </a:p>
                  </a:txBody>
                  <a:tcPr>
                    <a:solidFill>
                      <a:srgbClr val="021F46"/>
                    </a:solidFill>
                  </a:tcPr>
                </a:tc>
                <a:extLst>
                  <a:ext uri="{0D108BD9-81ED-4DB2-BD59-A6C34878D82A}">
                    <a16:rowId xmlns:a16="http://schemas.microsoft.com/office/drawing/2014/main" val="3565946660"/>
                  </a:ext>
                </a:extLst>
              </a:tr>
              <a:tr h="622147">
                <a:tc>
                  <a:txBody>
                    <a:bodyPr/>
                    <a:lstStyle/>
                    <a:p>
                      <a:pPr algn="ctr"/>
                      <a:r>
                        <a:rPr lang="en-US" sz="1600">
                          <a:solidFill>
                            <a:schemeClr val="bg1"/>
                          </a:solidFill>
                        </a:rPr>
                        <a:t>G</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unclustered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inf</a:t>
                      </a:r>
                    </a:p>
                  </a:txBody>
                  <a:tcPr>
                    <a:solidFill>
                      <a:srgbClr val="021F46"/>
                    </a:solidFill>
                  </a:tcPr>
                </a:tc>
                <a:extLst>
                  <a:ext uri="{0D108BD9-81ED-4DB2-BD59-A6C34878D82A}">
                    <a16:rowId xmlns:a16="http://schemas.microsoft.com/office/drawing/2014/main" val="3960385213"/>
                  </a:ext>
                </a:extLst>
              </a:tr>
            </a:tbl>
          </a:graphicData>
        </a:graphic>
      </p:graphicFrame>
      <p:graphicFrame>
        <p:nvGraphicFramePr>
          <p:cNvPr id="3" name="Table 2">
            <a:extLst>
              <a:ext uri="{FF2B5EF4-FFF2-40B4-BE49-F238E27FC236}">
                <a16:creationId xmlns:a16="http://schemas.microsoft.com/office/drawing/2014/main" id="{4108C199-6801-1C59-6985-70859C450F0F}"/>
              </a:ext>
            </a:extLst>
          </p:cNvPr>
          <p:cNvGraphicFramePr>
            <a:graphicFrameLocks noGrp="1"/>
          </p:cNvGraphicFramePr>
          <p:nvPr>
            <p:extLst>
              <p:ext uri="{D42A27DB-BD31-4B8C-83A1-F6EECF244321}">
                <p14:modId xmlns:p14="http://schemas.microsoft.com/office/powerpoint/2010/main" val="2487866694"/>
              </p:ext>
            </p:extLst>
          </p:nvPr>
        </p:nvGraphicFramePr>
        <p:xfrm>
          <a:off x="358589" y="1682501"/>
          <a:ext cx="7061927" cy="854634"/>
        </p:xfrm>
        <a:graphic>
          <a:graphicData uri="http://schemas.openxmlformats.org/drawingml/2006/table">
            <a:tbl>
              <a:tblPr firstRow="1" bandRow="1">
                <a:tableStyleId>{5C22544A-7EE6-4342-B048-85BDC9FD1C3A}</a:tableStyleId>
              </a:tblPr>
              <a:tblGrid>
                <a:gridCol w="984244">
                  <a:extLst>
                    <a:ext uri="{9D8B030D-6E8A-4147-A177-3AD203B41FA5}">
                      <a16:colId xmlns:a16="http://schemas.microsoft.com/office/drawing/2014/main" val="4129722276"/>
                    </a:ext>
                  </a:extLst>
                </a:gridCol>
                <a:gridCol w="1088397">
                  <a:extLst>
                    <a:ext uri="{9D8B030D-6E8A-4147-A177-3AD203B41FA5}">
                      <a16:colId xmlns:a16="http://schemas.microsoft.com/office/drawing/2014/main" val="3669082787"/>
                    </a:ext>
                  </a:extLst>
                </a:gridCol>
                <a:gridCol w="819688">
                  <a:extLst>
                    <a:ext uri="{9D8B030D-6E8A-4147-A177-3AD203B41FA5}">
                      <a16:colId xmlns:a16="http://schemas.microsoft.com/office/drawing/2014/main" val="3218260203"/>
                    </a:ext>
                  </a:extLst>
                </a:gridCol>
                <a:gridCol w="1039592">
                  <a:extLst>
                    <a:ext uri="{9D8B030D-6E8A-4147-A177-3AD203B41FA5}">
                      <a16:colId xmlns:a16="http://schemas.microsoft.com/office/drawing/2014/main" val="2756914435"/>
                    </a:ext>
                  </a:extLst>
                </a:gridCol>
                <a:gridCol w="1107439">
                  <a:extLst>
                    <a:ext uri="{9D8B030D-6E8A-4147-A177-3AD203B41FA5}">
                      <a16:colId xmlns:a16="http://schemas.microsoft.com/office/drawing/2014/main" val="492005583"/>
                    </a:ext>
                  </a:extLst>
                </a:gridCol>
                <a:gridCol w="924749">
                  <a:extLst>
                    <a:ext uri="{9D8B030D-6E8A-4147-A177-3AD203B41FA5}">
                      <a16:colId xmlns:a16="http://schemas.microsoft.com/office/drawing/2014/main" val="2608729015"/>
                    </a:ext>
                  </a:extLst>
                </a:gridCol>
                <a:gridCol w="1097818">
                  <a:extLst>
                    <a:ext uri="{9D8B030D-6E8A-4147-A177-3AD203B41FA5}">
                      <a16:colId xmlns:a16="http://schemas.microsoft.com/office/drawing/2014/main" val="753008536"/>
                    </a:ext>
                  </a:extLst>
                </a:gridCol>
              </a:tblGrid>
              <a:tr h="377788">
                <a:tc>
                  <a:txBody>
                    <a:bodyPr/>
                    <a:lstStyle/>
                    <a:p>
                      <a:pPr algn="ctr"/>
                      <a:r>
                        <a:rPr lang="en-US">
                          <a:solidFill>
                            <a:schemeClr val="bg1"/>
                          </a:solidFill>
                        </a:rPr>
                        <a:t>Points</a:t>
                      </a:r>
                    </a:p>
                  </a:txBody>
                  <a:tcPr>
                    <a:solidFill>
                      <a:srgbClr val="000C1A"/>
                    </a:solidFill>
                  </a:tcPr>
                </a:tc>
                <a:tc>
                  <a:txBody>
                    <a:bodyPr/>
                    <a:lstStyle/>
                    <a:p>
                      <a:pPr algn="ctr"/>
                      <a:r>
                        <a:rPr lang="en-US">
                          <a:solidFill>
                            <a:schemeClr val="bg1"/>
                          </a:solidFill>
                        </a:rPr>
                        <a:t>A</a:t>
                      </a:r>
                    </a:p>
                  </a:txBody>
                  <a:tcPr>
                    <a:solidFill>
                      <a:srgbClr val="000C1A"/>
                    </a:solidFill>
                  </a:tcPr>
                </a:tc>
                <a:tc>
                  <a:txBody>
                    <a:bodyPr/>
                    <a:lstStyle/>
                    <a:p>
                      <a:pPr algn="ctr"/>
                      <a:r>
                        <a:rPr lang="en-US">
                          <a:solidFill>
                            <a:schemeClr val="bg1"/>
                          </a:solidFill>
                        </a:rPr>
                        <a:t>B</a:t>
                      </a:r>
                    </a:p>
                  </a:txBody>
                  <a:tcPr>
                    <a:solidFill>
                      <a:srgbClr val="000C1A"/>
                    </a:solidFill>
                  </a:tcPr>
                </a:tc>
                <a:tc>
                  <a:txBody>
                    <a:bodyPr/>
                    <a:lstStyle/>
                    <a:p>
                      <a:pPr algn="ctr"/>
                      <a:r>
                        <a:rPr lang="en-US">
                          <a:solidFill>
                            <a:schemeClr val="bg1"/>
                          </a:solidFill>
                        </a:rPr>
                        <a:t>C</a:t>
                      </a:r>
                    </a:p>
                  </a:txBody>
                  <a:tcPr>
                    <a:solidFill>
                      <a:srgbClr val="000C1A"/>
                    </a:solidFill>
                  </a:tcPr>
                </a:tc>
                <a:tc>
                  <a:txBody>
                    <a:bodyPr/>
                    <a:lstStyle/>
                    <a:p>
                      <a:pPr algn="ctr"/>
                      <a:r>
                        <a:rPr lang="en-US">
                          <a:solidFill>
                            <a:schemeClr val="bg1"/>
                          </a:solidFill>
                        </a:rPr>
                        <a:t>D</a:t>
                      </a:r>
                    </a:p>
                  </a:txBody>
                  <a:tcPr>
                    <a:solidFill>
                      <a:srgbClr val="000C1A"/>
                    </a:solidFill>
                  </a:tcPr>
                </a:tc>
                <a:tc>
                  <a:txBody>
                    <a:bodyPr/>
                    <a:lstStyle/>
                    <a:p>
                      <a:pPr algn="ctr"/>
                      <a:r>
                        <a:rPr lang="en-US">
                          <a:solidFill>
                            <a:schemeClr val="bg1"/>
                          </a:solidFill>
                        </a:rPr>
                        <a:t>E</a:t>
                      </a:r>
                    </a:p>
                  </a:txBody>
                  <a:tcPr>
                    <a:solidFill>
                      <a:srgbClr val="000C1A"/>
                    </a:solidFill>
                  </a:tcPr>
                </a:tc>
                <a:tc>
                  <a:txBody>
                    <a:bodyPr/>
                    <a:lstStyle/>
                    <a:p>
                      <a:pPr algn="ctr"/>
                      <a:r>
                        <a:rPr lang="en-US" dirty="0">
                          <a:solidFill>
                            <a:schemeClr val="bg1"/>
                          </a:solidFill>
                        </a:rPr>
                        <a:t>G</a:t>
                      </a:r>
                    </a:p>
                  </a:txBody>
                  <a:tcPr>
                    <a:solidFill>
                      <a:srgbClr val="000C1A"/>
                    </a:solidFill>
                  </a:tcPr>
                </a:tc>
                <a:extLst>
                  <a:ext uri="{0D108BD9-81ED-4DB2-BD59-A6C34878D82A}">
                    <a16:rowId xmlns:a16="http://schemas.microsoft.com/office/drawing/2014/main" val="2055458905"/>
                  </a:ext>
                </a:extLst>
              </a:tr>
              <a:tr h="476846">
                <a:tc>
                  <a:txBody>
                    <a:bodyPr/>
                    <a:lstStyle/>
                    <a:p>
                      <a:pPr algn="ctr"/>
                      <a:r>
                        <a:rPr lang="en-US">
                          <a:solidFill>
                            <a:schemeClr val="bg1"/>
                          </a:solidFill>
                        </a:rPr>
                        <a:t>F</a:t>
                      </a:r>
                    </a:p>
                  </a:txBody>
                  <a:tcPr>
                    <a:solidFill>
                      <a:srgbClr val="021F46"/>
                    </a:solidFill>
                  </a:tcPr>
                </a:tc>
                <a:tc>
                  <a:txBody>
                    <a:bodyPr/>
                    <a:lstStyle/>
                    <a:p>
                      <a:pPr algn="ctr"/>
                      <a:r>
                        <a:rPr lang="en-US">
                          <a:solidFill>
                            <a:schemeClr val="bg1"/>
                          </a:solidFill>
                        </a:rPr>
                        <a:t>d = 5.66</a:t>
                      </a:r>
                    </a:p>
                  </a:txBody>
                  <a:tcPr>
                    <a:solidFill>
                      <a:srgbClr val="021F46"/>
                    </a:solidFill>
                  </a:tcPr>
                </a:tc>
                <a:tc>
                  <a:txBody>
                    <a:bodyPr/>
                    <a:lstStyle/>
                    <a:p>
                      <a:pPr algn="ctr"/>
                      <a:r>
                        <a:rPr lang="en-US">
                          <a:solidFill>
                            <a:schemeClr val="bg1"/>
                          </a:solidFill>
                        </a:rPr>
                        <a:t>d = 5</a:t>
                      </a:r>
                    </a:p>
                  </a:txBody>
                  <a:tcPr>
                    <a:solidFill>
                      <a:srgbClr val="021F46"/>
                    </a:solidFill>
                  </a:tcPr>
                </a:tc>
                <a:tc>
                  <a:txBody>
                    <a:bodyPr/>
                    <a:lstStyle/>
                    <a:p>
                      <a:pPr algn="ctr"/>
                      <a:r>
                        <a:rPr lang="en-US">
                          <a:solidFill>
                            <a:schemeClr val="bg1"/>
                          </a:solidFill>
                        </a:rPr>
                        <a:t>d = 4.24</a:t>
                      </a:r>
                    </a:p>
                  </a:txBody>
                  <a:tcPr>
                    <a:solidFill>
                      <a:srgbClr val="021F46"/>
                    </a:solidFill>
                  </a:tcPr>
                </a:tc>
                <a:tc>
                  <a:txBody>
                    <a:bodyPr/>
                    <a:lstStyle/>
                    <a:p>
                      <a:pPr algn="ctr"/>
                      <a:r>
                        <a:rPr lang="en-US">
                          <a:solidFill>
                            <a:schemeClr val="bg1"/>
                          </a:solidFill>
                        </a:rPr>
                        <a:t>d = 1.41</a:t>
                      </a:r>
                    </a:p>
                  </a:txBody>
                  <a:tcPr>
                    <a:solidFill>
                      <a:srgbClr val="021F46"/>
                    </a:solidFill>
                  </a:tcPr>
                </a:tc>
                <a:tc>
                  <a:txBody>
                    <a:bodyPr/>
                    <a:lstStyle/>
                    <a:p>
                      <a:pPr algn="ctr"/>
                      <a:r>
                        <a:rPr lang="en-US">
                          <a:solidFill>
                            <a:schemeClr val="bg1"/>
                          </a:solidFill>
                        </a:rPr>
                        <a:t>d = 1</a:t>
                      </a:r>
                    </a:p>
                  </a:txBody>
                  <a:tcPr>
                    <a:solidFill>
                      <a:srgbClr val="021F46"/>
                    </a:solidFill>
                  </a:tcPr>
                </a:tc>
                <a:tc>
                  <a:txBody>
                    <a:bodyPr/>
                    <a:lstStyle/>
                    <a:p>
                      <a:pPr algn="ctr"/>
                      <a:r>
                        <a:rPr lang="en-US" dirty="0">
                          <a:solidFill>
                            <a:schemeClr val="bg1"/>
                          </a:solidFill>
                        </a:rPr>
                        <a:t>d = 28.3</a:t>
                      </a:r>
                    </a:p>
                  </a:txBody>
                  <a:tcPr>
                    <a:solidFill>
                      <a:srgbClr val="021F46"/>
                    </a:solidFill>
                  </a:tcPr>
                </a:tc>
                <a:extLst>
                  <a:ext uri="{0D108BD9-81ED-4DB2-BD59-A6C34878D82A}">
                    <a16:rowId xmlns:a16="http://schemas.microsoft.com/office/drawing/2014/main" val="3928359100"/>
                  </a:ext>
                </a:extLst>
              </a:tr>
            </a:tbl>
          </a:graphicData>
        </a:graphic>
      </p:graphicFrame>
      <p:sp>
        <p:nvSpPr>
          <p:cNvPr id="4" name="TextBox 3">
            <a:extLst>
              <a:ext uri="{FF2B5EF4-FFF2-40B4-BE49-F238E27FC236}">
                <a16:creationId xmlns:a16="http://schemas.microsoft.com/office/drawing/2014/main" id="{B0412582-9EDA-501E-C8F5-2E5308D3F526}"/>
              </a:ext>
            </a:extLst>
          </p:cNvPr>
          <p:cNvSpPr txBox="1"/>
          <p:nvPr/>
        </p:nvSpPr>
        <p:spPr>
          <a:xfrm>
            <a:off x="7420516" y="1901730"/>
            <a:ext cx="3149600" cy="369332"/>
          </a:xfrm>
          <a:prstGeom prst="rect">
            <a:avLst/>
          </a:prstGeom>
          <a:noFill/>
        </p:spPr>
        <p:txBody>
          <a:bodyPr wrap="square" rtlCol="0">
            <a:spAutoFit/>
          </a:bodyPr>
          <a:lstStyle/>
          <a:p>
            <a:r>
              <a:rPr lang="en-US">
                <a:solidFill>
                  <a:schemeClr val="bg1"/>
                </a:solidFill>
                <a:sym typeface="Wingdings" panose="05000000000000000000" pitchFamily="2" charset="2"/>
              </a:rPr>
              <a:t> </a:t>
            </a:r>
            <a:r>
              <a:rPr lang="en-US">
                <a:solidFill>
                  <a:schemeClr val="bg1"/>
                </a:solidFill>
              </a:rPr>
              <a:t>Clustering Status Table: </a:t>
            </a:r>
          </a:p>
        </p:txBody>
      </p:sp>
      <p:sp>
        <p:nvSpPr>
          <p:cNvPr id="5" name="TextBox 4">
            <a:extLst>
              <a:ext uri="{FF2B5EF4-FFF2-40B4-BE49-F238E27FC236}">
                <a16:creationId xmlns:a16="http://schemas.microsoft.com/office/drawing/2014/main" id="{AAB77198-FC6B-9261-FDD8-7AF6A577745C}"/>
              </a:ext>
            </a:extLst>
          </p:cNvPr>
          <p:cNvSpPr txBox="1"/>
          <p:nvPr/>
        </p:nvSpPr>
        <p:spPr>
          <a:xfrm>
            <a:off x="144780" y="2882272"/>
            <a:ext cx="5829300" cy="1754326"/>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effectLst/>
              </a:rPr>
              <a:t>N</a:t>
            </a:r>
            <a:r>
              <a:rPr lang="el-GR">
                <a:solidFill>
                  <a:schemeClr val="bg1"/>
                </a:solidFill>
                <a:effectLst/>
              </a:rPr>
              <a:t>ε</a:t>
            </a:r>
            <a:r>
              <a:rPr lang="el-GR">
                <a:solidFill>
                  <a:schemeClr val="bg1"/>
                </a:solidFill>
              </a:rPr>
              <a:t>​(</a:t>
            </a:r>
            <a:r>
              <a:rPr lang="en-US">
                <a:solidFill>
                  <a:schemeClr val="bg1"/>
                </a:solidFill>
              </a:rPr>
              <a:t>F)={ F, E, D}</a:t>
            </a:r>
          </a:p>
          <a:p>
            <a:pPr marL="285750" indent="-285750">
              <a:buFont typeface="Arial" panose="020B0604020202020204" pitchFamily="34" charset="0"/>
              <a:buChar char="•"/>
            </a:pPr>
            <a:r>
              <a:rPr lang="en-US">
                <a:solidFill>
                  <a:schemeClr val="bg1"/>
                </a:solidFill>
              </a:rPr>
              <a:t>| </a:t>
            </a:r>
            <a:r>
              <a:rPr lang="en-US">
                <a:solidFill>
                  <a:schemeClr val="bg1"/>
                </a:solidFill>
                <a:effectLst/>
              </a:rPr>
              <a:t>N</a:t>
            </a:r>
            <a:r>
              <a:rPr lang="el-GR">
                <a:solidFill>
                  <a:schemeClr val="bg1"/>
                </a:solidFill>
                <a:effectLst/>
              </a:rPr>
              <a:t>ε</a:t>
            </a:r>
            <a:r>
              <a:rPr lang="el-GR">
                <a:solidFill>
                  <a:schemeClr val="bg1"/>
                </a:solidFill>
              </a:rPr>
              <a:t>​(</a:t>
            </a:r>
            <a:r>
              <a:rPr lang="en-US">
                <a:solidFill>
                  <a:schemeClr val="bg1"/>
                </a:solidFill>
              </a:rPr>
              <a:t>F) | = 3 &gt;= MinPts </a:t>
            </a:r>
            <a:r>
              <a:rPr lang="en-US">
                <a:solidFill>
                  <a:schemeClr val="bg1"/>
                </a:solidFill>
                <a:sym typeface="Wingdings" panose="05000000000000000000" pitchFamily="2" charset="2"/>
              </a:rPr>
              <a:t> F là Điểm Lõi</a:t>
            </a:r>
          </a:p>
          <a:p>
            <a:pPr marL="285750" indent="-285750">
              <a:buFont typeface="Arial" panose="020B0604020202020204" pitchFamily="34" charset="0"/>
              <a:buChar char="•"/>
            </a:pPr>
            <a:r>
              <a:rPr lang="en-US">
                <a:solidFill>
                  <a:schemeClr val="bg1"/>
                </a:solidFill>
              </a:rPr>
              <a:t>core-distance(F) = d(D, F) = 1.41</a:t>
            </a:r>
          </a:p>
          <a:p>
            <a:endParaRPr lang="en-US">
              <a:solidFill>
                <a:schemeClr val="bg1"/>
              </a:solidFill>
            </a:endParaRPr>
          </a:p>
          <a:p>
            <a:r>
              <a:rPr lang="en-US">
                <a:solidFill>
                  <a:schemeClr val="bg1"/>
                </a:solidFill>
              </a:rPr>
              <a:t>	</a:t>
            </a:r>
            <a:r>
              <a:rPr lang="en-US">
                <a:solidFill>
                  <a:schemeClr val="bg1"/>
                </a:solidFill>
                <a:sym typeface="Wingdings" panose="05000000000000000000" pitchFamily="2" charset="2"/>
              </a:rPr>
              <a:t> Đánh dấu F = </a:t>
            </a:r>
            <a:r>
              <a:rPr lang="en-US" i="0" u="none" strike="noStrike">
                <a:solidFill>
                  <a:schemeClr val="bg1"/>
                </a:solidFill>
                <a:effectLst/>
                <a:latin typeface="+mj-lt"/>
              </a:rPr>
              <a:t>clustered</a:t>
            </a:r>
          </a:p>
          <a:p>
            <a:pPr marL="742950" lvl="1" indent="-285750">
              <a:buFont typeface="Wingdings" panose="05000000000000000000" pitchFamily="2" charset="2"/>
              <a:buChar char="à"/>
            </a:pPr>
            <a:r>
              <a:rPr lang="en-US">
                <a:solidFill>
                  <a:schemeClr val="bg1"/>
                </a:solidFill>
                <a:latin typeface="+mj-lt"/>
              </a:rPr>
              <a:t>Thêm F vào danh sách </a:t>
            </a:r>
            <a:r>
              <a:rPr lang="en-US">
                <a:solidFill>
                  <a:schemeClr val="bg1"/>
                </a:solidFill>
              </a:rPr>
              <a:t>cluster-ordering</a:t>
            </a:r>
          </a:p>
        </p:txBody>
      </p:sp>
      <p:graphicFrame>
        <p:nvGraphicFramePr>
          <p:cNvPr id="7" name="Table 6">
            <a:extLst>
              <a:ext uri="{FF2B5EF4-FFF2-40B4-BE49-F238E27FC236}">
                <a16:creationId xmlns:a16="http://schemas.microsoft.com/office/drawing/2014/main" id="{8CB2EBF2-A9C8-B015-7730-A35B8A82195F}"/>
              </a:ext>
            </a:extLst>
          </p:cNvPr>
          <p:cNvGraphicFramePr>
            <a:graphicFrameLocks noGrp="1"/>
          </p:cNvGraphicFramePr>
          <p:nvPr>
            <p:extLst>
              <p:ext uri="{D42A27DB-BD31-4B8C-83A1-F6EECF244321}">
                <p14:modId xmlns:p14="http://schemas.microsoft.com/office/powerpoint/2010/main" val="1751958253"/>
              </p:ext>
            </p:extLst>
          </p:nvPr>
        </p:nvGraphicFramePr>
        <p:xfrm>
          <a:off x="875031" y="4723379"/>
          <a:ext cx="4368797" cy="370840"/>
        </p:xfrm>
        <a:graphic>
          <a:graphicData uri="http://schemas.openxmlformats.org/drawingml/2006/table">
            <a:tbl>
              <a:tblPr firstRow="1" bandRow="1">
                <a:tableStyleId>{5C22544A-7EE6-4342-B048-85BDC9FD1C3A}</a:tableStyleId>
              </a:tblPr>
              <a:tblGrid>
                <a:gridCol w="1964439">
                  <a:extLst>
                    <a:ext uri="{9D8B030D-6E8A-4147-A177-3AD203B41FA5}">
                      <a16:colId xmlns:a16="http://schemas.microsoft.com/office/drawing/2014/main" val="3012671129"/>
                    </a:ext>
                  </a:extLst>
                </a:gridCol>
                <a:gridCol w="290259">
                  <a:extLst>
                    <a:ext uri="{9D8B030D-6E8A-4147-A177-3AD203B41FA5}">
                      <a16:colId xmlns:a16="http://schemas.microsoft.com/office/drawing/2014/main" val="4001937367"/>
                    </a:ext>
                  </a:extLst>
                </a:gridCol>
                <a:gridCol w="327197">
                  <a:extLst>
                    <a:ext uri="{9D8B030D-6E8A-4147-A177-3AD203B41FA5}">
                      <a16:colId xmlns:a16="http://schemas.microsoft.com/office/drawing/2014/main" val="1830971612"/>
                    </a:ext>
                  </a:extLst>
                </a:gridCol>
                <a:gridCol w="351072">
                  <a:extLst>
                    <a:ext uri="{9D8B030D-6E8A-4147-A177-3AD203B41FA5}">
                      <a16:colId xmlns:a16="http://schemas.microsoft.com/office/drawing/2014/main" val="1042142701"/>
                    </a:ext>
                  </a:extLst>
                </a:gridCol>
                <a:gridCol w="418696">
                  <a:extLst>
                    <a:ext uri="{9D8B030D-6E8A-4147-A177-3AD203B41FA5}">
                      <a16:colId xmlns:a16="http://schemas.microsoft.com/office/drawing/2014/main" val="328412327"/>
                    </a:ext>
                  </a:extLst>
                </a:gridCol>
                <a:gridCol w="508567">
                  <a:extLst>
                    <a:ext uri="{9D8B030D-6E8A-4147-A177-3AD203B41FA5}">
                      <a16:colId xmlns:a16="http://schemas.microsoft.com/office/drawing/2014/main" val="977982692"/>
                    </a:ext>
                  </a:extLst>
                </a:gridCol>
                <a:gridCol w="508567">
                  <a:extLst>
                    <a:ext uri="{9D8B030D-6E8A-4147-A177-3AD203B41FA5}">
                      <a16:colId xmlns:a16="http://schemas.microsoft.com/office/drawing/2014/main" val="3222628222"/>
                    </a:ext>
                  </a:extLst>
                </a:gridCol>
              </a:tblGrid>
              <a:tr h="370840">
                <a:tc>
                  <a:txBody>
                    <a:bodyPr/>
                    <a:lstStyle/>
                    <a:p>
                      <a:r>
                        <a:rPr lang="en-US">
                          <a:solidFill>
                            <a:schemeClr val="bg1"/>
                          </a:solidFill>
                        </a:rPr>
                        <a:t>cluster-ordering</a:t>
                      </a:r>
                      <a:endParaRPr lang="en-US"/>
                    </a:p>
                  </a:txBody>
                  <a:tcPr>
                    <a:solidFill>
                      <a:srgbClr val="000C1A"/>
                    </a:solidFill>
                  </a:tcPr>
                </a:tc>
                <a:tc>
                  <a:txBody>
                    <a:bodyPr/>
                    <a:lstStyle/>
                    <a:p>
                      <a:r>
                        <a:rPr lang="en-US"/>
                        <a:t>A</a:t>
                      </a:r>
                    </a:p>
                  </a:txBody>
                  <a:tcPr>
                    <a:solidFill>
                      <a:srgbClr val="000C1A"/>
                    </a:solidFill>
                  </a:tcPr>
                </a:tc>
                <a:tc>
                  <a:txBody>
                    <a:bodyPr/>
                    <a:lstStyle/>
                    <a:p>
                      <a:r>
                        <a:rPr lang="en-US"/>
                        <a:t>B</a:t>
                      </a:r>
                    </a:p>
                  </a:txBody>
                  <a:tcPr>
                    <a:solidFill>
                      <a:srgbClr val="000C1A"/>
                    </a:solidFill>
                  </a:tcPr>
                </a:tc>
                <a:tc>
                  <a:txBody>
                    <a:bodyPr/>
                    <a:lstStyle/>
                    <a:p>
                      <a:r>
                        <a:rPr lang="en-US"/>
                        <a:t>C</a:t>
                      </a:r>
                    </a:p>
                  </a:txBody>
                  <a:tcPr>
                    <a:solidFill>
                      <a:srgbClr val="000C1A"/>
                    </a:solidFill>
                  </a:tcPr>
                </a:tc>
                <a:tc>
                  <a:txBody>
                    <a:bodyPr/>
                    <a:lstStyle/>
                    <a:p>
                      <a:r>
                        <a:rPr lang="en-US"/>
                        <a:t>D</a:t>
                      </a:r>
                    </a:p>
                  </a:txBody>
                  <a:tcPr>
                    <a:solidFill>
                      <a:srgbClr val="000C1A"/>
                    </a:solidFill>
                  </a:tcPr>
                </a:tc>
                <a:tc>
                  <a:txBody>
                    <a:bodyPr/>
                    <a:lstStyle/>
                    <a:p>
                      <a:r>
                        <a:rPr lang="en-US"/>
                        <a:t>E</a:t>
                      </a:r>
                    </a:p>
                  </a:txBody>
                  <a:tcPr>
                    <a:solidFill>
                      <a:srgbClr val="000C1A"/>
                    </a:solidFill>
                  </a:tcPr>
                </a:tc>
                <a:tc>
                  <a:txBody>
                    <a:bodyPr/>
                    <a:lstStyle/>
                    <a:p>
                      <a:r>
                        <a:rPr lang="en-US" dirty="0"/>
                        <a:t>F</a:t>
                      </a:r>
                    </a:p>
                  </a:txBody>
                  <a:tcPr>
                    <a:solidFill>
                      <a:srgbClr val="000C1A"/>
                    </a:solidFill>
                  </a:tcPr>
                </a:tc>
                <a:extLst>
                  <a:ext uri="{0D108BD9-81ED-4DB2-BD59-A6C34878D82A}">
                    <a16:rowId xmlns:a16="http://schemas.microsoft.com/office/drawing/2014/main" val="3028162098"/>
                  </a:ext>
                </a:extLst>
              </a:tr>
            </a:tbl>
          </a:graphicData>
        </a:graphic>
      </p:graphicFrame>
    </p:spTree>
    <p:extLst>
      <p:ext uri="{BB962C8B-B14F-4D97-AF65-F5344CB8AC3E}">
        <p14:creationId xmlns:p14="http://schemas.microsoft.com/office/powerpoint/2010/main" val="2575677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84A10-122E-5F26-A0B2-BBD82F1E3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0F0F4-9776-8286-EBB3-42A41A740409}"/>
              </a:ext>
            </a:extLst>
          </p:cNvPr>
          <p:cNvSpPr>
            <a:spLocks noGrp="1"/>
          </p:cNvSpPr>
          <p:nvPr>
            <p:ph type="title"/>
          </p:nvPr>
        </p:nvSpPr>
        <p:spPr>
          <a:xfrm>
            <a:off x="838200" y="365125"/>
            <a:ext cx="10515600" cy="704101"/>
          </a:xfrm>
        </p:spPr>
        <p:txBody>
          <a:bodyPr/>
          <a:lstStyle/>
          <a:p>
            <a:pPr algn="ctr"/>
            <a:r>
              <a:rPr lang="en-US">
                <a:solidFill>
                  <a:schemeClr val="bg1"/>
                </a:solidFill>
              </a:rPr>
              <a:t>Ví dụ minh họa</a:t>
            </a:r>
          </a:p>
        </p:txBody>
      </p:sp>
      <p:sp>
        <p:nvSpPr>
          <p:cNvPr id="6" name="TextBox 5">
            <a:extLst>
              <a:ext uri="{FF2B5EF4-FFF2-40B4-BE49-F238E27FC236}">
                <a16:creationId xmlns:a16="http://schemas.microsoft.com/office/drawing/2014/main" id="{AAECAF86-DB77-239F-0E9D-4AA0CD3A097A}"/>
              </a:ext>
            </a:extLst>
          </p:cNvPr>
          <p:cNvSpPr txBox="1"/>
          <p:nvPr/>
        </p:nvSpPr>
        <p:spPr>
          <a:xfrm>
            <a:off x="312781" y="978400"/>
            <a:ext cx="6575699" cy="923330"/>
          </a:xfrm>
          <a:prstGeom prst="rect">
            <a:avLst/>
          </a:prstGeom>
          <a:noFill/>
        </p:spPr>
        <p:txBody>
          <a:bodyPr wrap="square" rtlCol="0">
            <a:spAutoFit/>
          </a:bodyPr>
          <a:lstStyle/>
          <a:p>
            <a:r>
              <a:rPr lang="en-US" dirty="0" err="1">
                <a:solidFill>
                  <a:schemeClr val="bg1"/>
                </a:solidFill>
              </a:rPr>
              <a:t>Bước</a:t>
            </a:r>
            <a:r>
              <a:rPr lang="en-US" dirty="0">
                <a:solidFill>
                  <a:schemeClr val="bg1"/>
                </a:solidFill>
              </a:rPr>
              <a:t> 8: </a:t>
            </a:r>
            <a:r>
              <a:rPr lang="en-US" dirty="0" err="1">
                <a:solidFill>
                  <a:schemeClr val="bg1"/>
                </a:solidFill>
              </a:rPr>
              <a:t>Xử</a:t>
            </a:r>
            <a:r>
              <a:rPr lang="en-US" dirty="0">
                <a:solidFill>
                  <a:schemeClr val="bg1"/>
                </a:solidFill>
              </a:rPr>
              <a:t> </a:t>
            </a:r>
            <a:r>
              <a:rPr lang="en-US" dirty="0" err="1">
                <a:solidFill>
                  <a:schemeClr val="bg1"/>
                </a:solidFill>
              </a:rPr>
              <a:t>lý</a:t>
            </a:r>
            <a:r>
              <a:rPr lang="en-US" dirty="0">
                <a:solidFill>
                  <a:schemeClr val="bg1"/>
                </a:solidFill>
              </a:rPr>
              <a:t> </a:t>
            </a:r>
            <a:r>
              <a:rPr lang="en-US" dirty="0" err="1">
                <a:solidFill>
                  <a:schemeClr val="bg1"/>
                </a:solidFill>
              </a:rPr>
              <a:t>điểm</a:t>
            </a:r>
            <a:r>
              <a:rPr lang="en-US" dirty="0">
                <a:solidFill>
                  <a:schemeClr val="bg1"/>
                </a:solidFill>
              </a:rPr>
              <a:t> G: Do </a:t>
            </a:r>
            <a:r>
              <a:rPr lang="en-US" dirty="0" err="1">
                <a:solidFill>
                  <a:schemeClr val="bg1"/>
                </a:solidFill>
              </a:rPr>
              <a:t>hàng</a:t>
            </a:r>
            <a:r>
              <a:rPr lang="en-US" dirty="0">
                <a:solidFill>
                  <a:schemeClr val="bg1"/>
                </a:solidFill>
              </a:rPr>
              <a:t> </a:t>
            </a:r>
            <a:r>
              <a:rPr lang="en-US" dirty="0" err="1">
                <a:solidFill>
                  <a:schemeClr val="bg1"/>
                </a:solidFill>
              </a:rPr>
              <a:t>đợi</a:t>
            </a:r>
            <a:r>
              <a:rPr lang="en-US" dirty="0">
                <a:solidFill>
                  <a:schemeClr val="bg1"/>
                </a:solidFill>
              </a:rPr>
              <a:t> </a:t>
            </a:r>
            <a:r>
              <a:rPr lang="en-US" dirty="0" err="1">
                <a:solidFill>
                  <a:schemeClr val="bg1"/>
                </a:solidFill>
              </a:rPr>
              <a:t>rỗng</a:t>
            </a:r>
            <a:endParaRPr lang="en-US" dirty="0">
              <a:solidFill>
                <a:schemeClr val="bg1"/>
              </a:solidFill>
            </a:endParaRPr>
          </a:p>
          <a:p>
            <a:pPr marL="742950" lvl="1" indent="-285750">
              <a:buFont typeface="Arial" panose="020B0604020202020204" pitchFamily="34" charset="0"/>
              <a:buChar char="•"/>
            </a:pPr>
            <a:r>
              <a:rPr lang="en-US" dirty="0" err="1">
                <a:solidFill>
                  <a:schemeClr val="bg1"/>
                </a:solidFill>
              </a:rPr>
              <a:t>Tính</a:t>
            </a:r>
            <a:r>
              <a:rPr lang="en-US" dirty="0">
                <a:solidFill>
                  <a:schemeClr val="bg1"/>
                </a:solidFill>
              </a:rPr>
              <a:t> k/c </a:t>
            </a:r>
            <a:r>
              <a:rPr lang="en-US" dirty="0" err="1">
                <a:solidFill>
                  <a:schemeClr val="bg1"/>
                </a:solidFill>
              </a:rPr>
              <a:t>từ</a:t>
            </a:r>
            <a:r>
              <a:rPr lang="en-US" dirty="0">
                <a:solidFill>
                  <a:schemeClr val="bg1"/>
                </a:solidFill>
              </a:rPr>
              <a:t> G </a:t>
            </a:r>
            <a:r>
              <a:rPr lang="en-US" dirty="0" err="1">
                <a:solidFill>
                  <a:schemeClr val="bg1"/>
                </a:solidFill>
              </a:rPr>
              <a:t>đến</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điểm</a:t>
            </a:r>
            <a:r>
              <a:rPr lang="en-US" dirty="0">
                <a:solidFill>
                  <a:schemeClr val="bg1"/>
                </a:solidFill>
              </a:rPr>
              <a:t> </a:t>
            </a:r>
            <a:r>
              <a:rPr lang="en-US" dirty="0" err="1">
                <a:solidFill>
                  <a:schemeClr val="bg1"/>
                </a:solidFill>
              </a:rPr>
              <a:t>còn</a:t>
            </a:r>
            <a:r>
              <a:rPr lang="en-US" dirty="0">
                <a:solidFill>
                  <a:schemeClr val="bg1"/>
                </a:solidFill>
              </a:rPr>
              <a:t> </a:t>
            </a:r>
            <a:r>
              <a:rPr lang="en-US" dirty="0" err="1">
                <a:solidFill>
                  <a:schemeClr val="bg1"/>
                </a:solidFill>
              </a:rPr>
              <a:t>lại</a:t>
            </a:r>
            <a:endParaRPr lang="en-US" dirty="0">
              <a:solidFill>
                <a:schemeClr val="bg1"/>
              </a:solidFill>
            </a:endParaRPr>
          </a:p>
          <a:p>
            <a:endParaRPr lang="en-US" dirty="0">
              <a:solidFill>
                <a:schemeClr val="bg1"/>
              </a:solidFill>
            </a:endParaRPr>
          </a:p>
        </p:txBody>
      </p:sp>
      <p:graphicFrame>
        <p:nvGraphicFramePr>
          <p:cNvPr id="9" name="Table 8">
            <a:extLst>
              <a:ext uri="{FF2B5EF4-FFF2-40B4-BE49-F238E27FC236}">
                <a16:creationId xmlns:a16="http://schemas.microsoft.com/office/drawing/2014/main" id="{9A650099-B6F5-6CCD-E6E1-6DB1419C1273}"/>
              </a:ext>
            </a:extLst>
          </p:cNvPr>
          <p:cNvGraphicFramePr>
            <a:graphicFrameLocks noGrp="1"/>
          </p:cNvGraphicFramePr>
          <p:nvPr>
            <p:extLst>
              <p:ext uri="{D42A27DB-BD31-4B8C-83A1-F6EECF244321}">
                <p14:modId xmlns:p14="http://schemas.microsoft.com/office/powerpoint/2010/main" val="1986683528"/>
              </p:ext>
            </p:extLst>
          </p:nvPr>
        </p:nvGraphicFramePr>
        <p:xfrm>
          <a:off x="6948174" y="2872917"/>
          <a:ext cx="5010743" cy="3570520"/>
        </p:xfrm>
        <a:graphic>
          <a:graphicData uri="http://schemas.openxmlformats.org/drawingml/2006/table">
            <a:tbl>
              <a:tblPr firstRow="1" bandRow="1">
                <a:tableStyleId>{5C22544A-7EE6-4342-B048-85BDC9FD1C3A}</a:tableStyleId>
              </a:tblPr>
              <a:tblGrid>
                <a:gridCol w="914231">
                  <a:extLst>
                    <a:ext uri="{9D8B030D-6E8A-4147-A177-3AD203B41FA5}">
                      <a16:colId xmlns:a16="http://schemas.microsoft.com/office/drawing/2014/main" val="4177967048"/>
                    </a:ext>
                  </a:extLst>
                </a:gridCol>
                <a:gridCol w="1407198">
                  <a:extLst>
                    <a:ext uri="{9D8B030D-6E8A-4147-A177-3AD203B41FA5}">
                      <a16:colId xmlns:a16="http://schemas.microsoft.com/office/drawing/2014/main" val="2227040449"/>
                    </a:ext>
                  </a:extLst>
                </a:gridCol>
                <a:gridCol w="1441863">
                  <a:extLst>
                    <a:ext uri="{9D8B030D-6E8A-4147-A177-3AD203B41FA5}">
                      <a16:colId xmlns:a16="http://schemas.microsoft.com/office/drawing/2014/main" val="1207558532"/>
                    </a:ext>
                  </a:extLst>
                </a:gridCol>
                <a:gridCol w="1247451">
                  <a:extLst>
                    <a:ext uri="{9D8B030D-6E8A-4147-A177-3AD203B41FA5}">
                      <a16:colId xmlns:a16="http://schemas.microsoft.com/office/drawing/2014/main" val="3113612688"/>
                    </a:ext>
                  </a:extLst>
                </a:gridCol>
              </a:tblGrid>
              <a:tr h="755824">
                <a:tc>
                  <a:txBody>
                    <a:bodyPr/>
                    <a:lstStyle/>
                    <a:p>
                      <a:pPr algn="ctr"/>
                      <a:r>
                        <a:rPr lang="en-US" sz="1600">
                          <a:solidFill>
                            <a:schemeClr val="bg1"/>
                          </a:solidFill>
                        </a:rPr>
                        <a:t>Points</a:t>
                      </a:r>
                    </a:p>
                  </a:txBody>
                  <a:tcPr>
                    <a:solidFill>
                      <a:srgbClr val="000C1A"/>
                    </a:solidFill>
                  </a:tcPr>
                </a:tc>
                <a:tc>
                  <a:txBody>
                    <a:bodyPr/>
                    <a:lstStyle/>
                    <a:p>
                      <a:pPr algn="ctr"/>
                      <a:r>
                        <a:rPr lang="en-US" sz="1600" dirty="0">
                          <a:solidFill>
                            <a:schemeClr val="bg1"/>
                          </a:solidFill>
                        </a:rPr>
                        <a:t>Cluster</a:t>
                      </a:r>
                    </a:p>
                  </a:txBody>
                  <a:tcPr>
                    <a:solidFill>
                      <a:srgbClr val="000C1A"/>
                    </a:solidFill>
                  </a:tcPr>
                </a:tc>
                <a:tc>
                  <a:txBody>
                    <a:bodyPr/>
                    <a:lstStyle/>
                    <a:p>
                      <a:pPr algn="ctr"/>
                      <a:r>
                        <a:rPr lang="en-US" sz="1600">
                          <a:solidFill>
                            <a:schemeClr val="bg1"/>
                          </a:solidFill>
                        </a:rPr>
                        <a:t>reachability-distance</a:t>
                      </a:r>
                    </a:p>
                  </a:txBody>
                  <a:tcPr>
                    <a:solidFill>
                      <a:srgbClr val="000C1A"/>
                    </a:solidFill>
                  </a:tcPr>
                </a:tc>
                <a:tc>
                  <a:txBody>
                    <a:bodyPr/>
                    <a:lstStyle/>
                    <a:p>
                      <a:pPr algn="ctr"/>
                      <a:r>
                        <a:rPr lang="en-US" sz="1600" dirty="0">
                          <a:solidFill>
                            <a:schemeClr val="bg1"/>
                          </a:solidFill>
                        </a:rPr>
                        <a:t>core-distance</a:t>
                      </a:r>
                    </a:p>
                  </a:txBody>
                  <a:tcPr>
                    <a:solidFill>
                      <a:srgbClr val="000C1A"/>
                    </a:solidFill>
                  </a:tcPr>
                </a:tc>
                <a:extLst>
                  <a:ext uri="{0D108BD9-81ED-4DB2-BD59-A6C34878D82A}">
                    <a16:rowId xmlns:a16="http://schemas.microsoft.com/office/drawing/2014/main" val="337179965"/>
                  </a:ext>
                </a:extLst>
              </a:tr>
              <a:tr h="268060">
                <a:tc>
                  <a:txBody>
                    <a:bodyPr/>
                    <a:lstStyle/>
                    <a:p>
                      <a:pPr algn="ctr"/>
                      <a:r>
                        <a:rPr lang="en-US" sz="1600">
                          <a:solidFill>
                            <a:schemeClr val="bg1"/>
                          </a:solidFill>
                        </a:rPr>
                        <a:t>A</a:t>
                      </a:r>
                    </a:p>
                  </a:txBody>
                  <a:tcPr>
                    <a:solidFill>
                      <a:srgbClr val="021F46"/>
                    </a:solidFill>
                  </a:tcPr>
                </a:tc>
                <a:tc>
                  <a:txBody>
                    <a:bodyPr/>
                    <a:lstStyle/>
                    <a:p>
                      <a:pPr algn="ctr"/>
                      <a:r>
                        <a:rPr lang="en-US" sz="1600" i="0" u="none" strike="noStrike" kern="1200" dirty="0">
                          <a:solidFill>
                            <a:schemeClr val="bg1"/>
                          </a:solidFill>
                          <a:effectLst/>
                          <a:latin typeface="+mn-lt"/>
                          <a:ea typeface="+mn-ea"/>
                          <a:cs typeface="+mn-cs"/>
                        </a:rPr>
                        <a:t>Clustered</a:t>
                      </a:r>
                      <a:endParaRPr lang="en-US" sz="1600" dirty="0">
                        <a:solidFill>
                          <a:schemeClr val="bg1"/>
                        </a:solidFill>
                      </a:endParaRPr>
                    </a:p>
                  </a:txBody>
                  <a:tcPr>
                    <a:solidFill>
                      <a:srgbClr val="021F46"/>
                    </a:solidFill>
                  </a:tcPr>
                </a:tc>
                <a:tc>
                  <a:txBody>
                    <a:bodyPr/>
                    <a:lstStyle/>
                    <a:p>
                      <a:pPr algn="ctr"/>
                      <a:r>
                        <a:rPr lang="en-US" sz="1600">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1.41</a:t>
                      </a:r>
                    </a:p>
                  </a:txBody>
                  <a:tcPr>
                    <a:solidFill>
                      <a:srgbClr val="021F46"/>
                    </a:solidFill>
                  </a:tcPr>
                </a:tc>
                <a:extLst>
                  <a:ext uri="{0D108BD9-81ED-4DB2-BD59-A6C34878D82A}">
                    <a16:rowId xmlns:a16="http://schemas.microsoft.com/office/drawing/2014/main" val="3873020566"/>
                  </a:ext>
                </a:extLst>
              </a:tr>
              <a:tr h="413236">
                <a:tc>
                  <a:txBody>
                    <a:bodyPr/>
                    <a:lstStyle/>
                    <a:p>
                      <a:pPr algn="ctr"/>
                      <a:r>
                        <a:rPr lang="en-US" sz="1600">
                          <a:solidFill>
                            <a:schemeClr val="bg1"/>
                          </a:solidFill>
                        </a:rPr>
                        <a:t>B</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1.41 </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a:t>
                      </a:r>
                    </a:p>
                  </a:txBody>
                  <a:tcPr>
                    <a:solidFill>
                      <a:srgbClr val="021F46"/>
                    </a:solidFill>
                  </a:tcPr>
                </a:tc>
                <a:extLst>
                  <a:ext uri="{0D108BD9-81ED-4DB2-BD59-A6C34878D82A}">
                    <a16:rowId xmlns:a16="http://schemas.microsoft.com/office/drawing/2014/main" val="862272934"/>
                  </a:ext>
                </a:extLst>
              </a:tr>
              <a:tr h="413236">
                <a:tc>
                  <a:txBody>
                    <a:bodyPr/>
                    <a:lstStyle/>
                    <a:p>
                      <a:pPr algn="ctr"/>
                      <a:r>
                        <a:rPr lang="en-US" sz="1600">
                          <a:solidFill>
                            <a:schemeClr val="bg1"/>
                          </a:solidFill>
                        </a:rPr>
                        <a:t>C</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1</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1.41</a:t>
                      </a:r>
                    </a:p>
                  </a:txBody>
                  <a:tcPr>
                    <a:solidFill>
                      <a:srgbClr val="021F46"/>
                    </a:solidFill>
                  </a:tcPr>
                </a:tc>
                <a:extLst>
                  <a:ext uri="{0D108BD9-81ED-4DB2-BD59-A6C34878D82A}">
                    <a16:rowId xmlns:a16="http://schemas.microsoft.com/office/drawing/2014/main" val="2228681837"/>
                  </a:ext>
                </a:extLst>
              </a:tr>
              <a:tr h="413236">
                <a:tc>
                  <a:txBody>
                    <a:bodyPr/>
                    <a:lstStyle/>
                    <a:p>
                      <a:pPr algn="ctr"/>
                      <a:r>
                        <a:rPr lang="en-US" sz="1600">
                          <a:solidFill>
                            <a:schemeClr val="bg1"/>
                          </a:solidFill>
                        </a:rPr>
                        <a:t>D</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1.41</a:t>
                      </a:r>
                    </a:p>
                  </a:txBody>
                  <a:tcPr>
                    <a:solidFill>
                      <a:srgbClr val="021F46"/>
                    </a:solidFill>
                  </a:tcPr>
                </a:tc>
                <a:extLst>
                  <a:ext uri="{0D108BD9-81ED-4DB2-BD59-A6C34878D82A}">
                    <a16:rowId xmlns:a16="http://schemas.microsoft.com/office/drawing/2014/main" val="927036697"/>
                  </a:ext>
                </a:extLst>
              </a:tr>
              <a:tr h="413236">
                <a:tc>
                  <a:txBody>
                    <a:bodyPr/>
                    <a:lstStyle/>
                    <a:p>
                      <a:pPr algn="ctr"/>
                      <a:r>
                        <a:rPr lang="en-US" sz="1600">
                          <a:solidFill>
                            <a:schemeClr val="bg1"/>
                          </a:solidFill>
                        </a:rPr>
                        <a:t>E</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1.41</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a:t>
                      </a:r>
                    </a:p>
                  </a:txBody>
                  <a:tcPr>
                    <a:solidFill>
                      <a:srgbClr val="021F46"/>
                    </a:solidFill>
                  </a:tcPr>
                </a:tc>
                <a:extLst>
                  <a:ext uri="{0D108BD9-81ED-4DB2-BD59-A6C34878D82A}">
                    <a16:rowId xmlns:a16="http://schemas.microsoft.com/office/drawing/2014/main" val="2014420651"/>
                  </a:ext>
                </a:extLst>
              </a:tr>
              <a:tr h="413236">
                <a:tc>
                  <a:txBody>
                    <a:bodyPr/>
                    <a:lstStyle/>
                    <a:p>
                      <a:pPr algn="ctr"/>
                      <a:r>
                        <a:rPr lang="en-US" sz="1600">
                          <a:solidFill>
                            <a:schemeClr val="bg1"/>
                          </a:solidFill>
                        </a:rPr>
                        <a:t>F</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1</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1.41</a:t>
                      </a:r>
                    </a:p>
                  </a:txBody>
                  <a:tcPr>
                    <a:solidFill>
                      <a:srgbClr val="021F46"/>
                    </a:solidFill>
                  </a:tcPr>
                </a:tc>
                <a:extLst>
                  <a:ext uri="{0D108BD9-81ED-4DB2-BD59-A6C34878D82A}">
                    <a16:rowId xmlns:a16="http://schemas.microsoft.com/office/drawing/2014/main" val="3565946660"/>
                  </a:ext>
                </a:extLst>
              </a:tr>
              <a:tr h="413236">
                <a:tc>
                  <a:txBody>
                    <a:bodyPr/>
                    <a:lstStyle/>
                    <a:p>
                      <a:pPr algn="ctr"/>
                      <a:r>
                        <a:rPr lang="en-US" sz="1600">
                          <a:solidFill>
                            <a:schemeClr val="bg1"/>
                          </a:solidFill>
                        </a:rPr>
                        <a:t>G</a:t>
                      </a:r>
                    </a:p>
                  </a:txBody>
                  <a:tcPr>
                    <a:solidFill>
                      <a:srgbClr val="021F46"/>
                    </a:solidFill>
                  </a:tcPr>
                </a:tc>
                <a:tc>
                  <a:txBody>
                    <a:bodyPr/>
                    <a:lstStyle/>
                    <a:p>
                      <a:pPr algn="ctr"/>
                      <a:r>
                        <a:rPr lang="en-US" sz="1600" i="0" u="none" strike="noStrike" kern="1200">
                          <a:solidFill>
                            <a:schemeClr val="bg1"/>
                          </a:solidFill>
                          <a:effectLst/>
                          <a:latin typeface="+mn-lt"/>
                          <a:ea typeface="+mn-ea"/>
                          <a:cs typeface="+mn-cs"/>
                        </a:rPr>
                        <a:t>Clustered</a:t>
                      </a:r>
                      <a:endParaRPr lang="en-US" sz="1600">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inf</a:t>
                      </a:r>
                    </a:p>
                  </a:txBody>
                  <a:tcPr>
                    <a:solidFill>
                      <a:srgbClr val="021F46"/>
                    </a:solidFill>
                  </a:tcPr>
                </a:tc>
                <a:extLst>
                  <a:ext uri="{0D108BD9-81ED-4DB2-BD59-A6C34878D82A}">
                    <a16:rowId xmlns:a16="http://schemas.microsoft.com/office/drawing/2014/main" val="3960385213"/>
                  </a:ext>
                </a:extLst>
              </a:tr>
            </a:tbl>
          </a:graphicData>
        </a:graphic>
      </p:graphicFrame>
      <p:graphicFrame>
        <p:nvGraphicFramePr>
          <p:cNvPr id="3" name="Table 2">
            <a:extLst>
              <a:ext uri="{FF2B5EF4-FFF2-40B4-BE49-F238E27FC236}">
                <a16:creationId xmlns:a16="http://schemas.microsoft.com/office/drawing/2014/main" id="{0F103AF8-983B-E1AD-62C0-6236B6BCA7AD}"/>
              </a:ext>
            </a:extLst>
          </p:cNvPr>
          <p:cNvGraphicFramePr>
            <a:graphicFrameLocks noGrp="1"/>
          </p:cNvGraphicFramePr>
          <p:nvPr>
            <p:extLst>
              <p:ext uri="{D42A27DB-BD31-4B8C-83A1-F6EECF244321}">
                <p14:modId xmlns:p14="http://schemas.microsoft.com/office/powerpoint/2010/main" val="2809200325"/>
              </p:ext>
            </p:extLst>
          </p:nvPr>
        </p:nvGraphicFramePr>
        <p:xfrm>
          <a:off x="324076" y="1682501"/>
          <a:ext cx="7663478" cy="956908"/>
        </p:xfrm>
        <a:graphic>
          <a:graphicData uri="http://schemas.openxmlformats.org/drawingml/2006/table">
            <a:tbl>
              <a:tblPr firstRow="1" bandRow="1">
                <a:tableStyleId>{5C22544A-7EE6-4342-B048-85BDC9FD1C3A}</a:tableStyleId>
              </a:tblPr>
              <a:tblGrid>
                <a:gridCol w="1068084">
                  <a:extLst>
                    <a:ext uri="{9D8B030D-6E8A-4147-A177-3AD203B41FA5}">
                      <a16:colId xmlns:a16="http://schemas.microsoft.com/office/drawing/2014/main" val="4129722276"/>
                    </a:ext>
                  </a:extLst>
                </a:gridCol>
                <a:gridCol w="1181109">
                  <a:extLst>
                    <a:ext uri="{9D8B030D-6E8A-4147-A177-3AD203B41FA5}">
                      <a16:colId xmlns:a16="http://schemas.microsoft.com/office/drawing/2014/main" val="3669082787"/>
                    </a:ext>
                  </a:extLst>
                </a:gridCol>
                <a:gridCol w="889511">
                  <a:extLst>
                    <a:ext uri="{9D8B030D-6E8A-4147-A177-3AD203B41FA5}">
                      <a16:colId xmlns:a16="http://schemas.microsoft.com/office/drawing/2014/main" val="3218260203"/>
                    </a:ext>
                  </a:extLst>
                </a:gridCol>
                <a:gridCol w="1128147">
                  <a:extLst>
                    <a:ext uri="{9D8B030D-6E8A-4147-A177-3AD203B41FA5}">
                      <a16:colId xmlns:a16="http://schemas.microsoft.com/office/drawing/2014/main" val="2756914435"/>
                    </a:ext>
                  </a:extLst>
                </a:gridCol>
                <a:gridCol w="1201773">
                  <a:extLst>
                    <a:ext uri="{9D8B030D-6E8A-4147-A177-3AD203B41FA5}">
                      <a16:colId xmlns:a16="http://schemas.microsoft.com/office/drawing/2014/main" val="492005583"/>
                    </a:ext>
                  </a:extLst>
                </a:gridCol>
                <a:gridCol w="1003521">
                  <a:extLst>
                    <a:ext uri="{9D8B030D-6E8A-4147-A177-3AD203B41FA5}">
                      <a16:colId xmlns:a16="http://schemas.microsoft.com/office/drawing/2014/main" val="2608729015"/>
                    </a:ext>
                  </a:extLst>
                </a:gridCol>
                <a:gridCol w="1191333">
                  <a:extLst>
                    <a:ext uri="{9D8B030D-6E8A-4147-A177-3AD203B41FA5}">
                      <a16:colId xmlns:a16="http://schemas.microsoft.com/office/drawing/2014/main" val="753008536"/>
                    </a:ext>
                  </a:extLst>
                </a:gridCol>
              </a:tblGrid>
              <a:tr h="377788">
                <a:tc>
                  <a:txBody>
                    <a:bodyPr/>
                    <a:lstStyle/>
                    <a:p>
                      <a:pPr algn="ctr"/>
                      <a:r>
                        <a:rPr lang="en-US" sz="1600">
                          <a:solidFill>
                            <a:schemeClr val="bg1"/>
                          </a:solidFill>
                        </a:rPr>
                        <a:t>Points</a:t>
                      </a:r>
                    </a:p>
                  </a:txBody>
                  <a:tcPr>
                    <a:solidFill>
                      <a:srgbClr val="000C1A"/>
                    </a:solidFill>
                  </a:tcPr>
                </a:tc>
                <a:tc>
                  <a:txBody>
                    <a:bodyPr/>
                    <a:lstStyle/>
                    <a:p>
                      <a:pPr algn="ctr"/>
                      <a:r>
                        <a:rPr lang="en-US" sz="1600">
                          <a:solidFill>
                            <a:schemeClr val="bg1"/>
                          </a:solidFill>
                        </a:rPr>
                        <a:t>A</a:t>
                      </a:r>
                    </a:p>
                  </a:txBody>
                  <a:tcPr>
                    <a:solidFill>
                      <a:srgbClr val="000C1A"/>
                    </a:solidFill>
                  </a:tcPr>
                </a:tc>
                <a:tc>
                  <a:txBody>
                    <a:bodyPr/>
                    <a:lstStyle/>
                    <a:p>
                      <a:pPr algn="ctr"/>
                      <a:r>
                        <a:rPr lang="en-US" sz="1600">
                          <a:solidFill>
                            <a:schemeClr val="bg1"/>
                          </a:solidFill>
                        </a:rPr>
                        <a:t>B</a:t>
                      </a:r>
                    </a:p>
                  </a:txBody>
                  <a:tcPr>
                    <a:solidFill>
                      <a:srgbClr val="000C1A"/>
                    </a:solidFill>
                  </a:tcPr>
                </a:tc>
                <a:tc>
                  <a:txBody>
                    <a:bodyPr/>
                    <a:lstStyle/>
                    <a:p>
                      <a:pPr algn="ctr"/>
                      <a:r>
                        <a:rPr lang="en-US" sz="1600">
                          <a:solidFill>
                            <a:schemeClr val="bg1"/>
                          </a:solidFill>
                        </a:rPr>
                        <a:t>C</a:t>
                      </a:r>
                    </a:p>
                  </a:txBody>
                  <a:tcPr>
                    <a:solidFill>
                      <a:srgbClr val="000C1A"/>
                    </a:solidFill>
                  </a:tcPr>
                </a:tc>
                <a:tc>
                  <a:txBody>
                    <a:bodyPr/>
                    <a:lstStyle/>
                    <a:p>
                      <a:pPr algn="ctr"/>
                      <a:r>
                        <a:rPr lang="en-US" sz="1600">
                          <a:solidFill>
                            <a:schemeClr val="bg1"/>
                          </a:solidFill>
                        </a:rPr>
                        <a:t>D</a:t>
                      </a:r>
                    </a:p>
                  </a:txBody>
                  <a:tcPr>
                    <a:solidFill>
                      <a:srgbClr val="000C1A"/>
                    </a:solidFill>
                  </a:tcPr>
                </a:tc>
                <a:tc>
                  <a:txBody>
                    <a:bodyPr/>
                    <a:lstStyle/>
                    <a:p>
                      <a:pPr algn="ctr"/>
                      <a:r>
                        <a:rPr lang="en-US" sz="1600">
                          <a:solidFill>
                            <a:schemeClr val="bg1"/>
                          </a:solidFill>
                        </a:rPr>
                        <a:t>E</a:t>
                      </a:r>
                    </a:p>
                  </a:txBody>
                  <a:tcPr>
                    <a:solidFill>
                      <a:srgbClr val="000C1A"/>
                    </a:solidFill>
                  </a:tcPr>
                </a:tc>
                <a:tc>
                  <a:txBody>
                    <a:bodyPr/>
                    <a:lstStyle/>
                    <a:p>
                      <a:pPr algn="ctr"/>
                      <a:r>
                        <a:rPr lang="en-US" sz="1600" dirty="0">
                          <a:solidFill>
                            <a:schemeClr val="bg1"/>
                          </a:solidFill>
                        </a:rPr>
                        <a:t>F</a:t>
                      </a:r>
                    </a:p>
                  </a:txBody>
                  <a:tcPr>
                    <a:solidFill>
                      <a:srgbClr val="000C1A"/>
                    </a:solidFill>
                  </a:tcPr>
                </a:tc>
                <a:extLst>
                  <a:ext uri="{0D108BD9-81ED-4DB2-BD59-A6C34878D82A}">
                    <a16:rowId xmlns:a16="http://schemas.microsoft.com/office/drawing/2014/main" val="2055458905"/>
                  </a:ext>
                </a:extLst>
              </a:tr>
              <a:tr h="476846">
                <a:tc>
                  <a:txBody>
                    <a:bodyPr/>
                    <a:lstStyle/>
                    <a:p>
                      <a:pPr algn="ctr"/>
                      <a:r>
                        <a:rPr lang="en-US" sz="1600">
                          <a:solidFill>
                            <a:schemeClr val="bg1"/>
                          </a:solidFill>
                        </a:rPr>
                        <a:t>F</a:t>
                      </a:r>
                    </a:p>
                  </a:txBody>
                  <a:tcPr>
                    <a:solidFill>
                      <a:srgbClr val="021F46"/>
                    </a:solidFill>
                  </a:tcPr>
                </a:tc>
                <a:tc>
                  <a:txBody>
                    <a:bodyPr/>
                    <a:lstStyle/>
                    <a:p>
                      <a:pPr algn="ctr"/>
                      <a:r>
                        <a:rPr lang="en-US" sz="1600" dirty="0">
                          <a:solidFill>
                            <a:schemeClr val="bg1"/>
                          </a:solidFill>
                        </a:rPr>
                        <a:t>d = 35.36</a:t>
                      </a:r>
                    </a:p>
                  </a:txBody>
                  <a:tcPr>
                    <a:solidFill>
                      <a:srgbClr val="021F46"/>
                    </a:solidFill>
                  </a:tcPr>
                </a:tc>
                <a:tc>
                  <a:txBody>
                    <a:bodyPr/>
                    <a:lstStyle/>
                    <a:p>
                      <a:pPr algn="ctr"/>
                      <a:r>
                        <a:rPr lang="en-US" sz="1600">
                          <a:solidFill>
                            <a:schemeClr val="bg1"/>
                          </a:solidFill>
                        </a:rPr>
                        <a:t>d = 34.66</a:t>
                      </a:r>
                    </a:p>
                  </a:txBody>
                  <a:tcPr>
                    <a:solidFill>
                      <a:srgbClr val="021F46"/>
                    </a:solidFill>
                  </a:tcPr>
                </a:tc>
                <a:tc>
                  <a:txBody>
                    <a:bodyPr/>
                    <a:lstStyle/>
                    <a:p>
                      <a:pPr algn="ctr"/>
                      <a:r>
                        <a:rPr lang="en-US" sz="1600">
                          <a:solidFill>
                            <a:schemeClr val="bg1"/>
                          </a:solidFill>
                        </a:rPr>
                        <a:t>d = 33.94</a:t>
                      </a:r>
                    </a:p>
                  </a:txBody>
                  <a:tcPr>
                    <a:solidFill>
                      <a:srgbClr val="021F46"/>
                    </a:solidFill>
                  </a:tcPr>
                </a:tc>
                <a:tc>
                  <a:txBody>
                    <a:bodyPr/>
                    <a:lstStyle/>
                    <a:p>
                      <a:pPr algn="ctr"/>
                      <a:r>
                        <a:rPr lang="en-US" sz="1600">
                          <a:solidFill>
                            <a:schemeClr val="bg1"/>
                          </a:solidFill>
                        </a:rPr>
                        <a:t>d = 29.7</a:t>
                      </a:r>
                    </a:p>
                  </a:txBody>
                  <a:tcPr>
                    <a:solidFill>
                      <a:srgbClr val="021F46"/>
                    </a:solidFill>
                  </a:tcPr>
                </a:tc>
                <a:tc>
                  <a:txBody>
                    <a:bodyPr/>
                    <a:lstStyle/>
                    <a:p>
                      <a:pPr algn="ctr"/>
                      <a:r>
                        <a:rPr lang="en-US" sz="1600">
                          <a:solidFill>
                            <a:schemeClr val="bg1"/>
                          </a:solidFill>
                        </a:rPr>
                        <a:t>d = 29</a:t>
                      </a:r>
                    </a:p>
                  </a:txBody>
                  <a:tcPr>
                    <a:solidFill>
                      <a:srgbClr val="021F46"/>
                    </a:solidFill>
                  </a:tcPr>
                </a:tc>
                <a:tc>
                  <a:txBody>
                    <a:bodyPr/>
                    <a:lstStyle/>
                    <a:p>
                      <a:pPr algn="ctr"/>
                      <a:r>
                        <a:rPr lang="en-US" sz="1600" dirty="0">
                          <a:solidFill>
                            <a:schemeClr val="bg1"/>
                          </a:solidFill>
                        </a:rPr>
                        <a:t>d = 28.28</a:t>
                      </a:r>
                    </a:p>
                  </a:txBody>
                  <a:tcPr>
                    <a:solidFill>
                      <a:srgbClr val="021F46"/>
                    </a:solidFill>
                  </a:tcPr>
                </a:tc>
                <a:extLst>
                  <a:ext uri="{0D108BD9-81ED-4DB2-BD59-A6C34878D82A}">
                    <a16:rowId xmlns:a16="http://schemas.microsoft.com/office/drawing/2014/main" val="3928359100"/>
                  </a:ext>
                </a:extLst>
              </a:tr>
            </a:tbl>
          </a:graphicData>
        </a:graphic>
      </p:graphicFrame>
      <p:sp>
        <p:nvSpPr>
          <p:cNvPr id="4" name="TextBox 3">
            <a:extLst>
              <a:ext uri="{FF2B5EF4-FFF2-40B4-BE49-F238E27FC236}">
                <a16:creationId xmlns:a16="http://schemas.microsoft.com/office/drawing/2014/main" id="{89D6EADB-4E28-BB4F-FDE5-A086F9C13EFB}"/>
              </a:ext>
            </a:extLst>
          </p:cNvPr>
          <p:cNvSpPr txBox="1"/>
          <p:nvPr/>
        </p:nvSpPr>
        <p:spPr>
          <a:xfrm>
            <a:off x="7998849" y="2386831"/>
            <a:ext cx="3681773" cy="369332"/>
          </a:xfrm>
          <a:prstGeom prst="rect">
            <a:avLst/>
          </a:prstGeom>
          <a:noFill/>
        </p:spPr>
        <p:txBody>
          <a:bodyPr wrap="square" rtlCol="0">
            <a:spAutoFit/>
          </a:bodyPr>
          <a:lstStyle/>
          <a:p>
            <a:r>
              <a:rPr lang="en-US" dirty="0">
                <a:solidFill>
                  <a:schemeClr val="bg1"/>
                </a:solidFill>
                <a:sym typeface="Wingdings" panose="05000000000000000000" pitchFamily="2" charset="2"/>
              </a:rPr>
              <a:t> </a:t>
            </a:r>
            <a:r>
              <a:rPr lang="en-US" dirty="0">
                <a:solidFill>
                  <a:schemeClr val="bg1"/>
                </a:solidFill>
              </a:rPr>
              <a:t>Clustering Status Table: </a:t>
            </a:r>
          </a:p>
        </p:txBody>
      </p:sp>
      <p:sp>
        <p:nvSpPr>
          <p:cNvPr id="5" name="TextBox 4">
            <a:extLst>
              <a:ext uri="{FF2B5EF4-FFF2-40B4-BE49-F238E27FC236}">
                <a16:creationId xmlns:a16="http://schemas.microsoft.com/office/drawing/2014/main" id="{F02A232B-E2D5-D3A6-A575-284850A4C82D}"/>
              </a:ext>
            </a:extLst>
          </p:cNvPr>
          <p:cNvSpPr txBox="1"/>
          <p:nvPr/>
        </p:nvSpPr>
        <p:spPr>
          <a:xfrm>
            <a:off x="144780" y="2882272"/>
            <a:ext cx="5829300" cy="1477328"/>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effectLst/>
              </a:rPr>
              <a:t>N</a:t>
            </a:r>
            <a:r>
              <a:rPr lang="el-GR">
                <a:solidFill>
                  <a:schemeClr val="bg1"/>
                </a:solidFill>
                <a:effectLst/>
              </a:rPr>
              <a:t>ε</a:t>
            </a:r>
            <a:r>
              <a:rPr lang="el-GR">
                <a:solidFill>
                  <a:schemeClr val="bg1"/>
                </a:solidFill>
              </a:rPr>
              <a:t>​(</a:t>
            </a:r>
            <a:r>
              <a:rPr lang="en-US">
                <a:solidFill>
                  <a:schemeClr val="bg1"/>
                </a:solidFill>
              </a:rPr>
              <a:t>G)={}</a:t>
            </a:r>
          </a:p>
          <a:p>
            <a:pPr marL="285750" indent="-285750">
              <a:buFont typeface="Arial" panose="020B0604020202020204" pitchFamily="34" charset="0"/>
              <a:buChar char="•"/>
            </a:pPr>
            <a:r>
              <a:rPr lang="en-US">
                <a:solidFill>
                  <a:schemeClr val="bg1"/>
                </a:solidFill>
              </a:rPr>
              <a:t>| </a:t>
            </a:r>
            <a:r>
              <a:rPr lang="en-US">
                <a:solidFill>
                  <a:schemeClr val="bg1"/>
                </a:solidFill>
                <a:effectLst/>
              </a:rPr>
              <a:t>N</a:t>
            </a:r>
            <a:r>
              <a:rPr lang="el-GR">
                <a:solidFill>
                  <a:schemeClr val="bg1"/>
                </a:solidFill>
                <a:effectLst/>
              </a:rPr>
              <a:t>ε</a:t>
            </a:r>
            <a:r>
              <a:rPr lang="el-GR">
                <a:solidFill>
                  <a:schemeClr val="bg1"/>
                </a:solidFill>
              </a:rPr>
              <a:t>​(</a:t>
            </a:r>
            <a:r>
              <a:rPr lang="en-US">
                <a:solidFill>
                  <a:schemeClr val="bg1"/>
                </a:solidFill>
              </a:rPr>
              <a:t>G) | = 0 &lt; MinPts </a:t>
            </a:r>
            <a:r>
              <a:rPr lang="en-US">
                <a:solidFill>
                  <a:schemeClr val="bg1"/>
                </a:solidFill>
                <a:sym typeface="Wingdings" panose="05000000000000000000" pitchFamily="2" charset="2"/>
              </a:rPr>
              <a:t> G ko là lõi</a:t>
            </a:r>
          </a:p>
          <a:p>
            <a:pPr marL="285750" indent="-285750">
              <a:buFont typeface="Arial" panose="020B0604020202020204" pitchFamily="34" charset="0"/>
              <a:buChar char="•"/>
            </a:pPr>
            <a:endParaRPr lang="en-US">
              <a:solidFill>
                <a:schemeClr val="bg1"/>
              </a:solidFill>
            </a:endParaRPr>
          </a:p>
          <a:p>
            <a:r>
              <a:rPr lang="en-US">
                <a:solidFill>
                  <a:schemeClr val="bg1"/>
                </a:solidFill>
              </a:rPr>
              <a:t>	</a:t>
            </a:r>
            <a:r>
              <a:rPr lang="en-US">
                <a:solidFill>
                  <a:schemeClr val="bg1"/>
                </a:solidFill>
                <a:sym typeface="Wingdings" panose="05000000000000000000" pitchFamily="2" charset="2"/>
              </a:rPr>
              <a:t> Đánh dấu F = </a:t>
            </a:r>
            <a:r>
              <a:rPr lang="en-US" i="0" u="none" strike="noStrike">
                <a:solidFill>
                  <a:schemeClr val="bg1"/>
                </a:solidFill>
                <a:effectLst/>
                <a:latin typeface="+mj-lt"/>
              </a:rPr>
              <a:t>clustered</a:t>
            </a:r>
          </a:p>
          <a:p>
            <a:pPr marL="742950" lvl="1" indent="-285750">
              <a:buFont typeface="Wingdings" panose="05000000000000000000" pitchFamily="2" charset="2"/>
              <a:buChar char="à"/>
            </a:pPr>
            <a:r>
              <a:rPr lang="en-US">
                <a:solidFill>
                  <a:schemeClr val="bg1"/>
                </a:solidFill>
                <a:latin typeface="+mj-lt"/>
              </a:rPr>
              <a:t>Thêm F vào danh sách </a:t>
            </a:r>
            <a:r>
              <a:rPr lang="en-US">
                <a:solidFill>
                  <a:schemeClr val="bg1"/>
                </a:solidFill>
              </a:rPr>
              <a:t>cluster-ordering</a:t>
            </a:r>
          </a:p>
        </p:txBody>
      </p:sp>
      <p:graphicFrame>
        <p:nvGraphicFramePr>
          <p:cNvPr id="7" name="Table 6">
            <a:extLst>
              <a:ext uri="{FF2B5EF4-FFF2-40B4-BE49-F238E27FC236}">
                <a16:creationId xmlns:a16="http://schemas.microsoft.com/office/drawing/2014/main" id="{0E4330B9-1C08-692F-DB3C-0243726F2558}"/>
              </a:ext>
            </a:extLst>
          </p:cNvPr>
          <p:cNvGraphicFramePr>
            <a:graphicFrameLocks noGrp="1"/>
          </p:cNvGraphicFramePr>
          <p:nvPr>
            <p:extLst>
              <p:ext uri="{D42A27DB-BD31-4B8C-83A1-F6EECF244321}">
                <p14:modId xmlns:p14="http://schemas.microsoft.com/office/powerpoint/2010/main" val="1353334279"/>
              </p:ext>
            </p:extLst>
          </p:nvPr>
        </p:nvGraphicFramePr>
        <p:xfrm>
          <a:off x="355600" y="4723379"/>
          <a:ext cx="4888229" cy="370840"/>
        </p:xfrm>
        <a:graphic>
          <a:graphicData uri="http://schemas.openxmlformats.org/drawingml/2006/table">
            <a:tbl>
              <a:tblPr firstRow="1" bandRow="1">
                <a:tableStyleId>{5C22544A-7EE6-4342-B048-85BDC9FD1C3A}</a:tableStyleId>
              </a:tblPr>
              <a:tblGrid>
                <a:gridCol w="1943242">
                  <a:extLst>
                    <a:ext uri="{9D8B030D-6E8A-4147-A177-3AD203B41FA5}">
                      <a16:colId xmlns:a16="http://schemas.microsoft.com/office/drawing/2014/main" val="3012671129"/>
                    </a:ext>
                  </a:extLst>
                </a:gridCol>
                <a:gridCol w="293453">
                  <a:extLst>
                    <a:ext uri="{9D8B030D-6E8A-4147-A177-3AD203B41FA5}">
                      <a16:colId xmlns:a16="http://schemas.microsoft.com/office/drawing/2014/main" val="4001937367"/>
                    </a:ext>
                  </a:extLst>
                </a:gridCol>
                <a:gridCol w="330799">
                  <a:extLst>
                    <a:ext uri="{9D8B030D-6E8A-4147-A177-3AD203B41FA5}">
                      <a16:colId xmlns:a16="http://schemas.microsoft.com/office/drawing/2014/main" val="1830971612"/>
                    </a:ext>
                  </a:extLst>
                </a:gridCol>
                <a:gridCol w="354936">
                  <a:extLst>
                    <a:ext uri="{9D8B030D-6E8A-4147-A177-3AD203B41FA5}">
                      <a16:colId xmlns:a16="http://schemas.microsoft.com/office/drawing/2014/main" val="1042142701"/>
                    </a:ext>
                  </a:extLst>
                </a:gridCol>
                <a:gridCol w="423304">
                  <a:extLst>
                    <a:ext uri="{9D8B030D-6E8A-4147-A177-3AD203B41FA5}">
                      <a16:colId xmlns:a16="http://schemas.microsoft.com/office/drawing/2014/main" val="328412327"/>
                    </a:ext>
                  </a:extLst>
                </a:gridCol>
                <a:gridCol w="514165">
                  <a:extLst>
                    <a:ext uri="{9D8B030D-6E8A-4147-A177-3AD203B41FA5}">
                      <a16:colId xmlns:a16="http://schemas.microsoft.com/office/drawing/2014/main" val="977982692"/>
                    </a:ext>
                  </a:extLst>
                </a:gridCol>
                <a:gridCol w="514165">
                  <a:extLst>
                    <a:ext uri="{9D8B030D-6E8A-4147-A177-3AD203B41FA5}">
                      <a16:colId xmlns:a16="http://schemas.microsoft.com/office/drawing/2014/main" val="3222628222"/>
                    </a:ext>
                  </a:extLst>
                </a:gridCol>
                <a:gridCol w="514165">
                  <a:extLst>
                    <a:ext uri="{9D8B030D-6E8A-4147-A177-3AD203B41FA5}">
                      <a16:colId xmlns:a16="http://schemas.microsoft.com/office/drawing/2014/main" val="3763835048"/>
                    </a:ext>
                  </a:extLst>
                </a:gridCol>
              </a:tblGrid>
              <a:tr h="370840">
                <a:tc>
                  <a:txBody>
                    <a:bodyPr/>
                    <a:lstStyle/>
                    <a:p>
                      <a:r>
                        <a:rPr lang="en-US">
                          <a:solidFill>
                            <a:schemeClr val="bg1"/>
                          </a:solidFill>
                        </a:rPr>
                        <a:t>cluster-ordering</a:t>
                      </a:r>
                      <a:endParaRPr lang="en-US"/>
                    </a:p>
                  </a:txBody>
                  <a:tcPr>
                    <a:solidFill>
                      <a:srgbClr val="000C1A"/>
                    </a:solidFill>
                  </a:tcPr>
                </a:tc>
                <a:tc>
                  <a:txBody>
                    <a:bodyPr/>
                    <a:lstStyle/>
                    <a:p>
                      <a:r>
                        <a:rPr lang="en-US"/>
                        <a:t>A</a:t>
                      </a:r>
                    </a:p>
                  </a:txBody>
                  <a:tcPr>
                    <a:solidFill>
                      <a:srgbClr val="000C1A"/>
                    </a:solidFill>
                  </a:tcPr>
                </a:tc>
                <a:tc>
                  <a:txBody>
                    <a:bodyPr/>
                    <a:lstStyle/>
                    <a:p>
                      <a:r>
                        <a:rPr lang="en-US"/>
                        <a:t>B</a:t>
                      </a:r>
                    </a:p>
                  </a:txBody>
                  <a:tcPr>
                    <a:solidFill>
                      <a:srgbClr val="000C1A"/>
                    </a:solidFill>
                  </a:tcPr>
                </a:tc>
                <a:tc>
                  <a:txBody>
                    <a:bodyPr/>
                    <a:lstStyle/>
                    <a:p>
                      <a:r>
                        <a:rPr lang="en-US"/>
                        <a:t>C</a:t>
                      </a:r>
                    </a:p>
                  </a:txBody>
                  <a:tcPr>
                    <a:solidFill>
                      <a:srgbClr val="000C1A"/>
                    </a:solidFill>
                  </a:tcPr>
                </a:tc>
                <a:tc>
                  <a:txBody>
                    <a:bodyPr/>
                    <a:lstStyle/>
                    <a:p>
                      <a:r>
                        <a:rPr lang="en-US"/>
                        <a:t>D</a:t>
                      </a:r>
                    </a:p>
                  </a:txBody>
                  <a:tcPr>
                    <a:solidFill>
                      <a:srgbClr val="000C1A"/>
                    </a:solidFill>
                  </a:tcPr>
                </a:tc>
                <a:tc>
                  <a:txBody>
                    <a:bodyPr/>
                    <a:lstStyle/>
                    <a:p>
                      <a:r>
                        <a:rPr lang="en-US"/>
                        <a:t>E</a:t>
                      </a:r>
                    </a:p>
                  </a:txBody>
                  <a:tcPr>
                    <a:solidFill>
                      <a:srgbClr val="000C1A"/>
                    </a:solidFill>
                  </a:tcPr>
                </a:tc>
                <a:tc>
                  <a:txBody>
                    <a:bodyPr/>
                    <a:lstStyle/>
                    <a:p>
                      <a:r>
                        <a:rPr lang="en-US"/>
                        <a:t>F</a:t>
                      </a:r>
                    </a:p>
                  </a:txBody>
                  <a:tcPr>
                    <a:solidFill>
                      <a:srgbClr val="000C1A"/>
                    </a:solidFill>
                  </a:tcPr>
                </a:tc>
                <a:tc>
                  <a:txBody>
                    <a:bodyPr/>
                    <a:lstStyle/>
                    <a:p>
                      <a:r>
                        <a:rPr lang="en-US" dirty="0"/>
                        <a:t>G</a:t>
                      </a:r>
                    </a:p>
                  </a:txBody>
                  <a:tcPr>
                    <a:solidFill>
                      <a:srgbClr val="000C1A"/>
                    </a:solidFill>
                  </a:tcPr>
                </a:tc>
                <a:extLst>
                  <a:ext uri="{0D108BD9-81ED-4DB2-BD59-A6C34878D82A}">
                    <a16:rowId xmlns:a16="http://schemas.microsoft.com/office/drawing/2014/main" val="3028162098"/>
                  </a:ext>
                </a:extLst>
              </a:tr>
            </a:tbl>
          </a:graphicData>
        </a:graphic>
      </p:graphicFrame>
    </p:spTree>
    <p:extLst>
      <p:ext uri="{BB962C8B-B14F-4D97-AF65-F5344CB8AC3E}">
        <p14:creationId xmlns:p14="http://schemas.microsoft.com/office/powerpoint/2010/main" val="1000888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D57AF-5380-23B3-769E-4595F50B4B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6F2BB-24B6-3631-6258-DF6C0B985C74}"/>
              </a:ext>
            </a:extLst>
          </p:cNvPr>
          <p:cNvSpPr>
            <a:spLocks noGrp="1"/>
          </p:cNvSpPr>
          <p:nvPr>
            <p:ph type="title"/>
          </p:nvPr>
        </p:nvSpPr>
        <p:spPr>
          <a:xfrm>
            <a:off x="838200" y="365125"/>
            <a:ext cx="10515600" cy="704101"/>
          </a:xfrm>
        </p:spPr>
        <p:txBody>
          <a:bodyPr/>
          <a:lstStyle/>
          <a:p>
            <a:pPr algn="ctr"/>
            <a:r>
              <a:rPr lang="en-US">
                <a:solidFill>
                  <a:schemeClr val="bg1"/>
                </a:solidFill>
              </a:rPr>
              <a:t>Ví dụ minh họa</a:t>
            </a:r>
          </a:p>
        </p:txBody>
      </p:sp>
      <p:graphicFrame>
        <p:nvGraphicFramePr>
          <p:cNvPr id="9" name="Table 8">
            <a:extLst>
              <a:ext uri="{FF2B5EF4-FFF2-40B4-BE49-F238E27FC236}">
                <a16:creationId xmlns:a16="http://schemas.microsoft.com/office/drawing/2014/main" id="{52803A4C-9746-EFD4-D284-0B9D77395EAD}"/>
              </a:ext>
            </a:extLst>
          </p:cNvPr>
          <p:cNvGraphicFramePr>
            <a:graphicFrameLocks noGrp="1"/>
          </p:cNvGraphicFramePr>
          <p:nvPr>
            <p:extLst>
              <p:ext uri="{D42A27DB-BD31-4B8C-83A1-F6EECF244321}">
                <p14:modId xmlns:p14="http://schemas.microsoft.com/office/powerpoint/2010/main" val="1496502124"/>
              </p:ext>
            </p:extLst>
          </p:nvPr>
        </p:nvGraphicFramePr>
        <p:xfrm>
          <a:off x="214087" y="2583675"/>
          <a:ext cx="7659913" cy="3909200"/>
        </p:xfrm>
        <a:graphic>
          <a:graphicData uri="http://schemas.openxmlformats.org/drawingml/2006/table">
            <a:tbl>
              <a:tblPr firstRow="1" bandRow="1">
                <a:tableStyleId>{5C22544A-7EE6-4342-B048-85BDC9FD1C3A}</a:tableStyleId>
              </a:tblPr>
              <a:tblGrid>
                <a:gridCol w="1066074">
                  <a:extLst>
                    <a:ext uri="{9D8B030D-6E8A-4147-A177-3AD203B41FA5}">
                      <a16:colId xmlns:a16="http://schemas.microsoft.com/office/drawing/2014/main" val="4177967048"/>
                    </a:ext>
                  </a:extLst>
                </a:gridCol>
                <a:gridCol w="1849120">
                  <a:extLst>
                    <a:ext uri="{9D8B030D-6E8A-4147-A177-3AD203B41FA5}">
                      <a16:colId xmlns:a16="http://schemas.microsoft.com/office/drawing/2014/main" val="2227040449"/>
                    </a:ext>
                  </a:extLst>
                </a:gridCol>
                <a:gridCol w="2560320">
                  <a:extLst>
                    <a:ext uri="{9D8B030D-6E8A-4147-A177-3AD203B41FA5}">
                      <a16:colId xmlns:a16="http://schemas.microsoft.com/office/drawing/2014/main" val="1207558532"/>
                    </a:ext>
                  </a:extLst>
                </a:gridCol>
                <a:gridCol w="2184399">
                  <a:extLst>
                    <a:ext uri="{9D8B030D-6E8A-4147-A177-3AD203B41FA5}">
                      <a16:colId xmlns:a16="http://schemas.microsoft.com/office/drawing/2014/main" val="3113612688"/>
                    </a:ext>
                  </a:extLst>
                </a:gridCol>
              </a:tblGrid>
              <a:tr h="442274">
                <a:tc>
                  <a:txBody>
                    <a:bodyPr/>
                    <a:lstStyle/>
                    <a:p>
                      <a:pPr algn="ctr"/>
                      <a:r>
                        <a:rPr lang="en-US">
                          <a:solidFill>
                            <a:schemeClr val="bg1"/>
                          </a:solidFill>
                        </a:rPr>
                        <a:t>Points</a:t>
                      </a:r>
                    </a:p>
                  </a:txBody>
                  <a:tcPr>
                    <a:solidFill>
                      <a:srgbClr val="000C1A"/>
                    </a:solidFill>
                  </a:tcPr>
                </a:tc>
                <a:tc>
                  <a:txBody>
                    <a:bodyPr/>
                    <a:lstStyle/>
                    <a:p>
                      <a:pPr algn="ctr"/>
                      <a:r>
                        <a:rPr lang="en-US">
                          <a:solidFill>
                            <a:schemeClr val="bg1"/>
                          </a:solidFill>
                        </a:rPr>
                        <a:t>Cluster</a:t>
                      </a:r>
                    </a:p>
                  </a:txBody>
                  <a:tcPr>
                    <a:solidFill>
                      <a:srgbClr val="000C1A"/>
                    </a:solidFill>
                  </a:tcPr>
                </a:tc>
                <a:tc>
                  <a:txBody>
                    <a:bodyPr/>
                    <a:lstStyle/>
                    <a:p>
                      <a:pPr algn="ctr"/>
                      <a:r>
                        <a:rPr lang="en-US">
                          <a:solidFill>
                            <a:schemeClr val="bg1"/>
                          </a:solidFill>
                        </a:rPr>
                        <a:t>reachability-distance</a:t>
                      </a:r>
                    </a:p>
                  </a:txBody>
                  <a:tcPr>
                    <a:solidFill>
                      <a:srgbClr val="000C1A"/>
                    </a:solidFill>
                  </a:tcPr>
                </a:tc>
                <a:tc>
                  <a:txBody>
                    <a:bodyPr/>
                    <a:lstStyle/>
                    <a:p>
                      <a:pPr algn="ctr"/>
                      <a:r>
                        <a:rPr lang="en-US" dirty="0">
                          <a:solidFill>
                            <a:schemeClr val="bg1"/>
                          </a:solidFill>
                        </a:rPr>
                        <a:t>core-distance</a:t>
                      </a:r>
                    </a:p>
                  </a:txBody>
                  <a:tcPr>
                    <a:solidFill>
                      <a:srgbClr val="000C1A"/>
                    </a:solidFill>
                  </a:tcPr>
                </a:tc>
                <a:extLst>
                  <a:ext uri="{0D108BD9-81ED-4DB2-BD59-A6C34878D82A}">
                    <a16:rowId xmlns:a16="http://schemas.microsoft.com/office/drawing/2014/main" val="337179965"/>
                  </a:ext>
                </a:extLst>
              </a:tr>
              <a:tr h="295349">
                <a:tc>
                  <a:txBody>
                    <a:bodyPr/>
                    <a:lstStyle/>
                    <a:p>
                      <a:pPr algn="ctr"/>
                      <a:r>
                        <a:rPr lang="en-US">
                          <a:solidFill>
                            <a:schemeClr val="bg1"/>
                          </a:solidFill>
                        </a:rPr>
                        <a:t>A</a:t>
                      </a:r>
                    </a:p>
                  </a:txBody>
                  <a:tcPr>
                    <a:solidFill>
                      <a:srgbClr val="021F46"/>
                    </a:solidFill>
                  </a:tcPr>
                </a:tc>
                <a:tc>
                  <a:txBody>
                    <a:bodyPr/>
                    <a:lstStyle/>
                    <a:p>
                      <a:pPr algn="ctr"/>
                      <a:r>
                        <a:rPr lang="en-US" sz="1800" i="0" u="none" strike="noStrike" kern="1200">
                          <a:solidFill>
                            <a:schemeClr val="bg1"/>
                          </a:solidFill>
                          <a:effectLst/>
                          <a:latin typeface="+mn-lt"/>
                          <a:ea typeface="+mn-ea"/>
                          <a:cs typeface="+mn-cs"/>
                        </a:rPr>
                        <a:t>Clustered</a:t>
                      </a:r>
                      <a:endParaRPr lang="en-US">
                        <a:solidFill>
                          <a:schemeClr val="bg1"/>
                        </a:solidFill>
                      </a:endParaRPr>
                    </a:p>
                  </a:txBody>
                  <a:tcPr>
                    <a:solidFill>
                      <a:srgbClr val="021F46"/>
                    </a:solidFill>
                  </a:tcPr>
                </a:tc>
                <a:tc>
                  <a:txBody>
                    <a:bodyPr/>
                    <a:lstStyle/>
                    <a:p>
                      <a:pPr algn="ctr"/>
                      <a:r>
                        <a:rPr lang="en-US">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1.41</a:t>
                      </a:r>
                    </a:p>
                  </a:txBody>
                  <a:tcPr>
                    <a:solidFill>
                      <a:srgbClr val="021F46"/>
                    </a:solidFill>
                  </a:tcPr>
                </a:tc>
                <a:extLst>
                  <a:ext uri="{0D108BD9-81ED-4DB2-BD59-A6C34878D82A}">
                    <a16:rowId xmlns:a16="http://schemas.microsoft.com/office/drawing/2014/main" val="3873020566"/>
                  </a:ext>
                </a:extLst>
              </a:tr>
              <a:tr h="516861">
                <a:tc>
                  <a:txBody>
                    <a:bodyPr/>
                    <a:lstStyle/>
                    <a:p>
                      <a:pPr algn="ctr"/>
                      <a:r>
                        <a:rPr lang="en-US">
                          <a:solidFill>
                            <a:schemeClr val="bg1"/>
                          </a:solidFill>
                        </a:rPr>
                        <a:t>B</a:t>
                      </a:r>
                    </a:p>
                  </a:txBody>
                  <a:tcPr>
                    <a:solidFill>
                      <a:srgbClr val="021F46"/>
                    </a:solidFill>
                  </a:tcPr>
                </a:tc>
                <a:tc>
                  <a:txBody>
                    <a:bodyPr/>
                    <a:lstStyle/>
                    <a:p>
                      <a:pPr algn="ctr"/>
                      <a:r>
                        <a:rPr lang="en-US" sz="1800" i="0" u="none" strike="noStrike" kern="1200">
                          <a:solidFill>
                            <a:schemeClr val="bg1"/>
                          </a:solidFill>
                          <a:effectLst/>
                          <a:latin typeface="+mn-lt"/>
                          <a:ea typeface="+mn-ea"/>
                          <a:cs typeface="+mn-cs"/>
                        </a:rPr>
                        <a:t>Clustered</a:t>
                      </a:r>
                      <a:endParaRPr lang="en-US">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1.41 </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1</a:t>
                      </a:r>
                    </a:p>
                  </a:txBody>
                  <a:tcPr>
                    <a:solidFill>
                      <a:srgbClr val="021F46"/>
                    </a:solidFill>
                  </a:tcPr>
                </a:tc>
                <a:extLst>
                  <a:ext uri="{0D108BD9-81ED-4DB2-BD59-A6C34878D82A}">
                    <a16:rowId xmlns:a16="http://schemas.microsoft.com/office/drawing/2014/main" val="862272934"/>
                  </a:ext>
                </a:extLst>
              </a:tr>
              <a:tr h="516861">
                <a:tc>
                  <a:txBody>
                    <a:bodyPr/>
                    <a:lstStyle/>
                    <a:p>
                      <a:pPr algn="ctr"/>
                      <a:r>
                        <a:rPr lang="en-US">
                          <a:solidFill>
                            <a:schemeClr val="bg1"/>
                          </a:solidFill>
                        </a:rPr>
                        <a:t>C</a:t>
                      </a:r>
                    </a:p>
                  </a:txBody>
                  <a:tcPr>
                    <a:solidFill>
                      <a:srgbClr val="021F46"/>
                    </a:solidFill>
                  </a:tcPr>
                </a:tc>
                <a:tc>
                  <a:txBody>
                    <a:bodyPr/>
                    <a:lstStyle/>
                    <a:p>
                      <a:pPr algn="ctr"/>
                      <a:r>
                        <a:rPr lang="en-US" sz="1800" i="0" u="none" strike="noStrike" kern="1200">
                          <a:solidFill>
                            <a:schemeClr val="bg1"/>
                          </a:solidFill>
                          <a:effectLst/>
                          <a:latin typeface="+mn-lt"/>
                          <a:ea typeface="+mn-ea"/>
                          <a:cs typeface="+mn-cs"/>
                        </a:rPr>
                        <a:t>Clustered</a:t>
                      </a:r>
                      <a:endParaRPr lang="en-US">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1</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1.41</a:t>
                      </a:r>
                    </a:p>
                  </a:txBody>
                  <a:tcPr>
                    <a:solidFill>
                      <a:srgbClr val="021F46"/>
                    </a:solidFill>
                  </a:tcPr>
                </a:tc>
                <a:extLst>
                  <a:ext uri="{0D108BD9-81ED-4DB2-BD59-A6C34878D82A}">
                    <a16:rowId xmlns:a16="http://schemas.microsoft.com/office/drawing/2014/main" val="2228681837"/>
                  </a:ext>
                </a:extLst>
              </a:tr>
              <a:tr h="516861">
                <a:tc>
                  <a:txBody>
                    <a:bodyPr/>
                    <a:lstStyle/>
                    <a:p>
                      <a:pPr algn="ctr"/>
                      <a:r>
                        <a:rPr lang="en-US">
                          <a:solidFill>
                            <a:schemeClr val="bg1"/>
                          </a:solidFill>
                        </a:rPr>
                        <a:t>D</a:t>
                      </a:r>
                    </a:p>
                  </a:txBody>
                  <a:tcPr>
                    <a:solidFill>
                      <a:srgbClr val="021F46"/>
                    </a:solidFill>
                  </a:tcPr>
                </a:tc>
                <a:tc>
                  <a:txBody>
                    <a:bodyPr/>
                    <a:lstStyle/>
                    <a:p>
                      <a:pPr algn="ctr"/>
                      <a:r>
                        <a:rPr lang="en-US" sz="1800" i="0" u="none" strike="noStrike" kern="1200">
                          <a:solidFill>
                            <a:schemeClr val="bg1"/>
                          </a:solidFill>
                          <a:effectLst/>
                          <a:latin typeface="+mn-lt"/>
                          <a:ea typeface="+mn-ea"/>
                          <a:cs typeface="+mn-cs"/>
                        </a:rPr>
                        <a:t>Clustered</a:t>
                      </a:r>
                      <a:endParaRPr lang="en-US">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1.41</a:t>
                      </a:r>
                    </a:p>
                  </a:txBody>
                  <a:tcPr>
                    <a:solidFill>
                      <a:srgbClr val="021F46"/>
                    </a:solidFill>
                  </a:tcPr>
                </a:tc>
                <a:extLst>
                  <a:ext uri="{0D108BD9-81ED-4DB2-BD59-A6C34878D82A}">
                    <a16:rowId xmlns:a16="http://schemas.microsoft.com/office/drawing/2014/main" val="927036697"/>
                  </a:ext>
                </a:extLst>
              </a:tr>
              <a:tr h="516861">
                <a:tc>
                  <a:txBody>
                    <a:bodyPr/>
                    <a:lstStyle/>
                    <a:p>
                      <a:pPr algn="ctr"/>
                      <a:r>
                        <a:rPr lang="en-US">
                          <a:solidFill>
                            <a:schemeClr val="bg1"/>
                          </a:solidFill>
                        </a:rPr>
                        <a:t>E</a:t>
                      </a:r>
                    </a:p>
                  </a:txBody>
                  <a:tcPr>
                    <a:solidFill>
                      <a:srgbClr val="021F46"/>
                    </a:solidFill>
                  </a:tcPr>
                </a:tc>
                <a:tc>
                  <a:txBody>
                    <a:bodyPr/>
                    <a:lstStyle/>
                    <a:p>
                      <a:pPr algn="ctr"/>
                      <a:r>
                        <a:rPr lang="en-US" sz="1800" i="0" u="none" strike="noStrike" kern="1200">
                          <a:solidFill>
                            <a:schemeClr val="bg1"/>
                          </a:solidFill>
                          <a:effectLst/>
                          <a:latin typeface="+mn-lt"/>
                          <a:ea typeface="+mn-ea"/>
                          <a:cs typeface="+mn-cs"/>
                        </a:rPr>
                        <a:t>Clustered</a:t>
                      </a:r>
                      <a:endParaRPr lang="en-US">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rPr>
                        <a:t>1.41</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1</a:t>
                      </a:r>
                    </a:p>
                  </a:txBody>
                  <a:tcPr>
                    <a:solidFill>
                      <a:srgbClr val="021F46"/>
                    </a:solidFill>
                  </a:tcPr>
                </a:tc>
                <a:extLst>
                  <a:ext uri="{0D108BD9-81ED-4DB2-BD59-A6C34878D82A}">
                    <a16:rowId xmlns:a16="http://schemas.microsoft.com/office/drawing/2014/main" val="2014420651"/>
                  </a:ext>
                </a:extLst>
              </a:tr>
              <a:tr h="516861">
                <a:tc>
                  <a:txBody>
                    <a:bodyPr/>
                    <a:lstStyle/>
                    <a:p>
                      <a:pPr algn="ctr"/>
                      <a:r>
                        <a:rPr lang="en-US">
                          <a:solidFill>
                            <a:schemeClr val="bg1"/>
                          </a:solidFill>
                        </a:rPr>
                        <a:t>F</a:t>
                      </a:r>
                    </a:p>
                  </a:txBody>
                  <a:tcPr>
                    <a:solidFill>
                      <a:srgbClr val="021F46"/>
                    </a:solidFill>
                  </a:tcPr>
                </a:tc>
                <a:tc>
                  <a:txBody>
                    <a:bodyPr/>
                    <a:lstStyle/>
                    <a:p>
                      <a:pPr algn="ctr"/>
                      <a:r>
                        <a:rPr lang="en-US" sz="1800" i="0" u="none" strike="noStrike" kern="1200">
                          <a:solidFill>
                            <a:schemeClr val="bg1"/>
                          </a:solidFill>
                          <a:effectLst/>
                          <a:latin typeface="+mn-lt"/>
                          <a:ea typeface="+mn-ea"/>
                          <a:cs typeface="+mn-cs"/>
                        </a:rPr>
                        <a:t>Clustered</a:t>
                      </a:r>
                      <a:endParaRPr lang="en-US">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rPr>
                        <a:t>1</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1.41</a:t>
                      </a:r>
                    </a:p>
                  </a:txBody>
                  <a:tcPr>
                    <a:solidFill>
                      <a:srgbClr val="021F46"/>
                    </a:solidFill>
                  </a:tcPr>
                </a:tc>
                <a:extLst>
                  <a:ext uri="{0D108BD9-81ED-4DB2-BD59-A6C34878D82A}">
                    <a16:rowId xmlns:a16="http://schemas.microsoft.com/office/drawing/2014/main" val="3565946660"/>
                  </a:ext>
                </a:extLst>
              </a:tr>
              <a:tr h="516861">
                <a:tc>
                  <a:txBody>
                    <a:bodyPr/>
                    <a:lstStyle/>
                    <a:p>
                      <a:pPr algn="ctr"/>
                      <a:r>
                        <a:rPr lang="en-US">
                          <a:solidFill>
                            <a:schemeClr val="bg1"/>
                          </a:solidFill>
                        </a:rPr>
                        <a:t>G</a:t>
                      </a:r>
                    </a:p>
                  </a:txBody>
                  <a:tcPr>
                    <a:solidFill>
                      <a:srgbClr val="021F46"/>
                    </a:solidFill>
                  </a:tcPr>
                </a:tc>
                <a:tc>
                  <a:txBody>
                    <a:bodyPr/>
                    <a:lstStyle/>
                    <a:p>
                      <a:pPr algn="ctr"/>
                      <a:r>
                        <a:rPr lang="en-US" sz="1800" i="0" u="none" strike="noStrike" kern="1200">
                          <a:solidFill>
                            <a:schemeClr val="bg1"/>
                          </a:solidFill>
                          <a:effectLst/>
                          <a:latin typeface="+mn-lt"/>
                          <a:ea typeface="+mn-ea"/>
                          <a:cs typeface="+mn-cs"/>
                        </a:rPr>
                        <a:t>Clustered</a:t>
                      </a:r>
                      <a:endParaRPr lang="en-US">
                        <a:solidFill>
                          <a:schemeClr val="bg1"/>
                        </a:solidFill>
                      </a:endParaRP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rPr>
                        <a:t>inf</a:t>
                      </a:r>
                    </a:p>
                  </a:txBody>
                  <a:tcPr>
                    <a:solidFill>
                      <a:srgbClr val="021F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inf</a:t>
                      </a:r>
                    </a:p>
                  </a:txBody>
                  <a:tcPr>
                    <a:solidFill>
                      <a:srgbClr val="021F46"/>
                    </a:solidFill>
                  </a:tcPr>
                </a:tc>
                <a:extLst>
                  <a:ext uri="{0D108BD9-81ED-4DB2-BD59-A6C34878D82A}">
                    <a16:rowId xmlns:a16="http://schemas.microsoft.com/office/drawing/2014/main" val="3960385213"/>
                  </a:ext>
                </a:extLst>
              </a:tr>
            </a:tbl>
          </a:graphicData>
        </a:graphic>
      </p:graphicFrame>
      <p:sp>
        <p:nvSpPr>
          <p:cNvPr id="4" name="TextBox 3">
            <a:extLst>
              <a:ext uri="{FF2B5EF4-FFF2-40B4-BE49-F238E27FC236}">
                <a16:creationId xmlns:a16="http://schemas.microsoft.com/office/drawing/2014/main" id="{33CC0086-7A69-64E6-D6E4-FBF9A83877E0}"/>
              </a:ext>
            </a:extLst>
          </p:cNvPr>
          <p:cNvSpPr txBox="1"/>
          <p:nvPr/>
        </p:nvSpPr>
        <p:spPr>
          <a:xfrm>
            <a:off x="112487" y="2084610"/>
            <a:ext cx="3149600" cy="369332"/>
          </a:xfrm>
          <a:prstGeom prst="rect">
            <a:avLst/>
          </a:prstGeom>
          <a:noFill/>
        </p:spPr>
        <p:txBody>
          <a:bodyPr wrap="square" rtlCol="0">
            <a:spAutoFit/>
          </a:bodyPr>
          <a:lstStyle/>
          <a:p>
            <a:r>
              <a:rPr lang="en-US">
                <a:solidFill>
                  <a:schemeClr val="bg1"/>
                </a:solidFill>
                <a:sym typeface="Wingdings" panose="05000000000000000000" pitchFamily="2" charset="2"/>
              </a:rPr>
              <a:t> </a:t>
            </a:r>
            <a:r>
              <a:rPr lang="en-US">
                <a:solidFill>
                  <a:schemeClr val="bg1"/>
                </a:solidFill>
              </a:rPr>
              <a:t>Clustering Status Table: </a:t>
            </a:r>
          </a:p>
        </p:txBody>
      </p:sp>
      <p:sp>
        <p:nvSpPr>
          <p:cNvPr id="8" name="TextBox 7">
            <a:extLst>
              <a:ext uri="{FF2B5EF4-FFF2-40B4-BE49-F238E27FC236}">
                <a16:creationId xmlns:a16="http://schemas.microsoft.com/office/drawing/2014/main" id="{55424C83-84F2-2487-20E5-F626EAA7CAD7}"/>
              </a:ext>
            </a:extLst>
          </p:cNvPr>
          <p:cNvSpPr txBox="1"/>
          <p:nvPr/>
        </p:nvSpPr>
        <p:spPr>
          <a:xfrm>
            <a:off x="112487" y="1126614"/>
            <a:ext cx="6492240" cy="646331"/>
          </a:xfrm>
          <a:prstGeom prst="rect">
            <a:avLst/>
          </a:prstGeom>
          <a:noFill/>
        </p:spPr>
        <p:txBody>
          <a:bodyPr wrap="square" rtlCol="0">
            <a:spAutoFit/>
          </a:bodyPr>
          <a:lstStyle/>
          <a:p>
            <a:pPr marL="285750" indent="-285750">
              <a:buFont typeface="Wingdings" panose="05000000000000000000" pitchFamily="2" charset="2"/>
              <a:buChar char="è"/>
            </a:pPr>
            <a:r>
              <a:rPr lang="en-US">
                <a:solidFill>
                  <a:schemeClr val="bg1"/>
                </a:solidFill>
                <a:sym typeface="Wingdings" panose="05000000000000000000" pitchFamily="2" charset="2"/>
              </a:rPr>
              <a:t>Các điểm đều đã được xử lý  Kết thúc thuật toán</a:t>
            </a:r>
          </a:p>
          <a:p>
            <a:pPr marL="285750" indent="-285750">
              <a:buFont typeface="Wingdings" panose="05000000000000000000" pitchFamily="2" charset="2"/>
              <a:buChar char="è"/>
            </a:pPr>
            <a:r>
              <a:rPr lang="en-US">
                <a:solidFill>
                  <a:schemeClr val="bg1"/>
                </a:solidFill>
                <a:sym typeface="Wingdings" panose="05000000000000000000" pitchFamily="2" charset="2"/>
              </a:rPr>
              <a:t>Kết quả</a:t>
            </a:r>
            <a:endParaRPr lang="en-US">
              <a:solidFill>
                <a:schemeClr val="bg1"/>
              </a:solidFill>
            </a:endParaRPr>
          </a:p>
        </p:txBody>
      </p:sp>
      <p:graphicFrame>
        <p:nvGraphicFramePr>
          <p:cNvPr id="10" name="Table 9">
            <a:extLst>
              <a:ext uri="{FF2B5EF4-FFF2-40B4-BE49-F238E27FC236}">
                <a16:creationId xmlns:a16="http://schemas.microsoft.com/office/drawing/2014/main" id="{8417BF5A-8420-F80F-7B91-4CF34BF619FF}"/>
              </a:ext>
            </a:extLst>
          </p:cNvPr>
          <p:cNvGraphicFramePr>
            <a:graphicFrameLocks noGrp="1"/>
          </p:cNvGraphicFramePr>
          <p:nvPr>
            <p:extLst>
              <p:ext uri="{D42A27DB-BD31-4B8C-83A1-F6EECF244321}">
                <p14:modId xmlns:p14="http://schemas.microsoft.com/office/powerpoint/2010/main" val="563192063"/>
              </p:ext>
            </p:extLst>
          </p:nvPr>
        </p:nvGraphicFramePr>
        <p:xfrm>
          <a:off x="1534160" y="1604689"/>
          <a:ext cx="4888229" cy="370840"/>
        </p:xfrm>
        <a:graphic>
          <a:graphicData uri="http://schemas.openxmlformats.org/drawingml/2006/table">
            <a:tbl>
              <a:tblPr firstRow="1" bandRow="1">
                <a:tableStyleId>{5C22544A-7EE6-4342-B048-85BDC9FD1C3A}</a:tableStyleId>
              </a:tblPr>
              <a:tblGrid>
                <a:gridCol w="1943242">
                  <a:extLst>
                    <a:ext uri="{9D8B030D-6E8A-4147-A177-3AD203B41FA5}">
                      <a16:colId xmlns:a16="http://schemas.microsoft.com/office/drawing/2014/main" val="3012671129"/>
                    </a:ext>
                  </a:extLst>
                </a:gridCol>
                <a:gridCol w="373238">
                  <a:extLst>
                    <a:ext uri="{9D8B030D-6E8A-4147-A177-3AD203B41FA5}">
                      <a16:colId xmlns:a16="http://schemas.microsoft.com/office/drawing/2014/main" val="4001937367"/>
                    </a:ext>
                  </a:extLst>
                </a:gridCol>
                <a:gridCol w="396240">
                  <a:extLst>
                    <a:ext uri="{9D8B030D-6E8A-4147-A177-3AD203B41FA5}">
                      <a16:colId xmlns:a16="http://schemas.microsoft.com/office/drawing/2014/main" val="1830971612"/>
                    </a:ext>
                  </a:extLst>
                </a:gridCol>
                <a:gridCol w="396240">
                  <a:extLst>
                    <a:ext uri="{9D8B030D-6E8A-4147-A177-3AD203B41FA5}">
                      <a16:colId xmlns:a16="http://schemas.microsoft.com/office/drawing/2014/main" val="1042142701"/>
                    </a:ext>
                  </a:extLst>
                </a:gridCol>
                <a:gridCol w="365760">
                  <a:extLst>
                    <a:ext uri="{9D8B030D-6E8A-4147-A177-3AD203B41FA5}">
                      <a16:colId xmlns:a16="http://schemas.microsoft.com/office/drawing/2014/main" val="328412327"/>
                    </a:ext>
                  </a:extLst>
                </a:gridCol>
                <a:gridCol w="487680">
                  <a:extLst>
                    <a:ext uri="{9D8B030D-6E8A-4147-A177-3AD203B41FA5}">
                      <a16:colId xmlns:a16="http://schemas.microsoft.com/office/drawing/2014/main" val="977982692"/>
                    </a:ext>
                  </a:extLst>
                </a:gridCol>
                <a:gridCol w="411664">
                  <a:extLst>
                    <a:ext uri="{9D8B030D-6E8A-4147-A177-3AD203B41FA5}">
                      <a16:colId xmlns:a16="http://schemas.microsoft.com/office/drawing/2014/main" val="3222628222"/>
                    </a:ext>
                  </a:extLst>
                </a:gridCol>
                <a:gridCol w="514165">
                  <a:extLst>
                    <a:ext uri="{9D8B030D-6E8A-4147-A177-3AD203B41FA5}">
                      <a16:colId xmlns:a16="http://schemas.microsoft.com/office/drawing/2014/main" val="3763835048"/>
                    </a:ext>
                  </a:extLst>
                </a:gridCol>
              </a:tblGrid>
              <a:tr h="370840">
                <a:tc>
                  <a:txBody>
                    <a:bodyPr/>
                    <a:lstStyle/>
                    <a:p>
                      <a:r>
                        <a:rPr lang="en-US">
                          <a:solidFill>
                            <a:schemeClr val="bg1"/>
                          </a:solidFill>
                        </a:rPr>
                        <a:t>cluster-ordering</a:t>
                      </a:r>
                      <a:endParaRPr lang="en-US"/>
                    </a:p>
                  </a:txBody>
                  <a:tcPr>
                    <a:solidFill>
                      <a:srgbClr val="000C1A"/>
                    </a:solidFill>
                  </a:tcPr>
                </a:tc>
                <a:tc>
                  <a:txBody>
                    <a:bodyPr/>
                    <a:lstStyle/>
                    <a:p>
                      <a:r>
                        <a:rPr lang="en-US"/>
                        <a:t>A</a:t>
                      </a:r>
                    </a:p>
                  </a:txBody>
                  <a:tcPr>
                    <a:solidFill>
                      <a:srgbClr val="000C1A"/>
                    </a:solidFill>
                  </a:tcPr>
                </a:tc>
                <a:tc>
                  <a:txBody>
                    <a:bodyPr/>
                    <a:lstStyle/>
                    <a:p>
                      <a:r>
                        <a:rPr lang="en-US"/>
                        <a:t>B</a:t>
                      </a:r>
                    </a:p>
                  </a:txBody>
                  <a:tcPr>
                    <a:solidFill>
                      <a:srgbClr val="000C1A"/>
                    </a:solidFill>
                  </a:tcPr>
                </a:tc>
                <a:tc>
                  <a:txBody>
                    <a:bodyPr/>
                    <a:lstStyle/>
                    <a:p>
                      <a:r>
                        <a:rPr lang="en-US"/>
                        <a:t>C</a:t>
                      </a:r>
                    </a:p>
                  </a:txBody>
                  <a:tcPr>
                    <a:solidFill>
                      <a:srgbClr val="000C1A"/>
                    </a:solidFill>
                  </a:tcPr>
                </a:tc>
                <a:tc>
                  <a:txBody>
                    <a:bodyPr/>
                    <a:lstStyle/>
                    <a:p>
                      <a:r>
                        <a:rPr lang="en-US"/>
                        <a:t>D</a:t>
                      </a:r>
                    </a:p>
                  </a:txBody>
                  <a:tcPr>
                    <a:solidFill>
                      <a:srgbClr val="000C1A"/>
                    </a:solidFill>
                  </a:tcPr>
                </a:tc>
                <a:tc>
                  <a:txBody>
                    <a:bodyPr/>
                    <a:lstStyle/>
                    <a:p>
                      <a:r>
                        <a:rPr lang="en-US"/>
                        <a:t>E</a:t>
                      </a:r>
                    </a:p>
                  </a:txBody>
                  <a:tcPr>
                    <a:solidFill>
                      <a:srgbClr val="000C1A"/>
                    </a:solidFill>
                  </a:tcPr>
                </a:tc>
                <a:tc>
                  <a:txBody>
                    <a:bodyPr/>
                    <a:lstStyle/>
                    <a:p>
                      <a:r>
                        <a:rPr lang="en-US"/>
                        <a:t>F</a:t>
                      </a:r>
                    </a:p>
                  </a:txBody>
                  <a:tcPr>
                    <a:solidFill>
                      <a:srgbClr val="000C1A"/>
                    </a:solidFill>
                  </a:tcPr>
                </a:tc>
                <a:tc>
                  <a:txBody>
                    <a:bodyPr/>
                    <a:lstStyle/>
                    <a:p>
                      <a:r>
                        <a:rPr lang="en-US" dirty="0"/>
                        <a:t>G</a:t>
                      </a:r>
                    </a:p>
                  </a:txBody>
                  <a:tcPr>
                    <a:solidFill>
                      <a:srgbClr val="000C1A"/>
                    </a:solidFill>
                  </a:tcPr>
                </a:tc>
                <a:extLst>
                  <a:ext uri="{0D108BD9-81ED-4DB2-BD59-A6C34878D82A}">
                    <a16:rowId xmlns:a16="http://schemas.microsoft.com/office/drawing/2014/main" val="3028162098"/>
                  </a:ext>
                </a:extLst>
              </a:tr>
            </a:tbl>
          </a:graphicData>
        </a:graphic>
      </p:graphicFrame>
      <p:sp>
        <p:nvSpPr>
          <p:cNvPr id="11" name="TextBox 10">
            <a:extLst>
              <a:ext uri="{FF2B5EF4-FFF2-40B4-BE49-F238E27FC236}">
                <a16:creationId xmlns:a16="http://schemas.microsoft.com/office/drawing/2014/main" id="{A3DCF530-FF98-5A02-7E21-3A1ABE292799}"/>
              </a:ext>
            </a:extLst>
          </p:cNvPr>
          <p:cNvSpPr txBox="1"/>
          <p:nvPr/>
        </p:nvSpPr>
        <p:spPr>
          <a:xfrm>
            <a:off x="7955280" y="4168942"/>
            <a:ext cx="457200" cy="646331"/>
          </a:xfrm>
          <a:prstGeom prst="rect">
            <a:avLst/>
          </a:prstGeom>
          <a:noFill/>
        </p:spPr>
        <p:txBody>
          <a:bodyPr wrap="square" rtlCol="0">
            <a:spAutoFit/>
          </a:bodyPr>
          <a:lstStyle/>
          <a:p>
            <a:r>
              <a:rPr lang="en-US" sz="3600">
                <a:solidFill>
                  <a:schemeClr val="bg1"/>
                </a:solidFill>
                <a:sym typeface="Wingdings" panose="05000000000000000000" pitchFamily="2" charset="2"/>
              </a:rPr>
              <a:t></a:t>
            </a:r>
            <a:endParaRPr lang="en-US" sz="3600">
              <a:solidFill>
                <a:schemeClr val="bg1"/>
              </a:solidFill>
            </a:endParaRPr>
          </a:p>
        </p:txBody>
      </p:sp>
      <p:sp>
        <p:nvSpPr>
          <p:cNvPr id="12" name="TextBox 11">
            <a:extLst>
              <a:ext uri="{FF2B5EF4-FFF2-40B4-BE49-F238E27FC236}">
                <a16:creationId xmlns:a16="http://schemas.microsoft.com/office/drawing/2014/main" id="{5FCD548E-EBCA-5018-D312-AC2C1F55AE30}"/>
              </a:ext>
            </a:extLst>
          </p:cNvPr>
          <p:cNvSpPr txBox="1"/>
          <p:nvPr/>
        </p:nvSpPr>
        <p:spPr>
          <a:xfrm>
            <a:off x="9001760" y="3822496"/>
            <a:ext cx="2275840" cy="1200329"/>
          </a:xfrm>
          <a:prstGeom prst="rect">
            <a:avLst/>
          </a:prstGeom>
          <a:noFill/>
        </p:spPr>
        <p:txBody>
          <a:bodyPr wrap="square" rtlCol="0">
            <a:spAutoFit/>
          </a:bodyPr>
          <a:lstStyle/>
          <a:p>
            <a:r>
              <a:rPr lang="en-US" sz="2400">
                <a:solidFill>
                  <a:schemeClr val="bg1"/>
                </a:solidFill>
              </a:rPr>
              <a:t>Cụm 1: A, B, C</a:t>
            </a:r>
          </a:p>
          <a:p>
            <a:r>
              <a:rPr lang="en-US" sz="2400">
                <a:solidFill>
                  <a:schemeClr val="bg1"/>
                </a:solidFill>
              </a:rPr>
              <a:t>Cụm 2: D, E, F</a:t>
            </a:r>
          </a:p>
          <a:p>
            <a:r>
              <a:rPr lang="en-US" sz="2400">
                <a:solidFill>
                  <a:schemeClr val="bg1"/>
                </a:solidFill>
              </a:rPr>
              <a:t>Noise: G</a:t>
            </a:r>
          </a:p>
        </p:txBody>
      </p:sp>
    </p:spTree>
    <p:extLst>
      <p:ext uri="{BB962C8B-B14F-4D97-AF65-F5344CB8AC3E}">
        <p14:creationId xmlns:p14="http://schemas.microsoft.com/office/powerpoint/2010/main" val="1036893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BD02C-48D7-FBE5-DF2C-14DE4899DD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3425D-4C7C-8FE4-2661-39DC06719575}"/>
              </a:ext>
            </a:extLst>
          </p:cNvPr>
          <p:cNvSpPr>
            <a:spLocks noGrp="1"/>
          </p:cNvSpPr>
          <p:nvPr>
            <p:ph type="title"/>
          </p:nvPr>
        </p:nvSpPr>
        <p:spPr>
          <a:xfrm>
            <a:off x="838200" y="365125"/>
            <a:ext cx="10515600" cy="704101"/>
          </a:xfrm>
        </p:spPr>
        <p:txBody>
          <a:bodyPr/>
          <a:lstStyle/>
          <a:p>
            <a:pPr algn="ctr"/>
            <a:r>
              <a:rPr lang="en-US">
                <a:solidFill>
                  <a:schemeClr val="bg1"/>
                </a:solidFill>
              </a:rPr>
              <a:t>Ví dụ minh họa</a:t>
            </a:r>
          </a:p>
        </p:txBody>
      </p:sp>
      <p:pic>
        <p:nvPicPr>
          <p:cNvPr id="4" name="Picture 3" descr="A graph with green and orange bars&#10;&#10;AI-generated content may be incorrect.">
            <a:extLst>
              <a:ext uri="{FF2B5EF4-FFF2-40B4-BE49-F238E27FC236}">
                <a16:creationId xmlns:a16="http://schemas.microsoft.com/office/drawing/2014/main" id="{6AAA4E55-B8EA-599D-DE45-B6743D1186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9711" y="1232257"/>
            <a:ext cx="9052578" cy="5394971"/>
          </a:xfrm>
          <a:prstGeom prst="rect">
            <a:avLst/>
          </a:prstGeom>
        </p:spPr>
      </p:pic>
    </p:spTree>
    <p:extLst>
      <p:ext uri="{BB962C8B-B14F-4D97-AF65-F5344CB8AC3E}">
        <p14:creationId xmlns:p14="http://schemas.microsoft.com/office/powerpoint/2010/main" val="1124248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3BAE1-BD1D-436D-AEA1-700DF1AB52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43AB78-4203-66E0-B408-0527485A4B32}"/>
              </a:ext>
            </a:extLst>
          </p:cNvPr>
          <p:cNvSpPr>
            <a:spLocks noGrp="1"/>
          </p:cNvSpPr>
          <p:nvPr>
            <p:ph type="title"/>
          </p:nvPr>
        </p:nvSpPr>
        <p:spPr>
          <a:xfrm>
            <a:off x="838200" y="365125"/>
            <a:ext cx="10515600" cy="704101"/>
          </a:xfrm>
        </p:spPr>
        <p:txBody>
          <a:bodyPr/>
          <a:lstStyle/>
          <a:p>
            <a:pPr algn="ctr"/>
            <a:r>
              <a:rPr lang="en-US">
                <a:solidFill>
                  <a:schemeClr val="bg1"/>
                </a:solidFill>
              </a:rPr>
              <a:t>Ví dụ minh họa</a:t>
            </a:r>
          </a:p>
        </p:txBody>
      </p:sp>
      <p:pic>
        <p:nvPicPr>
          <p:cNvPr id="5" name="Picture 4" descr="A graph with numbers and symbols&#10;&#10;AI-generated content may be incorrect.">
            <a:extLst>
              <a:ext uri="{FF2B5EF4-FFF2-40B4-BE49-F238E27FC236}">
                <a16:creationId xmlns:a16="http://schemas.microsoft.com/office/drawing/2014/main" id="{9DCE1113-17F4-CABE-8AD7-45530D1B5A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5947" y="1238874"/>
            <a:ext cx="4980106" cy="5118383"/>
          </a:xfrm>
          <a:prstGeom prst="rect">
            <a:avLst/>
          </a:prstGeom>
        </p:spPr>
      </p:pic>
    </p:spTree>
    <p:extLst>
      <p:ext uri="{BB962C8B-B14F-4D97-AF65-F5344CB8AC3E}">
        <p14:creationId xmlns:p14="http://schemas.microsoft.com/office/powerpoint/2010/main" val="2048192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113">
            <a:extLst>
              <a:ext uri="{FF2B5EF4-FFF2-40B4-BE49-F238E27FC236}">
                <a16:creationId xmlns:a16="http://schemas.microsoft.com/office/drawing/2014/main" id="{F110D833-8F4F-4343-8A38-4C018D0A3162}"/>
              </a:ext>
            </a:extLst>
          </p:cNvPr>
          <p:cNvSpPr txBox="1"/>
          <p:nvPr/>
        </p:nvSpPr>
        <p:spPr>
          <a:xfrm>
            <a:off x="2170354" y="261975"/>
            <a:ext cx="5334892" cy="76944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4400" i="0" u="none" strike="noStrike" kern="1200" cap="none" spc="0" normalizeH="0" baseline="0" noProof="0" dirty="0" err="1">
                <a:ln>
                  <a:noFill/>
                </a:ln>
                <a:solidFill>
                  <a:srgbClr val="FFFFFF"/>
                </a:solidFill>
                <a:effectLst/>
                <a:uLnTx/>
                <a:uFillTx/>
                <a:latin typeface="Yeseva One" panose="00000500000000000000" pitchFamily="2" charset="0"/>
              </a:rPr>
              <a:t>Nhận</a:t>
            </a:r>
            <a:r>
              <a:rPr kumimoji="0" lang="en-US" altLang="zh-CN" sz="4400" i="0" u="none" strike="noStrike" kern="1200" cap="none" spc="0" normalizeH="0" noProof="0" dirty="0">
                <a:ln>
                  <a:noFill/>
                </a:ln>
                <a:solidFill>
                  <a:srgbClr val="FFFFFF"/>
                </a:solidFill>
                <a:effectLst/>
                <a:uLnTx/>
                <a:uFillTx/>
                <a:latin typeface="Yeseva One" panose="00000500000000000000" pitchFamily="2" charset="0"/>
              </a:rPr>
              <a:t> </a:t>
            </a:r>
            <a:r>
              <a:rPr kumimoji="0" lang="en-US" altLang="zh-CN" sz="4400" i="0" u="none" strike="noStrike" kern="1200" cap="none" spc="0" normalizeH="0" noProof="0" dirty="0" err="1">
                <a:ln>
                  <a:noFill/>
                </a:ln>
                <a:solidFill>
                  <a:srgbClr val="FFFFFF"/>
                </a:solidFill>
                <a:effectLst/>
                <a:uLnTx/>
                <a:uFillTx/>
                <a:latin typeface="Yeseva One" panose="00000500000000000000" pitchFamily="2" charset="0"/>
              </a:rPr>
              <a:t>xét</a:t>
            </a:r>
            <a:r>
              <a:rPr kumimoji="0" lang="en-US" altLang="zh-CN" sz="4400" i="0" u="none" strike="noStrike" kern="1200" cap="none" spc="0" normalizeH="0" noProof="0" dirty="0">
                <a:ln>
                  <a:noFill/>
                </a:ln>
                <a:solidFill>
                  <a:srgbClr val="FFFFFF"/>
                </a:solidFill>
                <a:effectLst/>
                <a:uLnTx/>
                <a:uFillTx/>
                <a:latin typeface="Yeseva One" panose="00000500000000000000" pitchFamily="2" charset="0"/>
              </a:rPr>
              <a:t> </a:t>
            </a:r>
            <a:r>
              <a:rPr kumimoji="0" lang="en-US" altLang="zh-CN" sz="4400" i="0" u="none" strike="noStrike" kern="1200" cap="none" spc="0" normalizeH="0" noProof="0" dirty="0" err="1">
                <a:ln>
                  <a:noFill/>
                </a:ln>
                <a:solidFill>
                  <a:srgbClr val="FFFFFF"/>
                </a:solidFill>
                <a:effectLst/>
                <a:uLnTx/>
                <a:uFillTx/>
                <a:latin typeface="Yeseva One" panose="00000500000000000000" pitchFamily="2" charset="0"/>
              </a:rPr>
              <a:t>thuật</a:t>
            </a:r>
            <a:r>
              <a:rPr kumimoji="0" lang="en-US" altLang="zh-CN" sz="4400" i="0" u="none" strike="noStrike" kern="1200" cap="none" spc="0" normalizeH="0" noProof="0" dirty="0">
                <a:ln>
                  <a:noFill/>
                </a:ln>
                <a:solidFill>
                  <a:srgbClr val="FFFFFF"/>
                </a:solidFill>
                <a:effectLst/>
                <a:uLnTx/>
                <a:uFillTx/>
                <a:latin typeface="Yeseva One" panose="00000500000000000000" pitchFamily="2" charset="0"/>
              </a:rPr>
              <a:t> </a:t>
            </a:r>
            <a:r>
              <a:rPr kumimoji="0" lang="en-US" altLang="zh-CN" sz="4400" i="0" u="none" strike="noStrike" kern="1200" cap="none" spc="0" normalizeH="0" noProof="0" dirty="0" err="1">
                <a:ln>
                  <a:noFill/>
                </a:ln>
                <a:solidFill>
                  <a:srgbClr val="FFFFFF"/>
                </a:solidFill>
                <a:effectLst/>
                <a:uLnTx/>
                <a:uFillTx/>
                <a:latin typeface="Yeseva One" panose="00000500000000000000" pitchFamily="2" charset="0"/>
              </a:rPr>
              <a:t>toán</a:t>
            </a:r>
            <a:endParaRPr kumimoji="0" lang="zh-CN" altLang="en-US" sz="4400" i="0"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31" name="文本框 115">
            <a:extLst>
              <a:ext uri="{FF2B5EF4-FFF2-40B4-BE49-F238E27FC236}">
                <a16:creationId xmlns:a16="http://schemas.microsoft.com/office/drawing/2014/main" id="{3840CD5A-5039-4C52-A4A7-134CC70F3A13}"/>
              </a:ext>
            </a:extLst>
          </p:cNvPr>
          <p:cNvSpPr txBox="1"/>
          <p:nvPr/>
        </p:nvSpPr>
        <p:spPr>
          <a:xfrm>
            <a:off x="946634" y="200419"/>
            <a:ext cx="1653132"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FFFFFF"/>
                </a:solidFill>
                <a:latin typeface="Yeseva One" panose="00000500000000000000" pitchFamily="2" charset="0"/>
              </a:rPr>
              <a:t>05</a:t>
            </a:r>
            <a:endParaRPr kumimoji="0" lang="zh-CN" altLang="en-US" sz="4800" b="1" i="0" u="none" strike="noStrike" kern="1200" cap="none" spc="0" normalizeH="0" baseline="0" noProof="0" dirty="0">
              <a:ln>
                <a:noFill/>
              </a:ln>
              <a:solidFill>
                <a:srgbClr val="FFFFFF"/>
              </a:solidFill>
              <a:effectLst/>
              <a:uLnTx/>
              <a:uFillTx/>
              <a:latin typeface="Yeseva One" panose="00000500000000000000" pitchFamily="2" charset="0"/>
            </a:endParaRPr>
          </a:p>
        </p:txBody>
      </p:sp>
      <p:grpSp>
        <p:nvGrpSpPr>
          <p:cNvPr id="32" name="组合 49">
            <a:extLst>
              <a:ext uri="{FF2B5EF4-FFF2-40B4-BE49-F238E27FC236}">
                <a16:creationId xmlns:a16="http://schemas.microsoft.com/office/drawing/2014/main" id="{8894B26F-229B-4AE6-9E30-1D16ECE4DC4B}"/>
              </a:ext>
            </a:extLst>
          </p:cNvPr>
          <p:cNvGrpSpPr/>
          <p:nvPr/>
        </p:nvGrpSpPr>
        <p:grpSpPr>
          <a:xfrm>
            <a:off x="0" y="70419"/>
            <a:ext cx="3998230" cy="1055710"/>
            <a:chOff x="0" y="330395"/>
            <a:chExt cx="3998230" cy="1055710"/>
          </a:xfrm>
        </p:grpSpPr>
        <p:grpSp>
          <p:nvGrpSpPr>
            <p:cNvPr id="33" name="组合 54">
              <a:extLst>
                <a:ext uri="{FF2B5EF4-FFF2-40B4-BE49-F238E27FC236}">
                  <a16:creationId xmlns:a16="http://schemas.microsoft.com/office/drawing/2014/main" id="{F9F435CF-B6D3-4658-B86E-1657368B26C6}"/>
                </a:ext>
              </a:extLst>
            </p:cNvPr>
            <p:cNvGrpSpPr/>
            <p:nvPr/>
          </p:nvGrpSpPr>
          <p:grpSpPr>
            <a:xfrm>
              <a:off x="0" y="330395"/>
              <a:ext cx="952409" cy="1055710"/>
              <a:chOff x="-1" y="1447994"/>
              <a:chExt cx="2805034" cy="3109278"/>
            </a:xfrm>
          </p:grpSpPr>
          <p:sp>
            <p:nvSpPr>
              <p:cNvPr id="45" name="等腰三角形 84">
                <a:extLst>
                  <a:ext uri="{FF2B5EF4-FFF2-40B4-BE49-F238E27FC236}">
                    <a16:creationId xmlns:a16="http://schemas.microsoft.com/office/drawing/2014/main" id="{83656E67-5372-4A19-894B-5838C439B9EC}"/>
                  </a:ext>
                </a:extLst>
              </p:cNvPr>
              <p:cNvSpPr/>
              <p:nvPr/>
            </p:nvSpPr>
            <p:spPr>
              <a:xfrm rot="5400000">
                <a:off x="1494447" y="1952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46" name="等腰三角形 85">
                <a:extLst>
                  <a:ext uri="{FF2B5EF4-FFF2-40B4-BE49-F238E27FC236}">
                    <a16:creationId xmlns:a16="http://schemas.microsoft.com/office/drawing/2014/main" id="{0F785D67-528C-4F96-9A62-61C7527CA3C8}"/>
                  </a:ext>
                </a:extLst>
              </p:cNvPr>
              <p:cNvSpPr/>
              <p:nvPr/>
            </p:nvSpPr>
            <p:spPr>
              <a:xfrm rot="5400000">
                <a:off x="1071974" y="2824215"/>
                <a:ext cx="1861431" cy="1604683"/>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47" name="等腰三角形 86">
                <a:extLst>
                  <a:ext uri="{FF2B5EF4-FFF2-40B4-BE49-F238E27FC236}">
                    <a16:creationId xmlns:a16="http://schemas.microsoft.com/office/drawing/2014/main" id="{0CCCD946-7135-4B76-9EA8-D9B751253017}"/>
                  </a:ext>
                </a:extLst>
              </p:cNvPr>
              <p:cNvSpPr/>
              <p:nvPr/>
            </p:nvSpPr>
            <p:spPr>
              <a:xfrm rot="5400000">
                <a:off x="666283"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48" name="等腰三角形 87">
                <a:extLst>
                  <a:ext uri="{FF2B5EF4-FFF2-40B4-BE49-F238E27FC236}">
                    <a16:creationId xmlns:a16="http://schemas.microsoft.com/office/drawing/2014/main" id="{42F8FF52-24CF-4056-8504-610763DD9FC7}"/>
                  </a:ext>
                </a:extLst>
              </p:cNvPr>
              <p:cNvSpPr/>
              <p:nvPr/>
            </p:nvSpPr>
            <p:spPr>
              <a:xfrm rot="5400000">
                <a:off x="25871"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49" name="等腰三角形 88">
                <a:extLst>
                  <a:ext uri="{FF2B5EF4-FFF2-40B4-BE49-F238E27FC236}">
                    <a16:creationId xmlns:a16="http://schemas.microsoft.com/office/drawing/2014/main" id="{B62C63D7-1D19-4617-B869-6E890918004E}"/>
                  </a:ext>
                </a:extLst>
              </p:cNvPr>
              <p:cNvSpPr/>
              <p:nvPr/>
            </p:nvSpPr>
            <p:spPr>
              <a:xfrm rot="5400000">
                <a:off x="-123297"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50" name="等腰三角形 89">
                <a:extLst>
                  <a:ext uri="{FF2B5EF4-FFF2-40B4-BE49-F238E27FC236}">
                    <a16:creationId xmlns:a16="http://schemas.microsoft.com/office/drawing/2014/main" id="{0D3673F3-0281-417A-93D0-0661767DB45A}"/>
                  </a:ext>
                </a:extLst>
              </p:cNvPr>
              <p:cNvSpPr/>
              <p:nvPr/>
            </p:nvSpPr>
            <p:spPr>
              <a:xfrm rot="5400000">
                <a:off x="-41147"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51" name="等腰三角形 90">
                <a:extLst>
                  <a:ext uri="{FF2B5EF4-FFF2-40B4-BE49-F238E27FC236}">
                    <a16:creationId xmlns:a16="http://schemas.microsoft.com/office/drawing/2014/main" id="{BCF9AE08-89BF-43B0-BCB1-A24C14B12A7E}"/>
                  </a:ext>
                </a:extLst>
              </p:cNvPr>
              <p:cNvSpPr/>
              <p:nvPr/>
            </p:nvSpPr>
            <p:spPr>
              <a:xfrm rot="5400000">
                <a:off x="-50998" y="3868826"/>
                <a:ext cx="739443" cy="63745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grpSp>
          <p:nvGrpSpPr>
            <p:cNvPr id="34" name="组合 56">
              <a:extLst>
                <a:ext uri="{FF2B5EF4-FFF2-40B4-BE49-F238E27FC236}">
                  <a16:creationId xmlns:a16="http://schemas.microsoft.com/office/drawing/2014/main" id="{074B27FF-DF02-4C8B-8144-6FF0FD06F0A8}"/>
                </a:ext>
              </a:extLst>
            </p:cNvPr>
            <p:cNvGrpSpPr/>
            <p:nvPr/>
          </p:nvGrpSpPr>
          <p:grpSpPr>
            <a:xfrm>
              <a:off x="3416530" y="575300"/>
              <a:ext cx="168045" cy="168045"/>
              <a:chOff x="3300742" y="531547"/>
              <a:chExt cx="878349" cy="878349"/>
            </a:xfrm>
          </p:grpSpPr>
          <p:sp>
            <p:nvSpPr>
              <p:cNvPr id="42" name="椭圆 81">
                <a:extLst>
                  <a:ext uri="{FF2B5EF4-FFF2-40B4-BE49-F238E27FC236}">
                    <a16:creationId xmlns:a16="http://schemas.microsoft.com/office/drawing/2014/main" id="{54FA76F2-57C9-475D-AC9D-FF441B37A6C7}"/>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43" name="椭圆 82">
                <a:extLst>
                  <a:ext uri="{FF2B5EF4-FFF2-40B4-BE49-F238E27FC236}">
                    <a16:creationId xmlns:a16="http://schemas.microsoft.com/office/drawing/2014/main" id="{D3F02B04-1CA5-4FA4-81F2-34DE5D733093}"/>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44" name="椭圆 83">
                <a:extLst>
                  <a:ext uri="{FF2B5EF4-FFF2-40B4-BE49-F238E27FC236}">
                    <a16:creationId xmlns:a16="http://schemas.microsoft.com/office/drawing/2014/main" id="{678D1A5B-B6DE-4EDD-A088-A66E56908762}"/>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grpSp>
          <p:nvGrpSpPr>
            <p:cNvPr id="35" name="组合 72">
              <a:extLst>
                <a:ext uri="{FF2B5EF4-FFF2-40B4-BE49-F238E27FC236}">
                  <a16:creationId xmlns:a16="http://schemas.microsoft.com/office/drawing/2014/main" id="{32ADC427-EC6A-4B32-B4DC-624441A91E01}"/>
                </a:ext>
              </a:extLst>
            </p:cNvPr>
            <p:cNvGrpSpPr/>
            <p:nvPr/>
          </p:nvGrpSpPr>
          <p:grpSpPr>
            <a:xfrm>
              <a:off x="2079855" y="791024"/>
              <a:ext cx="168045" cy="168045"/>
              <a:chOff x="3300742" y="531547"/>
              <a:chExt cx="878349" cy="878349"/>
            </a:xfrm>
          </p:grpSpPr>
          <p:sp>
            <p:nvSpPr>
              <p:cNvPr id="39" name="椭圆 78">
                <a:extLst>
                  <a:ext uri="{FF2B5EF4-FFF2-40B4-BE49-F238E27FC236}">
                    <a16:creationId xmlns:a16="http://schemas.microsoft.com/office/drawing/2014/main" id="{5C68D0E7-7339-439C-B2AE-21C916210A1B}"/>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40" name="椭圆 79">
                <a:extLst>
                  <a:ext uri="{FF2B5EF4-FFF2-40B4-BE49-F238E27FC236}">
                    <a16:creationId xmlns:a16="http://schemas.microsoft.com/office/drawing/2014/main" id="{7837F888-8A8B-4349-9DB2-9105D0EC237C}"/>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41" name="椭圆 80">
                <a:extLst>
                  <a:ext uri="{FF2B5EF4-FFF2-40B4-BE49-F238E27FC236}">
                    <a16:creationId xmlns:a16="http://schemas.microsoft.com/office/drawing/2014/main" id="{E083269A-F38C-4221-8CF3-C0BDB0A4A932}"/>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cxnSp>
          <p:nvCxnSpPr>
            <p:cNvPr id="36" name="直接连接符 75">
              <a:extLst>
                <a:ext uri="{FF2B5EF4-FFF2-40B4-BE49-F238E27FC236}">
                  <a16:creationId xmlns:a16="http://schemas.microsoft.com/office/drawing/2014/main" id="{D49EBE64-CEBF-461F-A0F8-F17647BFF4AD}"/>
                </a:ext>
              </a:extLst>
            </p:cNvPr>
            <p:cNvCxnSpPr>
              <a:cxnSpLocks/>
            </p:cNvCxnSpPr>
            <p:nvPr/>
          </p:nvCxnSpPr>
          <p:spPr>
            <a:xfrm flipH="1">
              <a:off x="3819306" y="710604"/>
              <a:ext cx="178924" cy="178925"/>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76">
              <a:extLst>
                <a:ext uri="{FF2B5EF4-FFF2-40B4-BE49-F238E27FC236}">
                  <a16:creationId xmlns:a16="http://schemas.microsoft.com/office/drawing/2014/main" id="{53392024-B99E-4F25-97A9-77740EBDEAC3}"/>
                </a:ext>
              </a:extLst>
            </p:cNvPr>
            <p:cNvCxnSpPr>
              <a:cxnSpLocks/>
            </p:cNvCxnSpPr>
            <p:nvPr/>
          </p:nvCxnSpPr>
          <p:spPr>
            <a:xfrm flipH="1">
              <a:off x="2938521" y="387606"/>
              <a:ext cx="207937" cy="207938"/>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77">
              <a:extLst>
                <a:ext uri="{FF2B5EF4-FFF2-40B4-BE49-F238E27FC236}">
                  <a16:creationId xmlns:a16="http://schemas.microsoft.com/office/drawing/2014/main" id="{75445B17-4E62-47D7-B1A7-5AC335ECB217}"/>
                </a:ext>
              </a:extLst>
            </p:cNvPr>
            <p:cNvCxnSpPr>
              <a:cxnSpLocks/>
            </p:cNvCxnSpPr>
            <p:nvPr/>
          </p:nvCxnSpPr>
          <p:spPr>
            <a:xfrm flipH="1">
              <a:off x="1878241" y="710604"/>
              <a:ext cx="113257" cy="113259"/>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cxnSp>
        <p:nvCxnSpPr>
          <p:cNvPr id="52" name="Straight Connector 51">
            <a:extLst>
              <a:ext uri="{FF2B5EF4-FFF2-40B4-BE49-F238E27FC236}">
                <a16:creationId xmlns:a16="http://schemas.microsoft.com/office/drawing/2014/main" id="{74C32201-D12C-4DB6-ADC0-F1C0A3392439}"/>
              </a:ext>
            </a:extLst>
          </p:cNvPr>
          <p:cNvCxnSpPr>
            <a:cxnSpLocks/>
          </p:cNvCxnSpPr>
          <p:nvPr/>
        </p:nvCxnSpPr>
        <p:spPr>
          <a:xfrm>
            <a:off x="1438953" y="1035707"/>
            <a:ext cx="6136224" cy="0"/>
          </a:xfrm>
          <a:prstGeom prst="line">
            <a:avLst/>
          </a:prstGeom>
          <a:ln w="38100">
            <a:solidFill>
              <a:schemeClr val="bg1"/>
            </a:solidFill>
          </a:ln>
        </p:spPr>
        <p:style>
          <a:lnRef idx="1">
            <a:schemeClr val="accent6"/>
          </a:lnRef>
          <a:fillRef idx="0">
            <a:schemeClr val="accent6"/>
          </a:fillRef>
          <a:effectRef idx="0">
            <a:schemeClr val="accent6"/>
          </a:effectRef>
          <a:fontRef idx="minor">
            <a:schemeClr val="tx1"/>
          </a:fontRef>
        </p:style>
      </p:cxnSp>
      <p:grpSp>
        <p:nvGrpSpPr>
          <p:cNvPr id="53" name="Group 52">
            <a:extLst>
              <a:ext uri="{FF2B5EF4-FFF2-40B4-BE49-F238E27FC236}">
                <a16:creationId xmlns:a16="http://schemas.microsoft.com/office/drawing/2014/main" id="{B3302A00-DAA0-4EC3-A6B8-ABE01C2AE42F}"/>
              </a:ext>
            </a:extLst>
          </p:cNvPr>
          <p:cNvGrpSpPr/>
          <p:nvPr/>
        </p:nvGrpSpPr>
        <p:grpSpPr>
          <a:xfrm rot="4479720">
            <a:off x="-2273018" y="1182649"/>
            <a:ext cx="4572000" cy="4572000"/>
            <a:chOff x="-2286000" y="944588"/>
            <a:chExt cx="4572000" cy="4572000"/>
          </a:xfrm>
        </p:grpSpPr>
        <p:grpSp>
          <p:nvGrpSpPr>
            <p:cNvPr id="54" name="Group 53">
              <a:extLst>
                <a:ext uri="{FF2B5EF4-FFF2-40B4-BE49-F238E27FC236}">
                  <a16:creationId xmlns:a16="http://schemas.microsoft.com/office/drawing/2014/main" id="{B847F7B4-A40F-4948-89CA-DBB0076C01F4}"/>
                </a:ext>
              </a:extLst>
            </p:cNvPr>
            <p:cNvGrpSpPr/>
            <p:nvPr/>
          </p:nvGrpSpPr>
          <p:grpSpPr>
            <a:xfrm>
              <a:off x="-2286000" y="944588"/>
              <a:ext cx="4572000" cy="4572000"/>
              <a:chOff x="4405745" y="1016000"/>
              <a:chExt cx="4572000" cy="4572000"/>
            </a:xfrm>
          </p:grpSpPr>
          <p:sp>
            <p:nvSpPr>
              <p:cNvPr id="60" name="Oval 59">
                <a:extLst>
                  <a:ext uri="{FF2B5EF4-FFF2-40B4-BE49-F238E27FC236}">
                    <a16:creationId xmlns:a16="http://schemas.microsoft.com/office/drawing/2014/main" id="{25DFBE53-D786-46E8-9FD8-3C2E398067EC}"/>
                  </a:ext>
                </a:extLst>
              </p:cNvPr>
              <p:cNvSpPr/>
              <p:nvPr/>
            </p:nvSpPr>
            <p:spPr>
              <a:xfrm>
                <a:off x="4405745" y="1016000"/>
                <a:ext cx="4572000" cy="4572000"/>
              </a:xfrm>
              <a:prstGeom prst="ellipse">
                <a:avLst/>
              </a:prstGeom>
              <a:solidFill>
                <a:srgbClr val="01132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4161DF2E-DBB0-478E-9F05-32C5F0CF5E57}"/>
                  </a:ext>
                </a:extLst>
              </p:cNvPr>
              <p:cNvGrpSpPr/>
              <p:nvPr/>
            </p:nvGrpSpPr>
            <p:grpSpPr>
              <a:xfrm>
                <a:off x="4591519" y="1270000"/>
                <a:ext cx="4164554" cy="4318000"/>
                <a:chOff x="4591519" y="1270000"/>
                <a:chExt cx="4164554" cy="4318000"/>
              </a:xfrm>
            </p:grpSpPr>
            <p:cxnSp>
              <p:nvCxnSpPr>
                <p:cNvPr id="62" name="Straight Connector 61">
                  <a:extLst>
                    <a:ext uri="{FF2B5EF4-FFF2-40B4-BE49-F238E27FC236}">
                      <a16:creationId xmlns:a16="http://schemas.microsoft.com/office/drawing/2014/main" id="{36B02A3D-7F9E-4277-A8D0-FEAED86B367E}"/>
                    </a:ext>
                  </a:extLst>
                </p:cNvPr>
                <p:cNvCxnSpPr>
                  <a:cxnSpLocks/>
                </p:cNvCxnSpPr>
                <p:nvPr/>
              </p:nvCxnSpPr>
              <p:spPr>
                <a:xfrm>
                  <a:off x="5645511" y="1270000"/>
                  <a:ext cx="1046233" cy="1963281"/>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9BD5B836-2EB4-4238-9225-99CC9C4D0031}"/>
                    </a:ext>
                  </a:extLst>
                </p:cNvPr>
                <p:cNvCxnSpPr>
                  <a:cxnSpLocks/>
                  <a:endCxn id="60" idx="7"/>
                </p:cNvCxnSpPr>
                <p:nvPr/>
              </p:nvCxnSpPr>
              <p:spPr>
                <a:xfrm flipV="1">
                  <a:off x="6691745" y="1685554"/>
                  <a:ext cx="1616446" cy="1547727"/>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D0C777D-A6B8-40CB-B393-A2C74B3F0568}"/>
                    </a:ext>
                  </a:extLst>
                </p:cNvPr>
                <p:cNvCxnSpPr>
                  <a:cxnSpLocks/>
                </p:cNvCxnSpPr>
                <p:nvPr/>
              </p:nvCxnSpPr>
              <p:spPr>
                <a:xfrm>
                  <a:off x="6691745" y="3233281"/>
                  <a:ext cx="2064328" cy="100621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80345FD5-651C-4CC4-92B0-D6698C54D6D6}"/>
                    </a:ext>
                  </a:extLst>
                </p:cNvPr>
                <p:cNvCxnSpPr>
                  <a:cxnSpLocks/>
                  <a:endCxn id="60" idx="4"/>
                </p:cNvCxnSpPr>
                <p:nvPr/>
              </p:nvCxnSpPr>
              <p:spPr>
                <a:xfrm>
                  <a:off x="6691744" y="3233281"/>
                  <a:ext cx="1" cy="2354719"/>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538D9EFF-299D-4E1B-96C1-8503B88DC3FC}"/>
                    </a:ext>
                  </a:extLst>
                </p:cNvPr>
                <p:cNvCxnSpPr>
                  <a:cxnSpLocks/>
                </p:cNvCxnSpPr>
                <p:nvPr/>
              </p:nvCxnSpPr>
              <p:spPr>
                <a:xfrm flipH="1">
                  <a:off x="4591519" y="3233281"/>
                  <a:ext cx="2064327" cy="856583"/>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grpSp>
        <p:sp>
          <p:nvSpPr>
            <p:cNvPr id="55" name="TextBox 54">
              <a:extLst>
                <a:ext uri="{FF2B5EF4-FFF2-40B4-BE49-F238E27FC236}">
                  <a16:creationId xmlns:a16="http://schemas.microsoft.com/office/drawing/2014/main" id="{00D47418-C71D-4537-A6F9-FE587DF30E94}"/>
                </a:ext>
              </a:extLst>
            </p:cNvPr>
            <p:cNvSpPr txBox="1"/>
            <p:nvPr/>
          </p:nvSpPr>
          <p:spPr>
            <a:xfrm rot="17120280">
              <a:off x="734658" y="235342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01</a:t>
              </a:r>
            </a:p>
            <a:p>
              <a:pPr algn="ctr"/>
              <a:r>
                <a:rPr lang="en-US" b="1" dirty="0" err="1">
                  <a:solidFill>
                    <a:schemeClr val="bg1"/>
                  </a:solidFill>
                  <a:latin typeface="Yeseva One" panose="00000500000000000000"/>
                </a:rPr>
                <a:t>Giới</a:t>
              </a:r>
              <a:r>
                <a:rPr lang="en-US" b="1" dirty="0">
                  <a:solidFill>
                    <a:schemeClr val="bg1"/>
                  </a:solidFill>
                  <a:latin typeface="Yeseva One" panose="00000500000000000000"/>
                </a:rPr>
                <a:t> </a:t>
              </a:r>
              <a:r>
                <a:rPr lang="en-US" b="1" dirty="0" err="1">
                  <a:solidFill>
                    <a:schemeClr val="bg1"/>
                  </a:solidFill>
                  <a:latin typeface="Yeseva One" panose="00000500000000000000"/>
                </a:rPr>
                <a:t>thiệu</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56" name="TextBox 55">
              <a:extLst>
                <a:ext uri="{FF2B5EF4-FFF2-40B4-BE49-F238E27FC236}">
                  <a16:creationId xmlns:a16="http://schemas.microsoft.com/office/drawing/2014/main" id="{2A1423DE-3C41-4DCA-88BB-4BDD7C0477CE}"/>
                </a:ext>
              </a:extLst>
            </p:cNvPr>
            <p:cNvSpPr txBox="1"/>
            <p:nvPr/>
          </p:nvSpPr>
          <p:spPr>
            <a:xfrm rot="17120280">
              <a:off x="81977" y="3935006"/>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02</a:t>
              </a:r>
            </a:p>
            <a:p>
              <a:pPr algn="ctr"/>
              <a:r>
                <a:rPr lang="en-US" b="1" dirty="0">
                  <a:solidFill>
                    <a:schemeClr val="bg1"/>
                  </a:solidFill>
                  <a:latin typeface="Yeseva One" panose="00000500000000000000"/>
                </a:rPr>
                <a:t>Ý t</a:t>
              </a:r>
              <a:r>
                <a:rPr lang="vi-VN" b="1" dirty="0">
                  <a:solidFill>
                    <a:schemeClr val="bg1"/>
                  </a:solidFill>
                  <a:latin typeface="Yeseva One" panose="00000500000000000000"/>
                </a:rPr>
                <a:t>ư</a:t>
              </a:r>
              <a:r>
                <a:rPr lang="en-US" b="1" dirty="0" err="1">
                  <a:solidFill>
                    <a:schemeClr val="bg1"/>
                  </a:solidFill>
                  <a:latin typeface="Yeseva One" panose="00000500000000000000"/>
                </a:rPr>
                <a:t>ởng</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57" name="TextBox 56">
              <a:extLst>
                <a:ext uri="{FF2B5EF4-FFF2-40B4-BE49-F238E27FC236}">
                  <a16:creationId xmlns:a16="http://schemas.microsoft.com/office/drawing/2014/main" id="{61994F58-59C7-47CE-A509-7FE804F17356}"/>
                </a:ext>
              </a:extLst>
            </p:cNvPr>
            <p:cNvSpPr txBox="1"/>
            <p:nvPr/>
          </p:nvSpPr>
          <p:spPr>
            <a:xfrm rot="17120280">
              <a:off x="-1462711" y="3877564"/>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03</a:t>
              </a:r>
            </a:p>
            <a:p>
              <a:pPr algn="ctr"/>
              <a:r>
                <a:rPr lang="en-US" b="1" dirty="0" err="1">
                  <a:solidFill>
                    <a:schemeClr val="bg1"/>
                  </a:solidFill>
                  <a:latin typeface="Yeseva One" panose="00000500000000000000"/>
                </a:rPr>
                <a:t>Lý</a:t>
              </a:r>
              <a:r>
                <a:rPr lang="en-US" b="1" dirty="0">
                  <a:solidFill>
                    <a:schemeClr val="bg1"/>
                  </a:solidFill>
                  <a:latin typeface="Yeseva One" panose="00000500000000000000"/>
                </a:rPr>
                <a:t> </a:t>
              </a:r>
              <a:r>
                <a:rPr lang="en-US" b="1" dirty="0" err="1">
                  <a:solidFill>
                    <a:schemeClr val="bg1"/>
                  </a:solidFill>
                  <a:latin typeface="Yeseva One" panose="00000500000000000000"/>
                </a:rPr>
                <a:t>thuyết</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58" name="TextBox 57">
              <a:extLst>
                <a:ext uri="{FF2B5EF4-FFF2-40B4-BE49-F238E27FC236}">
                  <a16:creationId xmlns:a16="http://schemas.microsoft.com/office/drawing/2014/main" id="{EADB9D51-1604-4CA9-9855-94E23647D9C9}"/>
                </a:ext>
              </a:extLst>
            </p:cNvPr>
            <p:cNvSpPr txBox="1"/>
            <p:nvPr/>
          </p:nvSpPr>
          <p:spPr>
            <a:xfrm rot="17120280">
              <a:off x="-1977440" y="216809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04</a:t>
              </a:r>
            </a:p>
            <a:p>
              <a:pPr algn="ctr"/>
              <a:r>
                <a:rPr lang="en-US" b="1" dirty="0" err="1">
                  <a:solidFill>
                    <a:schemeClr val="bg1"/>
                  </a:solidFill>
                  <a:latin typeface="Yeseva One" panose="00000500000000000000"/>
                </a:rPr>
                <a:t>Thực</a:t>
              </a:r>
              <a:r>
                <a:rPr lang="en-US" b="1" dirty="0">
                  <a:solidFill>
                    <a:schemeClr val="bg1"/>
                  </a:solidFill>
                  <a:latin typeface="Yeseva One" panose="00000500000000000000"/>
                </a:rPr>
                <a:t> </a:t>
              </a:r>
              <a:r>
                <a:rPr lang="en-US" b="1" dirty="0" err="1">
                  <a:solidFill>
                    <a:schemeClr val="bg1"/>
                  </a:solidFill>
                  <a:latin typeface="Yeseva One" panose="00000500000000000000"/>
                </a:rPr>
                <a:t>hành</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59" name="TextBox 58">
              <a:extLst>
                <a:ext uri="{FF2B5EF4-FFF2-40B4-BE49-F238E27FC236}">
                  <a16:creationId xmlns:a16="http://schemas.microsoft.com/office/drawing/2014/main" id="{160618CA-DDCD-4B2B-AA41-2D0ED701407F}"/>
                </a:ext>
              </a:extLst>
            </p:cNvPr>
            <p:cNvSpPr txBox="1"/>
            <p:nvPr/>
          </p:nvSpPr>
          <p:spPr>
            <a:xfrm rot="17120280">
              <a:off x="-513671" y="1233507"/>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05</a:t>
              </a:r>
            </a:p>
            <a:p>
              <a:pPr algn="ctr"/>
              <a:r>
                <a:rPr lang="en-US" b="1" dirty="0" err="1">
                  <a:solidFill>
                    <a:schemeClr val="bg1"/>
                  </a:solidFill>
                  <a:latin typeface="Yeseva One" panose="00000500000000000000"/>
                </a:rPr>
                <a:t>Nhận</a:t>
              </a:r>
              <a:r>
                <a:rPr lang="en-US" b="1" dirty="0">
                  <a:solidFill>
                    <a:schemeClr val="bg1"/>
                  </a:solidFill>
                  <a:latin typeface="Yeseva One" panose="00000500000000000000"/>
                </a:rPr>
                <a:t> </a:t>
              </a:r>
              <a:r>
                <a:rPr lang="en-US" b="1" dirty="0" err="1">
                  <a:solidFill>
                    <a:schemeClr val="bg1"/>
                  </a:solidFill>
                  <a:latin typeface="Yeseva One" panose="00000500000000000000"/>
                </a:rPr>
                <a:t>xét</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grpSp>
      <p:cxnSp>
        <p:nvCxnSpPr>
          <p:cNvPr id="73" name="Straight Connector 72">
            <a:extLst>
              <a:ext uri="{FF2B5EF4-FFF2-40B4-BE49-F238E27FC236}">
                <a16:creationId xmlns:a16="http://schemas.microsoft.com/office/drawing/2014/main" id="{44DB9F4E-278D-4F73-BF97-BAE74998BF50}"/>
              </a:ext>
            </a:extLst>
          </p:cNvPr>
          <p:cNvCxnSpPr>
            <a:cxnSpLocks/>
          </p:cNvCxnSpPr>
          <p:nvPr/>
        </p:nvCxnSpPr>
        <p:spPr>
          <a:xfrm>
            <a:off x="7298424" y="1807580"/>
            <a:ext cx="9571" cy="42062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56B35DD-7B81-9EA6-44B0-DFA66FE9AE02}"/>
              </a:ext>
            </a:extLst>
          </p:cNvPr>
          <p:cNvGrpSpPr/>
          <p:nvPr/>
        </p:nvGrpSpPr>
        <p:grpSpPr>
          <a:xfrm>
            <a:off x="7696007" y="1542968"/>
            <a:ext cx="4262978" cy="4495503"/>
            <a:chOff x="7696007" y="1542968"/>
            <a:chExt cx="4262978" cy="4495503"/>
          </a:xfrm>
        </p:grpSpPr>
        <p:sp>
          <p:nvSpPr>
            <p:cNvPr id="72" name="TextBox 71">
              <a:extLst>
                <a:ext uri="{FF2B5EF4-FFF2-40B4-BE49-F238E27FC236}">
                  <a16:creationId xmlns:a16="http://schemas.microsoft.com/office/drawing/2014/main" id="{341AD584-2B9C-4384-A8A0-882840773CE4}"/>
                </a:ext>
              </a:extLst>
            </p:cNvPr>
            <p:cNvSpPr txBox="1"/>
            <p:nvPr/>
          </p:nvSpPr>
          <p:spPr>
            <a:xfrm>
              <a:off x="7696007" y="1542968"/>
              <a:ext cx="4262978" cy="442674"/>
            </a:xfrm>
            <a:prstGeom prst="roundRect">
              <a:avLst/>
            </a:prstGeom>
            <a:solidFill>
              <a:schemeClr val="bg1">
                <a:alpha val="20000"/>
              </a:schemeClr>
            </a:solidFill>
            <a:ln>
              <a:solidFill>
                <a:schemeClr val="bg1"/>
              </a:solidFill>
            </a:ln>
          </p:spPr>
          <p:txBody>
            <a:bodyPr wrap="square" rtlCol="0">
              <a:spAutoFit/>
            </a:bodyPr>
            <a:lstStyle/>
            <a:p>
              <a:r>
                <a:rPr lang="vi-VN" sz="2000" dirty="0">
                  <a:solidFill>
                    <a:schemeClr val="bg1"/>
                  </a:solidFill>
                </a:rPr>
                <a:t>Hiệu suất chậm hơn DBSCAN</a:t>
              </a:r>
              <a:endParaRPr lang="en-US" sz="2000" dirty="0">
                <a:solidFill>
                  <a:schemeClr val="bg1"/>
                </a:solidFill>
              </a:endParaRPr>
            </a:p>
          </p:txBody>
        </p:sp>
        <p:sp>
          <p:nvSpPr>
            <p:cNvPr id="75" name="TextBox 74">
              <a:extLst>
                <a:ext uri="{FF2B5EF4-FFF2-40B4-BE49-F238E27FC236}">
                  <a16:creationId xmlns:a16="http://schemas.microsoft.com/office/drawing/2014/main" id="{DF76BD0C-2E59-40F5-8B00-0C293B46D8C8}"/>
                </a:ext>
              </a:extLst>
            </p:cNvPr>
            <p:cNvSpPr txBox="1"/>
            <p:nvPr/>
          </p:nvSpPr>
          <p:spPr>
            <a:xfrm>
              <a:off x="7696007" y="2373415"/>
              <a:ext cx="4262978" cy="442674"/>
            </a:xfrm>
            <a:prstGeom prst="roundRect">
              <a:avLst/>
            </a:prstGeom>
            <a:solidFill>
              <a:schemeClr val="bg1">
                <a:alpha val="20000"/>
              </a:schemeClr>
            </a:solidFill>
            <a:ln>
              <a:solidFill>
                <a:schemeClr val="bg1"/>
              </a:solidFill>
            </a:ln>
          </p:spPr>
          <p:txBody>
            <a:bodyPr wrap="square" rtlCol="0">
              <a:spAutoFit/>
            </a:bodyPr>
            <a:lstStyle/>
            <a:p>
              <a:r>
                <a:rPr lang="en-US" sz="2000" dirty="0" err="1">
                  <a:solidFill>
                    <a:schemeClr val="bg1"/>
                  </a:solidFill>
                </a:rPr>
                <a:t>Khó</a:t>
              </a:r>
              <a:r>
                <a:rPr lang="en-US" sz="2000" dirty="0">
                  <a:solidFill>
                    <a:schemeClr val="bg1"/>
                  </a:solidFill>
                </a:rPr>
                <a:t> </a:t>
              </a:r>
              <a:r>
                <a:rPr lang="en-US" sz="2000" dirty="0" err="1">
                  <a:solidFill>
                    <a:schemeClr val="bg1"/>
                  </a:solidFill>
                </a:rPr>
                <a:t>chọn</a:t>
              </a:r>
              <a:r>
                <a:rPr lang="en-US" sz="2000" dirty="0">
                  <a:solidFill>
                    <a:schemeClr val="bg1"/>
                  </a:solidFill>
                </a:rPr>
                <a:t> </a:t>
              </a:r>
              <a:r>
                <a:rPr lang="en-US" sz="2000" dirty="0" err="1">
                  <a:solidFill>
                    <a:schemeClr val="bg1"/>
                  </a:solidFill>
                </a:rPr>
                <a:t>tham</a:t>
              </a:r>
              <a:r>
                <a:rPr lang="en-US" sz="2000" dirty="0">
                  <a:solidFill>
                    <a:schemeClr val="bg1"/>
                  </a:solidFill>
                </a:rPr>
                <a:t> </a:t>
              </a:r>
              <a:r>
                <a:rPr lang="en-US" sz="2000" dirty="0" err="1">
                  <a:solidFill>
                    <a:schemeClr val="bg1"/>
                  </a:solidFill>
                </a:rPr>
                <a:t>số</a:t>
              </a:r>
              <a:r>
                <a:rPr lang="en-US" sz="2000" dirty="0">
                  <a:solidFill>
                    <a:schemeClr val="bg1"/>
                  </a:solidFill>
                </a:rPr>
                <a:t> </a:t>
              </a:r>
              <a:r>
                <a:rPr lang="en-US" sz="2000" dirty="0" err="1">
                  <a:solidFill>
                    <a:schemeClr val="bg1"/>
                  </a:solidFill>
                </a:rPr>
                <a:t>phù</a:t>
              </a:r>
              <a:r>
                <a:rPr lang="en-US" sz="2000" dirty="0">
                  <a:solidFill>
                    <a:schemeClr val="bg1"/>
                  </a:solidFill>
                </a:rPr>
                <a:t> </a:t>
              </a:r>
              <a:r>
                <a:rPr lang="en-US" sz="2000" dirty="0" err="1">
                  <a:solidFill>
                    <a:schemeClr val="bg1"/>
                  </a:solidFill>
                </a:rPr>
                <a:t>hợp</a:t>
              </a:r>
              <a:endParaRPr lang="en-US" altLang="en-US" sz="2000" dirty="0">
                <a:solidFill>
                  <a:schemeClr val="bg1"/>
                </a:solidFill>
                <a:latin typeface="Arial" panose="020B0604020202020204" pitchFamily="34" charset="0"/>
              </a:endParaRPr>
            </a:p>
          </p:txBody>
        </p:sp>
        <p:sp>
          <p:nvSpPr>
            <p:cNvPr id="76" name="TextBox 75">
              <a:extLst>
                <a:ext uri="{FF2B5EF4-FFF2-40B4-BE49-F238E27FC236}">
                  <a16:creationId xmlns:a16="http://schemas.microsoft.com/office/drawing/2014/main" id="{69D45C04-595E-4FD8-B9E2-7DC43AD78427}"/>
                </a:ext>
              </a:extLst>
            </p:cNvPr>
            <p:cNvSpPr txBox="1"/>
            <p:nvPr/>
          </p:nvSpPr>
          <p:spPr>
            <a:xfrm>
              <a:off x="7696007" y="3098769"/>
              <a:ext cx="4262978" cy="783193"/>
            </a:xfrm>
            <a:prstGeom prst="roundRect">
              <a:avLst/>
            </a:prstGeom>
            <a:solidFill>
              <a:schemeClr val="bg1">
                <a:alpha val="20000"/>
              </a:schemeClr>
            </a:solidFill>
            <a:ln>
              <a:solidFill>
                <a:schemeClr val="bg1"/>
              </a:solidFill>
            </a:ln>
          </p:spPr>
          <p:txBody>
            <a:bodyPr wrap="square" rtlCol="0">
              <a:spAutoFit/>
            </a:bodyPr>
            <a:lstStyle/>
            <a:p>
              <a:r>
                <a:rPr lang="vi-VN" sz="2000">
                  <a:solidFill>
                    <a:schemeClr val="bg1"/>
                  </a:solidFill>
                </a:rPr>
                <a:t>Kết quả không trực tiếp như DBSCAN</a:t>
              </a:r>
              <a:endParaRPr lang="en-US" altLang="en-US" sz="2000" dirty="0">
                <a:solidFill>
                  <a:schemeClr val="bg1"/>
                </a:solidFill>
                <a:latin typeface="Arial" panose="020B0604020202020204" pitchFamily="34" charset="0"/>
              </a:endParaRPr>
            </a:p>
          </p:txBody>
        </p:sp>
        <p:sp>
          <p:nvSpPr>
            <p:cNvPr id="77" name="TextBox 76">
              <a:extLst>
                <a:ext uri="{FF2B5EF4-FFF2-40B4-BE49-F238E27FC236}">
                  <a16:creationId xmlns:a16="http://schemas.microsoft.com/office/drawing/2014/main" id="{115D3C6F-583F-4B8F-ADFF-52566FA55B2F}"/>
                </a:ext>
              </a:extLst>
            </p:cNvPr>
            <p:cNvSpPr txBox="1"/>
            <p:nvPr/>
          </p:nvSpPr>
          <p:spPr>
            <a:xfrm>
              <a:off x="7696007" y="4164642"/>
              <a:ext cx="4262978" cy="783193"/>
            </a:xfrm>
            <a:prstGeom prst="roundRect">
              <a:avLst/>
            </a:prstGeom>
            <a:solidFill>
              <a:schemeClr val="bg1">
                <a:alpha val="20000"/>
              </a:schemeClr>
            </a:solidFill>
            <a:ln>
              <a:solidFill>
                <a:schemeClr val="bg1"/>
              </a:solidFill>
            </a:ln>
          </p:spPr>
          <p:txBody>
            <a:bodyPr wrap="square" rtlCol="0">
              <a:spAutoFit/>
            </a:bodyPr>
            <a:lstStyle/>
            <a:p>
              <a:r>
                <a:rPr lang="vi-VN" sz="2000" dirty="0">
                  <a:solidFill>
                    <a:schemeClr val="bg1"/>
                  </a:solidFill>
                </a:rPr>
                <a:t>Không hoạt động tốt với dữ liệu có mật độ gần như đồng nhất</a:t>
              </a:r>
              <a:endParaRPr lang="en-US" altLang="en-US" sz="2000" dirty="0">
                <a:solidFill>
                  <a:schemeClr val="bg1"/>
                </a:solidFill>
                <a:latin typeface="Arial" panose="020B0604020202020204" pitchFamily="34" charset="0"/>
              </a:endParaRPr>
            </a:p>
          </p:txBody>
        </p:sp>
        <p:sp>
          <p:nvSpPr>
            <p:cNvPr id="78" name="TextBox 77">
              <a:extLst>
                <a:ext uri="{FF2B5EF4-FFF2-40B4-BE49-F238E27FC236}">
                  <a16:creationId xmlns:a16="http://schemas.microsoft.com/office/drawing/2014/main" id="{0EFE4FCE-7136-41C7-9ACA-6C68BFAC04DD}"/>
                </a:ext>
              </a:extLst>
            </p:cNvPr>
            <p:cNvSpPr txBox="1"/>
            <p:nvPr/>
          </p:nvSpPr>
          <p:spPr>
            <a:xfrm>
              <a:off x="7696007" y="5255278"/>
              <a:ext cx="4262978" cy="783193"/>
            </a:xfrm>
            <a:prstGeom prst="roundRect">
              <a:avLst/>
            </a:prstGeom>
            <a:solidFill>
              <a:schemeClr val="bg1">
                <a:alpha val="20000"/>
              </a:schemeClr>
            </a:solidFill>
            <a:ln>
              <a:solidFill>
                <a:schemeClr val="bg1"/>
              </a:solidFill>
            </a:ln>
          </p:spPr>
          <p:txBody>
            <a:bodyPr wrap="square" rtlCol="0">
              <a:spAutoFit/>
            </a:bodyPr>
            <a:lstStyle/>
            <a:p>
              <a:r>
                <a:rPr lang="en-US" sz="2000">
                  <a:solidFill>
                    <a:schemeClr val="bg1"/>
                  </a:solidFill>
                </a:rPr>
                <a:t>Không mở rộng tốt với dữ liệu rất lớn</a:t>
              </a:r>
              <a:endParaRPr lang="en-US" sz="2000" dirty="0">
                <a:solidFill>
                  <a:schemeClr val="bg1"/>
                </a:solidFill>
              </a:endParaRPr>
            </a:p>
          </p:txBody>
        </p:sp>
      </p:grpSp>
      <p:grpSp>
        <p:nvGrpSpPr>
          <p:cNvPr id="2" name="Group 1">
            <a:extLst>
              <a:ext uri="{FF2B5EF4-FFF2-40B4-BE49-F238E27FC236}">
                <a16:creationId xmlns:a16="http://schemas.microsoft.com/office/drawing/2014/main" id="{6881E147-00B9-606B-A9CA-2397CE7E3FE4}"/>
              </a:ext>
            </a:extLst>
          </p:cNvPr>
          <p:cNvGrpSpPr/>
          <p:nvPr/>
        </p:nvGrpSpPr>
        <p:grpSpPr>
          <a:xfrm>
            <a:off x="2616003" y="1547300"/>
            <a:ext cx="4262978" cy="4491170"/>
            <a:chOff x="2616003" y="1547300"/>
            <a:chExt cx="4262978" cy="4491170"/>
          </a:xfrm>
        </p:grpSpPr>
        <p:sp>
          <p:nvSpPr>
            <p:cNvPr id="68" name="TextBox 67">
              <a:extLst>
                <a:ext uri="{FF2B5EF4-FFF2-40B4-BE49-F238E27FC236}">
                  <a16:creationId xmlns:a16="http://schemas.microsoft.com/office/drawing/2014/main" id="{80ACB528-E0F9-4948-828A-C7364B1529AC}"/>
                </a:ext>
              </a:extLst>
            </p:cNvPr>
            <p:cNvSpPr txBox="1"/>
            <p:nvPr/>
          </p:nvSpPr>
          <p:spPr>
            <a:xfrm>
              <a:off x="2616003" y="5255277"/>
              <a:ext cx="4262978" cy="783193"/>
            </a:xfrm>
            <a:prstGeom prst="roundRect">
              <a:avLst/>
            </a:prstGeom>
            <a:solidFill>
              <a:schemeClr val="bg1">
                <a:alpha val="20000"/>
              </a:schemeClr>
            </a:solidFill>
            <a:ln>
              <a:solidFill>
                <a:schemeClr val="bg1"/>
              </a:solidFill>
            </a:ln>
          </p:spPr>
          <p:txBody>
            <a:bodyPr wrap="square" rtlCol="0">
              <a:spAutoFit/>
            </a:bodyPr>
            <a:lstStyle/>
            <a:p>
              <a:r>
                <a:rPr lang="en-US" sz="2000">
                  <a:solidFill>
                    <a:schemeClr val="bg1"/>
                  </a:solidFill>
                </a:rPr>
                <a:t>Không yêu cầu dữ liệu có hình dạng cụm cụ thể</a:t>
              </a:r>
              <a:endParaRPr lang="en-US" sz="2000" dirty="0">
                <a:solidFill>
                  <a:schemeClr val="bg1"/>
                </a:solidFill>
              </a:endParaRPr>
            </a:p>
          </p:txBody>
        </p:sp>
        <p:sp>
          <p:nvSpPr>
            <p:cNvPr id="74" name="TextBox 73">
              <a:extLst>
                <a:ext uri="{FF2B5EF4-FFF2-40B4-BE49-F238E27FC236}">
                  <a16:creationId xmlns:a16="http://schemas.microsoft.com/office/drawing/2014/main" id="{C9EAA399-24A0-4DA6-8F28-6BCBF5D29670}"/>
                </a:ext>
              </a:extLst>
            </p:cNvPr>
            <p:cNvSpPr txBox="1"/>
            <p:nvPr/>
          </p:nvSpPr>
          <p:spPr>
            <a:xfrm>
              <a:off x="2616003" y="1547300"/>
              <a:ext cx="4262978" cy="783193"/>
            </a:xfrm>
            <a:prstGeom prst="roundRect">
              <a:avLst/>
            </a:prstGeom>
            <a:solidFill>
              <a:schemeClr val="bg1">
                <a:alpha val="20000"/>
              </a:schemeClr>
            </a:solidFill>
            <a:ln>
              <a:solidFill>
                <a:schemeClr val="bg1"/>
              </a:solidFill>
            </a:ln>
          </p:spPr>
          <p:txBody>
            <a:bodyPr wrap="square" rtlCol="0">
              <a:spAutoFit/>
            </a:bodyPr>
            <a:lstStyle/>
            <a:p>
              <a:r>
                <a:rPr lang="en-US" sz="2000" dirty="0" err="1">
                  <a:solidFill>
                    <a:schemeClr val="bg1"/>
                  </a:solidFill>
                </a:rPr>
                <a:t>Xử</a:t>
              </a:r>
              <a:r>
                <a:rPr lang="en-US" sz="2000" dirty="0">
                  <a:solidFill>
                    <a:schemeClr val="bg1"/>
                  </a:solidFill>
                </a:rPr>
                <a:t> </a:t>
              </a:r>
              <a:r>
                <a:rPr lang="en-US" sz="2000" dirty="0" err="1">
                  <a:solidFill>
                    <a:schemeClr val="bg1"/>
                  </a:solidFill>
                </a:rPr>
                <a:t>lý</a:t>
              </a:r>
              <a:r>
                <a:rPr lang="en-US" sz="2000" dirty="0">
                  <a:solidFill>
                    <a:schemeClr val="bg1"/>
                  </a:solidFill>
                </a:rPr>
                <a:t> </a:t>
              </a:r>
              <a:r>
                <a:rPr lang="en-US" sz="2000" dirty="0" err="1">
                  <a:solidFill>
                    <a:schemeClr val="bg1"/>
                  </a:solidFill>
                </a:rPr>
                <a:t>tốt</a:t>
              </a:r>
              <a:r>
                <a:rPr lang="en-US" sz="2000" dirty="0">
                  <a:solidFill>
                    <a:schemeClr val="bg1"/>
                  </a:solidFill>
                </a:rPr>
                <a:t> </a:t>
              </a:r>
              <a:r>
                <a:rPr lang="en-US" sz="2000" dirty="0" err="1">
                  <a:solidFill>
                    <a:schemeClr val="bg1"/>
                  </a:solidFill>
                </a:rPr>
                <a:t>các</a:t>
              </a:r>
              <a:r>
                <a:rPr lang="en-US" sz="2000" dirty="0">
                  <a:solidFill>
                    <a:schemeClr val="bg1"/>
                  </a:solidFill>
                </a:rPr>
                <a:t> </a:t>
              </a:r>
              <a:r>
                <a:rPr lang="en-US" sz="2000" dirty="0" err="1">
                  <a:solidFill>
                    <a:schemeClr val="bg1"/>
                  </a:solidFill>
                </a:rPr>
                <a:t>cụm</a:t>
              </a:r>
              <a:r>
                <a:rPr lang="en-US" sz="2000" dirty="0">
                  <a:solidFill>
                    <a:schemeClr val="bg1"/>
                  </a:solidFill>
                </a:rPr>
                <a:t> </a:t>
              </a:r>
              <a:r>
                <a:rPr lang="en-US" sz="2000" dirty="0" err="1">
                  <a:solidFill>
                    <a:schemeClr val="bg1"/>
                  </a:solidFill>
                </a:rPr>
                <a:t>có</a:t>
              </a:r>
              <a:r>
                <a:rPr lang="en-US" sz="2000" dirty="0">
                  <a:solidFill>
                    <a:schemeClr val="bg1"/>
                  </a:solidFill>
                </a:rPr>
                <a:t> </a:t>
              </a:r>
              <a:r>
                <a:rPr lang="en-US" sz="2000" dirty="0" err="1">
                  <a:solidFill>
                    <a:schemeClr val="bg1"/>
                  </a:solidFill>
                </a:rPr>
                <a:t>mật</a:t>
              </a:r>
              <a:r>
                <a:rPr lang="en-US" sz="2000" dirty="0">
                  <a:solidFill>
                    <a:schemeClr val="bg1"/>
                  </a:solidFill>
                </a:rPr>
                <a:t> </a:t>
              </a:r>
              <a:r>
                <a:rPr lang="en-US" sz="2000" dirty="0" err="1">
                  <a:solidFill>
                    <a:schemeClr val="bg1"/>
                  </a:solidFill>
                </a:rPr>
                <a:t>độ</a:t>
              </a:r>
              <a:r>
                <a:rPr lang="en-US" sz="2000" dirty="0">
                  <a:solidFill>
                    <a:schemeClr val="bg1"/>
                  </a:solidFill>
                </a:rPr>
                <a:t> </a:t>
              </a:r>
              <a:r>
                <a:rPr lang="en-US" sz="2000" dirty="0" err="1">
                  <a:solidFill>
                    <a:schemeClr val="bg1"/>
                  </a:solidFill>
                </a:rPr>
                <a:t>thay</a:t>
              </a:r>
              <a:r>
                <a:rPr lang="en-US" sz="2000" dirty="0">
                  <a:solidFill>
                    <a:schemeClr val="bg1"/>
                  </a:solidFill>
                </a:rPr>
                <a:t> </a:t>
              </a:r>
              <a:r>
                <a:rPr lang="en-US" sz="2000" dirty="0" err="1">
                  <a:solidFill>
                    <a:schemeClr val="bg1"/>
                  </a:solidFill>
                </a:rPr>
                <a:t>đổi</a:t>
              </a:r>
              <a:endParaRPr lang="en-US" sz="2000" dirty="0">
                <a:solidFill>
                  <a:schemeClr val="bg1"/>
                </a:solidFill>
              </a:endParaRPr>
            </a:p>
          </p:txBody>
        </p:sp>
        <p:sp>
          <p:nvSpPr>
            <p:cNvPr id="79" name="TextBox 78">
              <a:extLst>
                <a:ext uri="{FF2B5EF4-FFF2-40B4-BE49-F238E27FC236}">
                  <a16:creationId xmlns:a16="http://schemas.microsoft.com/office/drawing/2014/main" id="{2B47E42E-D845-40F4-9E7D-7BE9CB518E9F}"/>
                </a:ext>
              </a:extLst>
            </p:cNvPr>
            <p:cNvSpPr txBox="1"/>
            <p:nvPr/>
          </p:nvSpPr>
          <p:spPr>
            <a:xfrm>
              <a:off x="2616003" y="2619092"/>
              <a:ext cx="4262978" cy="442674"/>
            </a:xfrm>
            <a:prstGeom prst="roundRect">
              <a:avLst/>
            </a:prstGeom>
            <a:solidFill>
              <a:schemeClr val="bg1">
                <a:alpha val="20000"/>
              </a:schemeClr>
            </a:solidFill>
            <a:ln>
              <a:solidFill>
                <a:schemeClr val="bg1"/>
              </a:solidFill>
            </a:ln>
          </p:spPr>
          <p:txBody>
            <a:bodyPr wrap="square" rtlCol="0">
              <a:spAutoFit/>
            </a:bodyPr>
            <a:lstStyle/>
            <a:p>
              <a:r>
                <a:rPr lang="vi-VN" sz="2000">
                  <a:solidFill>
                    <a:schemeClr val="bg1"/>
                  </a:solidFill>
                </a:rPr>
                <a:t>Không cần biết trước số cụm</a:t>
              </a:r>
              <a:endParaRPr lang="en-US" sz="2000" dirty="0">
                <a:solidFill>
                  <a:schemeClr val="bg1"/>
                </a:solidFill>
              </a:endParaRPr>
            </a:p>
          </p:txBody>
        </p:sp>
        <p:sp>
          <p:nvSpPr>
            <p:cNvPr id="80" name="TextBox 79">
              <a:extLst>
                <a:ext uri="{FF2B5EF4-FFF2-40B4-BE49-F238E27FC236}">
                  <a16:creationId xmlns:a16="http://schemas.microsoft.com/office/drawing/2014/main" id="{80C20D13-DF79-4EF6-A918-5104FEE3AFE6}"/>
                </a:ext>
              </a:extLst>
            </p:cNvPr>
            <p:cNvSpPr txBox="1"/>
            <p:nvPr/>
          </p:nvSpPr>
          <p:spPr>
            <a:xfrm>
              <a:off x="2616003" y="3244469"/>
              <a:ext cx="4262978" cy="783193"/>
            </a:xfrm>
            <a:prstGeom prst="roundRect">
              <a:avLst/>
            </a:prstGeom>
            <a:solidFill>
              <a:schemeClr val="bg1">
                <a:alpha val="20000"/>
              </a:schemeClr>
            </a:solidFill>
            <a:ln>
              <a:solidFill>
                <a:schemeClr val="bg1"/>
              </a:solidFill>
            </a:ln>
          </p:spPr>
          <p:txBody>
            <a:bodyPr wrap="square" rtlCol="0">
              <a:spAutoFit/>
            </a:bodyPr>
            <a:lstStyle/>
            <a:p>
              <a:r>
                <a:rPr lang="en-US" sz="2000" dirty="0" err="1">
                  <a:solidFill>
                    <a:schemeClr val="bg1"/>
                  </a:solidFill>
                </a:rPr>
                <a:t>Khả</a:t>
              </a:r>
              <a:r>
                <a:rPr lang="en-US" sz="2000" dirty="0">
                  <a:solidFill>
                    <a:schemeClr val="bg1"/>
                  </a:solidFill>
                </a:rPr>
                <a:t> </a:t>
              </a:r>
              <a:r>
                <a:rPr lang="en-US" sz="2000" dirty="0" err="1">
                  <a:solidFill>
                    <a:schemeClr val="bg1"/>
                  </a:solidFill>
                </a:rPr>
                <a:t>năng</a:t>
              </a:r>
              <a:r>
                <a:rPr lang="en-US" sz="2000" dirty="0">
                  <a:solidFill>
                    <a:schemeClr val="bg1"/>
                  </a:solidFill>
                </a:rPr>
                <a:t> </a:t>
              </a:r>
              <a:r>
                <a:rPr lang="en-US" sz="2000" dirty="0" err="1">
                  <a:solidFill>
                    <a:schemeClr val="bg1"/>
                  </a:solidFill>
                </a:rPr>
                <a:t>xử</a:t>
              </a:r>
              <a:r>
                <a:rPr lang="en-US" sz="2000" dirty="0">
                  <a:solidFill>
                    <a:schemeClr val="bg1"/>
                  </a:solidFill>
                </a:rPr>
                <a:t> </a:t>
              </a:r>
              <a:r>
                <a:rPr lang="en-US" sz="2000" dirty="0" err="1">
                  <a:solidFill>
                    <a:schemeClr val="bg1"/>
                  </a:solidFill>
                </a:rPr>
                <a:t>lý</a:t>
              </a:r>
              <a:r>
                <a:rPr lang="en-US" sz="2000" dirty="0">
                  <a:solidFill>
                    <a:schemeClr val="bg1"/>
                  </a:solidFill>
                </a:rPr>
                <a:t> </a:t>
              </a:r>
              <a:r>
                <a:rPr lang="en-US" sz="2000" dirty="0" err="1">
                  <a:solidFill>
                    <a:schemeClr val="bg1"/>
                  </a:solidFill>
                </a:rPr>
                <a:t>dữ</a:t>
              </a:r>
              <a:r>
                <a:rPr lang="en-US" sz="2000" dirty="0">
                  <a:solidFill>
                    <a:schemeClr val="bg1"/>
                  </a:solidFill>
                </a:rPr>
                <a:t> </a:t>
              </a:r>
              <a:r>
                <a:rPr lang="en-US" sz="2000" dirty="0" err="1">
                  <a:solidFill>
                    <a:schemeClr val="bg1"/>
                  </a:solidFill>
                </a:rPr>
                <a:t>liệu</a:t>
              </a:r>
              <a:r>
                <a:rPr lang="en-US" sz="2000" dirty="0">
                  <a:solidFill>
                    <a:schemeClr val="bg1"/>
                  </a:solidFill>
                </a:rPr>
                <a:t> </a:t>
              </a:r>
              <a:r>
                <a:rPr lang="en-US" sz="2000" dirty="0" err="1">
                  <a:solidFill>
                    <a:schemeClr val="bg1"/>
                  </a:solidFill>
                </a:rPr>
                <a:t>có</a:t>
              </a:r>
              <a:r>
                <a:rPr lang="en-US" sz="2000" dirty="0">
                  <a:solidFill>
                    <a:schemeClr val="bg1"/>
                  </a:solidFill>
                </a:rPr>
                <a:t> </a:t>
              </a:r>
              <a:r>
                <a:rPr lang="en-US" sz="2000" dirty="0" err="1">
                  <a:solidFill>
                    <a:schemeClr val="bg1"/>
                  </a:solidFill>
                </a:rPr>
                <a:t>nhiễu</a:t>
              </a:r>
              <a:r>
                <a:rPr lang="en-US" sz="2000" dirty="0">
                  <a:solidFill>
                    <a:schemeClr val="bg1"/>
                  </a:solidFill>
                </a:rPr>
                <a:t> (noise) </a:t>
              </a:r>
              <a:r>
                <a:rPr lang="en-US" sz="2000" dirty="0" err="1">
                  <a:solidFill>
                    <a:schemeClr val="bg1"/>
                  </a:solidFill>
                </a:rPr>
                <a:t>tốt</a:t>
              </a:r>
              <a:endParaRPr lang="en-US" sz="2000" dirty="0">
                <a:solidFill>
                  <a:schemeClr val="bg1"/>
                </a:solidFill>
              </a:endParaRPr>
            </a:p>
          </p:txBody>
        </p:sp>
        <p:sp>
          <p:nvSpPr>
            <p:cNvPr id="81" name="TextBox 80">
              <a:extLst>
                <a:ext uri="{FF2B5EF4-FFF2-40B4-BE49-F238E27FC236}">
                  <a16:creationId xmlns:a16="http://schemas.microsoft.com/office/drawing/2014/main" id="{4BE62063-022E-414E-B4E0-490ED45983E8}"/>
                </a:ext>
              </a:extLst>
            </p:cNvPr>
            <p:cNvSpPr txBox="1"/>
            <p:nvPr/>
          </p:nvSpPr>
          <p:spPr>
            <a:xfrm>
              <a:off x="2616003" y="4229030"/>
              <a:ext cx="4262978" cy="783193"/>
            </a:xfrm>
            <a:prstGeom prst="roundRect">
              <a:avLst/>
            </a:prstGeom>
            <a:solidFill>
              <a:schemeClr val="bg1">
                <a:alpha val="20000"/>
              </a:schemeClr>
            </a:solidFill>
            <a:ln>
              <a:solidFill>
                <a:schemeClr val="bg1"/>
              </a:solidFill>
            </a:ln>
          </p:spPr>
          <p:txBody>
            <a:bodyPr wrap="square" rtlCol="0">
              <a:spAutoFit/>
            </a:bodyPr>
            <a:lstStyle/>
            <a:p>
              <a:r>
                <a:rPr lang="vi-VN" sz="2000" dirty="0">
                  <a:solidFill>
                    <a:schemeClr val="bg1"/>
                  </a:solidFill>
                </a:rPr>
                <a:t>Cung cấp thông tin thứ tự cụm giúp trực quan hóa dữ liệu tốt hơn</a:t>
              </a:r>
              <a:endParaRPr lang="en-US" sz="2000" dirty="0">
                <a:solidFill>
                  <a:schemeClr val="bg1"/>
                </a:solidFill>
              </a:endParaRPr>
            </a:p>
          </p:txBody>
        </p:sp>
      </p:grpSp>
    </p:spTree>
    <p:extLst>
      <p:ext uri="{BB962C8B-B14F-4D97-AF65-F5344CB8AC3E}">
        <p14:creationId xmlns:p14="http://schemas.microsoft.com/office/powerpoint/2010/main" val="301060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任意多边形: 形状 128">
            <a:extLst>
              <a:ext uri="{FF2B5EF4-FFF2-40B4-BE49-F238E27FC236}">
                <a16:creationId xmlns:a16="http://schemas.microsoft.com/office/drawing/2014/main" id="{3AA439B3-359A-4E3B-B368-7858D95D4A61}"/>
              </a:ext>
            </a:extLst>
          </p:cNvPr>
          <p:cNvSpPr/>
          <p:nvPr/>
        </p:nvSpPr>
        <p:spPr>
          <a:xfrm>
            <a:off x="-1" y="6034420"/>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30" name="任意多边形: 形状 129">
            <a:extLst>
              <a:ext uri="{FF2B5EF4-FFF2-40B4-BE49-F238E27FC236}">
                <a16:creationId xmlns:a16="http://schemas.microsoft.com/office/drawing/2014/main" id="{DD7D9B4E-E523-4C0C-917F-8941711CC3A1}"/>
              </a:ext>
            </a:extLst>
          </p:cNvPr>
          <p:cNvSpPr/>
          <p:nvPr/>
        </p:nvSpPr>
        <p:spPr>
          <a:xfrm>
            <a:off x="-1" y="6150818"/>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31" name="任意多边形: 形状 130">
            <a:extLst>
              <a:ext uri="{FF2B5EF4-FFF2-40B4-BE49-F238E27FC236}">
                <a16:creationId xmlns:a16="http://schemas.microsoft.com/office/drawing/2014/main" id="{EF5A6474-AC66-40D8-AA39-22785FE710D8}"/>
              </a:ext>
            </a:extLst>
          </p:cNvPr>
          <p:cNvSpPr/>
          <p:nvPr/>
        </p:nvSpPr>
        <p:spPr>
          <a:xfrm>
            <a:off x="-1" y="6267440"/>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42" name="文本框 141">
            <a:extLst>
              <a:ext uri="{FF2B5EF4-FFF2-40B4-BE49-F238E27FC236}">
                <a16:creationId xmlns:a16="http://schemas.microsoft.com/office/drawing/2014/main" id="{073815A5-7E12-44CC-B81E-3695FB0DB022}"/>
              </a:ext>
            </a:extLst>
          </p:cNvPr>
          <p:cNvSpPr txBox="1"/>
          <p:nvPr/>
        </p:nvSpPr>
        <p:spPr>
          <a:xfrm>
            <a:off x="3358139" y="543473"/>
            <a:ext cx="5475722" cy="76944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400" b="1" dirty="0" err="1">
                <a:solidFill>
                  <a:srgbClr val="FFFFFF"/>
                </a:solidFill>
                <a:latin typeface="Yeseva One" panose="00000500000000000000" pitchFamily="2" charset="0"/>
              </a:rPr>
              <a:t>Nội</a:t>
            </a:r>
            <a:r>
              <a:rPr lang="en-US" altLang="zh-CN" sz="4400" b="1" dirty="0">
                <a:solidFill>
                  <a:srgbClr val="FFFFFF"/>
                </a:solidFill>
                <a:latin typeface="Yeseva One" panose="00000500000000000000" pitchFamily="2" charset="0"/>
              </a:rPr>
              <a:t> dung</a:t>
            </a:r>
            <a:endParaRPr kumimoji="0" lang="zh-CN" altLang="en-US" sz="4400" b="1" i="0"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143" name="等腰三角形 142">
            <a:extLst>
              <a:ext uri="{FF2B5EF4-FFF2-40B4-BE49-F238E27FC236}">
                <a16:creationId xmlns:a16="http://schemas.microsoft.com/office/drawing/2014/main" id="{61BE8B33-298F-448D-B25E-C5C38D6702F9}"/>
              </a:ext>
            </a:extLst>
          </p:cNvPr>
          <p:cNvSpPr/>
          <p:nvPr/>
        </p:nvSpPr>
        <p:spPr>
          <a:xfrm rot="5400000">
            <a:off x="4287938" y="813516"/>
            <a:ext cx="256972" cy="22152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44" name="等腰三角形 143">
            <a:extLst>
              <a:ext uri="{FF2B5EF4-FFF2-40B4-BE49-F238E27FC236}">
                <a16:creationId xmlns:a16="http://schemas.microsoft.com/office/drawing/2014/main" id="{D51B3D73-88F5-46E8-B266-5512B4879509}"/>
              </a:ext>
            </a:extLst>
          </p:cNvPr>
          <p:cNvSpPr/>
          <p:nvPr/>
        </p:nvSpPr>
        <p:spPr>
          <a:xfrm rot="5400000" flipH="1" flipV="1">
            <a:off x="7660611" y="813516"/>
            <a:ext cx="256970" cy="22152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nvGrpSpPr>
          <p:cNvPr id="2" name="组合 1">
            <a:extLst>
              <a:ext uri="{FF2B5EF4-FFF2-40B4-BE49-F238E27FC236}">
                <a16:creationId xmlns:a16="http://schemas.microsoft.com/office/drawing/2014/main" id="{032E560F-9B72-46BA-BF47-185F51DBC17F}"/>
              </a:ext>
            </a:extLst>
          </p:cNvPr>
          <p:cNvGrpSpPr/>
          <p:nvPr/>
        </p:nvGrpSpPr>
        <p:grpSpPr>
          <a:xfrm>
            <a:off x="1423964" y="1513128"/>
            <a:ext cx="2957337" cy="2742196"/>
            <a:chOff x="760570" y="1396583"/>
            <a:chExt cx="2957337" cy="2742196"/>
          </a:xfrm>
        </p:grpSpPr>
        <p:cxnSp>
          <p:nvCxnSpPr>
            <p:cNvPr id="138" name="直接连接符 137">
              <a:extLst>
                <a:ext uri="{FF2B5EF4-FFF2-40B4-BE49-F238E27FC236}">
                  <a16:creationId xmlns:a16="http://schemas.microsoft.com/office/drawing/2014/main" id="{6EFE0F6F-4B1A-45BE-9AA8-11B1DDA36D2C}"/>
                </a:ext>
              </a:extLst>
            </p:cNvPr>
            <p:cNvCxnSpPr>
              <a:cxnSpLocks/>
            </p:cNvCxnSpPr>
            <p:nvPr/>
          </p:nvCxnSpPr>
          <p:spPr>
            <a:xfrm flipH="1">
              <a:off x="3037847" y="2243138"/>
              <a:ext cx="680060" cy="680060"/>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148" name="矩形 147">
              <a:extLst>
                <a:ext uri="{FF2B5EF4-FFF2-40B4-BE49-F238E27FC236}">
                  <a16:creationId xmlns:a16="http://schemas.microsoft.com/office/drawing/2014/main" id="{D3234A16-363E-48F2-9762-33CACD8A4B88}"/>
                </a:ext>
              </a:extLst>
            </p:cNvPr>
            <p:cNvSpPr/>
            <p:nvPr/>
          </p:nvSpPr>
          <p:spPr>
            <a:xfrm>
              <a:off x="934561" y="1396583"/>
              <a:ext cx="1185135" cy="1253233"/>
            </a:xfrm>
            <a:prstGeom prst="rect">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cxnSp>
          <p:nvCxnSpPr>
            <p:cNvPr id="119" name="直接连接符 118">
              <a:extLst>
                <a:ext uri="{FF2B5EF4-FFF2-40B4-BE49-F238E27FC236}">
                  <a16:creationId xmlns:a16="http://schemas.microsoft.com/office/drawing/2014/main" id="{10ACA14F-8675-47FE-AD66-A4BEBEA9C75E}"/>
                </a:ext>
              </a:extLst>
            </p:cNvPr>
            <p:cNvCxnSpPr>
              <a:cxnSpLocks/>
            </p:cNvCxnSpPr>
            <p:nvPr/>
          </p:nvCxnSpPr>
          <p:spPr>
            <a:xfrm flipH="1">
              <a:off x="2032204" y="3843338"/>
              <a:ext cx="295441" cy="295441"/>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126" name="文本框 125">
              <a:extLst>
                <a:ext uri="{FF2B5EF4-FFF2-40B4-BE49-F238E27FC236}">
                  <a16:creationId xmlns:a16="http://schemas.microsoft.com/office/drawing/2014/main" id="{0912134C-56F4-40CE-B4A8-0B1EC764407C}"/>
                </a:ext>
              </a:extLst>
            </p:cNvPr>
            <p:cNvSpPr txBox="1"/>
            <p:nvPr/>
          </p:nvSpPr>
          <p:spPr>
            <a:xfrm>
              <a:off x="760570" y="1607250"/>
              <a:ext cx="1505852"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800" b="1" i="1" dirty="0">
                  <a:solidFill>
                    <a:srgbClr val="FFFFFF"/>
                  </a:solidFill>
                  <a:latin typeface="Yeseva One" panose="00000500000000000000" pitchFamily="2" charset="0"/>
                </a:rPr>
                <a:t>01</a:t>
              </a:r>
              <a:endParaRPr kumimoji="0" lang="zh-CN" altLang="en-US" sz="4800" b="1" i="1" u="none" strike="noStrike" kern="1200" cap="none" spc="0" normalizeH="0" baseline="0" noProof="0" dirty="0">
                <a:ln>
                  <a:noFill/>
                </a:ln>
                <a:solidFill>
                  <a:srgbClr val="FFFFFF"/>
                </a:solidFill>
                <a:effectLst/>
                <a:uLnTx/>
                <a:uFillTx/>
                <a:latin typeface="Yeseva One" panose="00000500000000000000" pitchFamily="2" charset="0"/>
              </a:endParaRPr>
            </a:p>
          </p:txBody>
        </p:sp>
      </p:grpSp>
      <p:grpSp>
        <p:nvGrpSpPr>
          <p:cNvPr id="3" name="组合 2">
            <a:extLst>
              <a:ext uri="{FF2B5EF4-FFF2-40B4-BE49-F238E27FC236}">
                <a16:creationId xmlns:a16="http://schemas.microsoft.com/office/drawing/2014/main" id="{6AEE09DF-ED7D-46B1-B24E-AEC746D7F9CA}"/>
              </a:ext>
            </a:extLst>
          </p:cNvPr>
          <p:cNvGrpSpPr/>
          <p:nvPr/>
        </p:nvGrpSpPr>
        <p:grpSpPr>
          <a:xfrm>
            <a:off x="1425032" y="2359683"/>
            <a:ext cx="5561777" cy="3026619"/>
            <a:chOff x="761638" y="2243138"/>
            <a:chExt cx="5561777" cy="3026619"/>
          </a:xfrm>
        </p:grpSpPr>
        <p:sp>
          <p:nvSpPr>
            <p:cNvPr id="114" name="矩形 113">
              <a:extLst>
                <a:ext uri="{FF2B5EF4-FFF2-40B4-BE49-F238E27FC236}">
                  <a16:creationId xmlns:a16="http://schemas.microsoft.com/office/drawing/2014/main" id="{12389B37-AB8A-4D91-819B-9ABBC0582F51}"/>
                </a:ext>
              </a:extLst>
            </p:cNvPr>
            <p:cNvSpPr/>
            <p:nvPr/>
          </p:nvSpPr>
          <p:spPr>
            <a:xfrm>
              <a:off x="933494" y="2869211"/>
              <a:ext cx="1186202" cy="1253233"/>
            </a:xfrm>
            <a:prstGeom prst="rect">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cxnSp>
          <p:nvCxnSpPr>
            <p:cNvPr id="120" name="直接连接符 119">
              <a:extLst>
                <a:ext uri="{FF2B5EF4-FFF2-40B4-BE49-F238E27FC236}">
                  <a16:creationId xmlns:a16="http://schemas.microsoft.com/office/drawing/2014/main" id="{DA9334B2-4549-410E-8EA1-B5D953B7C7ED}"/>
                </a:ext>
              </a:extLst>
            </p:cNvPr>
            <p:cNvCxnSpPr>
              <a:cxnSpLocks/>
            </p:cNvCxnSpPr>
            <p:nvPr/>
          </p:nvCxnSpPr>
          <p:spPr>
            <a:xfrm flipH="1">
              <a:off x="5311304" y="2243138"/>
              <a:ext cx="680060" cy="680060"/>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a:extLst>
                <a:ext uri="{FF2B5EF4-FFF2-40B4-BE49-F238E27FC236}">
                  <a16:creationId xmlns:a16="http://schemas.microsoft.com/office/drawing/2014/main" id="{B669299A-8606-4386-8F7B-D124ECEC1FBE}"/>
                </a:ext>
              </a:extLst>
            </p:cNvPr>
            <p:cNvCxnSpPr>
              <a:cxnSpLocks/>
            </p:cNvCxnSpPr>
            <p:nvPr/>
          </p:nvCxnSpPr>
          <p:spPr>
            <a:xfrm flipH="1">
              <a:off x="4305661" y="3843338"/>
              <a:ext cx="295441" cy="295441"/>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127" name="文本框 126">
              <a:extLst>
                <a:ext uri="{FF2B5EF4-FFF2-40B4-BE49-F238E27FC236}">
                  <a16:creationId xmlns:a16="http://schemas.microsoft.com/office/drawing/2014/main" id="{E940D8EE-6630-4791-A469-7FD3CCF7B2CC}"/>
                </a:ext>
              </a:extLst>
            </p:cNvPr>
            <p:cNvSpPr txBox="1"/>
            <p:nvPr/>
          </p:nvSpPr>
          <p:spPr>
            <a:xfrm>
              <a:off x="761638" y="3055557"/>
              <a:ext cx="1505852"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800" b="1" i="1" dirty="0">
                  <a:solidFill>
                    <a:srgbClr val="FFFFFF"/>
                  </a:solidFill>
                  <a:latin typeface="Yeseva One" panose="00000500000000000000" pitchFamily="2" charset="0"/>
                </a:rPr>
                <a:t>02</a:t>
              </a:r>
              <a:endParaRPr kumimoji="0" lang="zh-CN" altLang="en-US" sz="4800" b="1" i="1"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151" name="文本框 150">
              <a:extLst>
                <a:ext uri="{FF2B5EF4-FFF2-40B4-BE49-F238E27FC236}">
                  <a16:creationId xmlns:a16="http://schemas.microsoft.com/office/drawing/2014/main" id="{129FA5D7-8E9A-48A5-9D3A-A6B6982802EB}"/>
                </a:ext>
              </a:extLst>
            </p:cNvPr>
            <p:cNvSpPr txBox="1"/>
            <p:nvPr/>
          </p:nvSpPr>
          <p:spPr>
            <a:xfrm>
              <a:off x="2369549" y="4746537"/>
              <a:ext cx="3953866" cy="523220"/>
            </a:xfrm>
            <a:prstGeom prst="rect">
              <a:avLst/>
            </a:prstGeom>
            <a:noFill/>
          </p:spPr>
          <p:txBody>
            <a:bodyPr wrap="square" rtlCol="0">
              <a:spAutoFit/>
              <a:scene3d>
                <a:camera prst="orthographicFront"/>
                <a:lightRig rig="threePt" dir="t"/>
              </a:scene3d>
              <a:sp3d contourW="12700"/>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FFFFFF"/>
                  </a:solidFill>
                  <a:effectLst/>
                  <a:uLnTx/>
                  <a:uFillTx/>
                  <a:latin typeface="Yeseva One" panose="00000500000000000000" pitchFamily="2" charset="0"/>
                </a:rPr>
                <a:t>Lý thuyết thuật toán</a:t>
              </a:r>
              <a:endParaRPr kumimoji="0" lang="zh-CN" altLang="en-US" sz="2800" b="1" i="0" u="none" strike="noStrike" kern="1200" cap="none" spc="0" normalizeH="0" baseline="0" noProof="0" dirty="0">
                <a:ln>
                  <a:noFill/>
                </a:ln>
                <a:solidFill>
                  <a:srgbClr val="FFFFFF"/>
                </a:solidFill>
                <a:effectLst/>
                <a:uLnTx/>
                <a:uFillTx/>
                <a:latin typeface="Yeseva One" panose="00000500000000000000" pitchFamily="2" charset="0"/>
              </a:endParaRPr>
            </a:p>
          </p:txBody>
        </p:sp>
      </p:grpSp>
      <p:grpSp>
        <p:nvGrpSpPr>
          <p:cNvPr id="4" name="组合 3">
            <a:extLst>
              <a:ext uri="{FF2B5EF4-FFF2-40B4-BE49-F238E27FC236}">
                <a16:creationId xmlns:a16="http://schemas.microsoft.com/office/drawing/2014/main" id="{087488D9-5A58-40FB-9BF8-4977F42E726A}"/>
              </a:ext>
            </a:extLst>
          </p:cNvPr>
          <p:cNvGrpSpPr/>
          <p:nvPr/>
        </p:nvGrpSpPr>
        <p:grpSpPr>
          <a:xfrm>
            <a:off x="1447738" y="1838555"/>
            <a:ext cx="9388270" cy="3951292"/>
            <a:chOff x="784344" y="1722010"/>
            <a:chExt cx="9388270" cy="3951292"/>
          </a:xfrm>
        </p:grpSpPr>
        <p:sp>
          <p:nvSpPr>
            <p:cNvPr id="115" name="矩形 114">
              <a:extLst>
                <a:ext uri="{FF2B5EF4-FFF2-40B4-BE49-F238E27FC236}">
                  <a16:creationId xmlns:a16="http://schemas.microsoft.com/office/drawing/2014/main" id="{00B83D25-B04D-4024-864E-2B8CF9F42C11}"/>
                </a:ext>
              </a:extLst>
            </p:cNvPr>
            <p:cNvSpPr/>
            <p:nvPr/>
          </p:nvSpPr>
          <p:spPr>
            <a:xfrm>
              <a:off x="933494" y="4420069"/>
              <a:ext cx="1186202" cy="1253233"/>
            </a:xfrm>
            <a:prstGeom prst="rect">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cxnSp>
          <p:nvCxnSpPr>
            <p:cNvPr id="122" name="直接连接符 121">
              <a:extLst>
                <a:ext uri="{FF2B5EF4-FFF2-40B4-BE49-F238E27FC236}">
                  <a16:creationId xmlns:a16="http://schemas.microsoft.com/office/drawing/2014/main" id="{2E250D5A-4AEF-40D4-A3D6-3044C7E19FB0}"/>
                </a:ext>
              </a:extLst>
            </p:cNvPr>
            <p:cNvCxnSpPr>
              <a:cxnSpLocks/>
            </p:cNvCxnSpPr>
            <p:nvPr/>
          </p:nvCxnSpPr>
          <p:spPr>
            <a:xfrm flipH="1">
              <a:off x="7559128" y="2243138"/>
              <a:ext cx="680060" cy="680060"/>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a:extLst>
                <a:ext uri="{FF2B5EF4-FFF2-40B4-BE49-F238E27FC236}">
                  <a16:creationId xmlns:a16="http://schemas.microsoft.com/office/drawing/2014/main" id="{F8900695-578F-474A-A7EC-973379D79584}"/>
                </a:ext>
              </a:extLst>
            </p:cNvPr>
            <p:cNvCxnSpPr>
              <a:cxnSpLocks/>
            </p:cNvCxnSpPr>
            <p:nvPr/>
          </p:nvCxnSpPr>
          <p:spPr>
            <a:xfrm flipH="1">
              <a:off x="6553485" y="3843338"/>
              <a:ext cx="295441" cy="295441"/>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128" name="文本框 127">
              <a:extLst>
                <a:ext uri="{FF2B5EF4-FFF2-40B4-BE49-F238E27FC236}">
                  <a16:creationId xmlns:a16="http://schemas.microsoft.com/office/drawing/2014/main" id="{FF3382B3-987E-44C0-887E-155DD72126AF}"/>
                </a:ext>
              </a:extLst>
            </p:cNvPr>
            <p:cNvSpPr txBox="1"/>
            <p:nvPr/>
          </p:nvSpPr>
          <p:spPr>
            <a:xfrm>
              <a:off x="784344" y="4625179"/>
              <a:ext cx="1505852"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800" b="1" i="1" dirty="0">
                  <a:solidFill>
                    <a:srgbClr val="FFFFFF"/>
                  </a:solidFill>
                  <a:latin typeface="Yeseva One" panose="00000500000000000000" pitchFamily="2" charset="0"/>
                </a:rPr>
                <a:t>03</a:t>
              </a:r>
              <a:endParaRPr kumimoji="0" lang="zh-CN" altLang="en-US" sz="4800" b="1" i="1"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155" name="文本框 154">
              <a:extLst>
                <a:ext uri="{FF2B5EF4-FFF2-40B4-BE49-F238E27FC236}">
                  <a16:creationId xmlns:a16="http://schemas.microsoft.com/office/drawing/2014/main" id="{7A2003C3-6005-4028-B280-B471710E6300}"/>
                </a:ext>
              </a:extLst>
            </p:cNvPr>
            <p:cNvSpPr txBox="1"/>
            <p:nvPr/>
          </p:nvSpPr>
          <p:spPr>
            <a:xfrm>
              <a:off x="2365739" y="1722010"/>
              <a:ext cx="7806875" cy="584775"/>
            </a:xfrm>
            <a:prstGeom prst="rect">
              <a:avLst/>
            </a:prstGeom>
            <a:noFill/>
          </p:spPr>
          <p:txBody>
            <a:bodyPr wrap="square" rtlCol="0">
              <a:spAutoFit/>
              <a:scene3d>
                <a:camera prst="orthographicFront"/>
                <a:lightRig rig="threePt" dir="t"/>
              </a:scene3d>
              <a:sp3d contourW="12700"/>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sz="3200" b="1">
                  <a:solidFill>
                    <a:srgbClr val="FFFFFF"/>
                  </a:solidFill>
                  <a:latin typeface="Yeseva One" panose="00000500000000000000" pitchFamily="2" charset="0"/>
                </a:rPr>
                <a:t>Giới thiệu thuật toán</a:t>
              </a:r>
              <a:endParaRPr kumimoji="0" lang="zh-CN" altLang="en-US" sz="3200" b="1" i="0" u="none" strike="noStrike" kern="1200" cap="none" spc="0" normalizeH="0" baseline="0" noProof="0" dirty="0">
                <a:ln>
                  <a:noFill/>
                </a:ln>
                <a:solidFill>
                  <a:srgbClr val="FFFFFF"/>
                </a:solidFill>
                <a:effectLst/>
                <a:uLnTx/>
                <a:uFillTx/>
                <a:latin typeface="Yeseva One" panose="00000500000000000000" pitchFamily="2" charset="0"/>
              </a:endParaRPr>
            </a:p>
          </p:txBody>
        </p:sp>
      </p:grpSp>
      <p:grpSp>
        <p:nvGrpSpPr>
          <p:cNvPr id="5" name="组合 4">
            <a:extLst>
              <a:ext uri="{FF2B5EF4-FFF2-40B4-BE49-F238E27FC236}">
                <a16:creationId xmlns:a16="http://schemas.microsoft.com/office/drawing/2014/main" id="{3F416DDB-4201-4366-B5AB-52F47119A1A5}"/>
              </a:ext>
            </a:extLst>
          </p:cNvPr>
          <p:cNvGrpSpPr/>
          <p:nvPr/>
        </p:nvGrpSpPr>
        <p:grpSpPr>
          <a:xfrm>
            <a:off x="7013485" y="1187728"/>
            <a:ext cx="5163591" cy="1895641"/>
            <a:chOff x="8767524" y="2243138"/>
            <a:chExt cx="5163591" cy="1895641"/>
          </a:xfrm>
        </p:grpSpPr>
        <p:cxnSp>
          <p:nvCxnSpPr>
            <p:cNvPr id="124" name="直接连接符 123">
              <a:extLst>
                <a:ext uri="{FF2B5EF4-FFF2-40B4-BE49-F238E27FC236}">
                  <a16:creationId xmlns:a16="http://schemas.microsoft.com/office/drawing/2014/main" id="{DDB44EA1-9A33-4D2F-A2EC-D939109E8F91}"/>
                </a:ext>
              </a:extLst>
            </p:cNvPr>
            <p:cNvCxnSpPr>
              <a:cxnSpLocks/>
            </p:cNvCxnSpPr>
            <p:nvPr/>
          </p:nvCxnSpPr>
          <p:spPr>
            <a:xfrm flipH="1">
              <a:off x="9832584" y="2243138"/>
              <a:ext cx="680060" cy="680060"/>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25" name="直接连接符 124">
              <a:extLst>
                <a:ext uri="{FF2B5EF4-FFF2-40B4-BE49-F238E27FC236}">
                  <a16:creationId xmlns:a16="http://schemas.microsoft.com/office/drawing/2014/main" id="{0A5C4E00-C749-4EA2-9408-9437EB18BC5B}"/>
                </a:ext>
              </a:extLst>
            </p:cNvPr>
            <p:cNvCxnSpPr>
              <a:cxnSpLocks/>
            </p:cNvCxnSpPr>
            <p:nvPr/>
          </p:nvCxnSpPr>
          <p:spPr>
            <a:xfrm flipH="1">
              <a:off x="8826941" y="3843338"/>
              <a:ext cx="295441" cy="295441"/>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132" name="文本框 131">
              <a:extLst>
                <a:ext uri="{FF2B5EF4-FFF2-40B4-BE49-F238E27FC236}">
                  <a16:creationId xmlns:a16="http://schemas.microsoft.com/office/drawing/2014/main" id="{9E216A02-D9B3-4731-84D6-6FFD98180B76}"/>
                </a:ext>
              </a:extLst>
            </p:cNvPr>
            <p:cNvSpPr txBox="1"/>
            <p:nvPr/>
          </p:nvSpPr>
          <p:spPr>
            <a:xfrm>
              <a:off x="8767524" y="2786002"/>
              <a:ext cx="1505852"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800" b="1" i="1" dirty="0">
                  <a:solidFill>
                    <a:srgbClr val="FFFFFF"/>
                  </a:solidFill>
                  <a:latin typeface="Yeseva One" panose="00000500000000000000" pitchFamily="2" charset="0"/>
                </a:rPr>
                <a:t>04</a:t>
              </a:r>
              <a:endParaRPr kumimoji="0" lang="zh-CN" altLang="en-US" sz="4800" b="1" i="1"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158" name="文本框 157">
              <a:extLst>
                <a:ext uri="{FF2B5EF4-FFF2-40B4-BE49-F238E27FC236}">
                  <a16:creationId xmlns:a16="http://schemas.microsoft.com/office/drawing/2014/main" id="{BEBD703F-CE33-468C-A14C-70A8999F6E77}"/>
                </a:ext>
              </a:extLst>
            </p:cNvPr>
            <p:cNvSpPr txBox="1"/>
            <p:nvPr/>
          </p:nvSpPr>
          <p:spPr>
            <a:xfrm>
              <a:off x="10273375" y="2952164"/>
              <a:ext cx="3657740" cy="523220"/>
            </a:xfrm>
            <a:prstGeom prst="rect">
              <a:avLst/>
            </a:prstGeom>
            <a:noFill/>
          </p:spPr>
          <p:txBody>
            <a:bodyPr wrap="square" rtlCol="0">
              <a:spAutoFit/>
              <a:scene3d>
                <a:camera prst="orthographicFront"/>
                <a:lightRig rig="threePt" dir="t"/>
              </a:scene3d>
              <a:sp3d contourW="12700"/>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sz="2800" b="1">
                  <a:solidFill>
                    <a:srgbClr val="FFFFFF"/>
                  </a:solidFill>
                  <a:latin typeface="Yeseva One" panose="00000500000000000000" pitchFamily="2" charset="0"/>
                </a:rPr>
                <a:t>Thực hành thuật toán</a:t>
              </a:r>
              <a:endParaRPr kumimoji="0" lang="zh-CN" altLang="en-US" sz="2400" b="1" i="0" u="none" strike="noStrike" kern="1200" cap="none" spc="0" normalizeH="0" baseline="0" noProof="0" dirty="0">
                <a:ln>
                  <a:noFill/>
                </a:ln>
                <a:solidFill>
                  <a:srgbClr val="FFFFFF"/>
                </a:solidFill>
                <a:effectLst/>
                <a:uLnTx/>
                <a:uFillTx/>
                <a:latin typeface="Yeseva One" panose="00000500000000000000" pitchFamily="2" charset="0"/>
              </a:endParaRPr>
            </a:p>
          </p:txBody>
        </p:sp>
      </p:grpSp>
      <p:sp>
        <p:nvSpPr>
          <p:cNvPr id="42" name="矩形 113">
            <a:extLst>
              <a:ext uri="{FF2B5EF4-FFF2-40B4-BE49-F238E27FC236}">
                <a16:creationId xmlns:a16="http://schemas.microsoft.com/office/drawing/2014/main" id="{65E8E32F-2CCB-4831-90A9-8CAD99B8A55A}"/>
              </a:ext>
            </a:extLst>
          </p:cNvPr>
          <p:cNvSpPr/>
          <p:nvPr/>
        </p:nvSpPr>
        <p:spPr>
          <a:xfrm>
            <a:off x="7154572" y="1522106"/>
            <a:ext cx="1186202" cy="1253233"/>
          </a:xfrm>
          <a:prstGeom prst="rect">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43" name="文本框 144">
            <a:extLst>
              <a:ext uri="{FF2B5EF4-FFF2-40B4-BE49-F238E27FC236}">
                <a16:creationId xmlns:a16="http://schemas.microsoft.com/office/drawing/2014/main" id="{DDF003A5-9E2D-4FC8-A120-4177FDC5DFCA}"/>
              </a:ext>
            </a:extLst>
          </p:cNvPr>
          <p:cNvSpPr txBox="1"/>
          <p:nvPr/>
        </p:nvSpPr>
        <p:spPr>
          <a:xfrm>
            <a:off x="3029133" y="3381596"/>
            <a:ext cx="5060837" cy="584775"/>
          </a:xfrm>
          <a:prstGeom prst="rect">
            <a:avLst/>
          </a:prstGeom>
          <a:noFill/>
        </p:spPr>
        <p:txBody>
          <a:bodyPr wrap="square" rtlCol="0">
            <a:spAutoFit/>
            <a:scene3d>
              <a:camera prst="orthographicFront"/>
              <a:lightRig rig="threePt" dir="t"/>
            </a:scene3d>
            <a:sp3d contourW="12700"/>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sz="3200" b="1">
                <a:solidFill>
                  <a:srgbClr val="FFFFFF"/>
                </a:solidFill>
                <a:latin typeface="Yeseva One" panose="00000500000000000000" pitchFamily="2" charset="0"/>
              </a:rPr>
              <a:t>Ý tưởng thuật toán</a:t>
            </a:r>
            <a:endParaRPr kumimoji="0" lang="zh-CN" altLang="en-US" sz="3200" b="1" i="0" u="none" strike="noStrike" kern="1200" cap="none" spc="0" normalizeH="0" baseline="0" noProof="0" dirty="0">
              <a:ln>
                <a:noFill/>
              </a:ln>
              <a:solidFill>
                <a:srgbClr val="FFFFFF"/>
              </a:solidFill>
              <a:effectLst/>
              <a:uLnTx/>
              <a:uFillTx/>
              <a:latin typeface="Yeseva One" panose="00000500000000000000" pitchFamily="2" charset="0"/>
            </a:endParaRPr>
          </a:p>
        </p:txBody>
      </p:sp>
      <p:grpSp>
        <p:nvGrpSpPr>
          <p:cNvPr id="6" name="组合 4">
            <a:extLst>
              <a:ext uri="{FF2B5EF4-FFF2-40B4-BE49-F238E27FC236}">
                <a16:creationId xmlns:a16="http://schemas.microsoft.com/office/drawing/2014/main" id="{350F3F2B-6EC7-33C3-5311-5C8B2D0F73A5}"/>
              </a:ext>
            </a:extLst>
          </p:cNvPr>
          <p:cNvGrpSpPr/>
          <p:nvPr/>
        </p:nvGrpSpPr>
        <p:grpSpPr>
          <a:xfrm>
            <a:off x="6974023" y="3324857"/>
            <a:ext cx="5218390" cy="1895641"/>
            <a:chOff x="8826941" y="2243138"/>
            <a:chExt cx="5218390" cy="1895641"/>
          </a:xfrm>
        </p:grpSpPr>
        <p:cxnSp>
          <p:nvCxnSpPr>
            <p:cNvPr id="7" name="直接连接符 123">
              <a:extLst>
                <a:ext uri="{FF2B5EF4-FFF2-40B4-BE49-F238E27FC236}">
                  <a16:creationId xmlns:a16="http://schemas.microsoft.com/office/drawing/2014/main" id="{46B49717-07F1-C68A-3587-2FA7A153D9CD}"/>
                </a:ext>
              </a:extLst>
            </p:cNvPr>
            <p:cNvCxnSpPr>
              <a:cxnSpLocks/>
            </p:cNvCxnSpPr>
            <p:nvPr/>
          </p:nvCxnSpPr>
          <p:spPr>
            <a:xfrm flipH="1">
              <a:off x="9832584" y="2243138"/>
              <a:ext cx="680060" cy="680060"/>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124">
              <a:extLst>
                <a:ext uri="{FF2B5EF4-FFF2-40B4-BE49-F238E27FC236}">
                  <a16:creationId xmlns:a16="http://schemas.microsoft.com/office/drawing/2014/main" id="{11F7EF20-FF58-FBDE-7BDA-C17FD1DA7838}"/>
                </a:ext>
              </a:extLst>
            </p:cNvPr>
            <p:cNvCxnSpPr>
              <a:cxnSpLocks/>
            </p:cNvCxnSpPr>
            <p:nvPr/>
          </p:nvCxnSpPr>
          <p:spPr>
            <a:xfrm flipH="1">
              <a:off x="8826941" y="3843338"/>
              <a:ext cx="295441" cy="295441"/>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9" name="文本框 131">
              <a:extLst>
                <a:ext uri="{FF2B5EF4-FFF2-40B4-BE49-F238E27FC236}">
                  <a16:creationId xmlns:a16="http://schemas.microsoft.com/office/drawing/2014/main" id="{509E5572-5A03-06BD-C11E-9EE608C3C9A9}"/>
                </a:ext>
              </a:extLst>
            </p:cNvPr>
            <p:cNvSpPr txBox="1"/>
            <p:nvPr/>
          </p:nvSpPr>
          <p:spPr>
            <a:xfrm>
              <a:off x="8881739" y="2797389"/>
              <a:ext cx="1505852"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800" b="1" i="1">
                  <a:solidFill>
                    <a:srgbClr val="FFFFFF"/>
                  </a:solidFill>
                  <a:latin typeface="Yeseva One" panose="00000500000000000000" pitchFamily="2" charset="0"/>
                </a:rPr>
                <a:t>05</a:t>
              </a:r>
              <a:endParaRPr kumimoji="0" lang="zh-CN" altLang="en-US" sz="4800" b="1" i="1"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10" name="文本框 157">
              <a:extLst>
                <a:ext uri="{FF2B5EF4-FFF2-40B4-BE49-F238E27FC236}">
                  <a16:creationId xmlns:a16="http://schemas.microsoft.com/office/drawing/2014/main" id="{A645DF12-9DED-73A8-EDCF-A858241AE037}"/>
                </a:ext>
              </a:extLst>
            </p:cNvPr>
            <p:cNvSpPr txBox="1"/>
            <p:nvPr/>
          </p:nvSpPr>
          <p:spPr>
            <a:xfrm>
              <a:off x="10387591" y="2951277"/>
              <a:ext cx="3657740" cy="523220"/>
            </a:xfrm>
            <a:prstGeom prst="rect">
              <a:avLst/>
            </a:prstGeom>
            <a:noFill/>
          </p:spPr>
          <p:txBody>
            <a:bodyPr wrap="square" rtlCol="0">
              <a:spAutoFit/>
              <a:scene3d>
                <a:camera prst="orthographicFront"/>
                <a:lightRig rig="threePt" dir="t"/>
              </a:scene3d>
              <a:sp3d contourW="12700"/>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sz="2800" b="1">
                  <a:solidFill>
                    <a:srgbClr val="FFFFFF"/>
                  </a:solidFill>
                  <a:latin typeface="Yeseva One" panose="00000500000000000000" pitchFamily="2" charset="0"/>
                </a:rPr>
                <a:t>Nhận xét thuật toán</a:t>
              </a:r>
              <a:endParaRPr kumimoji="0" lang="zh-CN" altLang="en-US" sz="2400" b="1" i="0" u="none" strike="noStrike" kern="1200" cap="none" spc="0" normalizeH="0" baseline="0" noProof="0" dirty="0">
                <a:ln>
                  <a:noFill/>
                </a:ln>
                <a:solidFill>
                  <a:srgbClr val="FFFFFF"/>
                </a:solidFill>
                <a:effectLst/>
                <a:uLnTx/>
                <a:uFillTx/>
                <a:latin typeface="Yeseva One" panose="00000500000000000000" pitchFamily="2" charset="0"/>
              </a:endParaRPr>
            </a:p>
          </p:txBody>
        </p:sp>
      </p:grpSp>
      <p:sp>
        <p:nvSpPr>
          <p:cNvPr id="11" name="矩形 114">
            <a:extLst>
              <a:ext uri="{FF2B5EF4-FFF2-40B4-BE49-F238E27FC236}">
                <a16:creationId xmlns:a16="http://schemas.microsoft.com/office/drawing/2014/main" id="{F2841C79-B51B-5333-FAB6-5B65E912F442}"/>
              </a:ext>
            </a:extLst>
          </p:cNvPr>
          <p:cNvSpPr/>
          <p:nvPr/>
        </p:nvSpPr>
        <p:spPr>
          <a:xfrm>
            <a:off x="7188646" y="3676527"/>
            <a:ext cx="1186202" cy="1253233"/>
          </a:xfrm>
          <a:prstGeom prst="rect">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nvGrpSpPr>
          <p:cNvPr id="38" name="Group 37">
            <a:extLst>
              <a:ext uri="{FF2B5EF4-FFF2-40B4-BE49-F238E27FC236}">
                <a16:creationId xmlns:a16="http://schemas.microsoft.com/office/drawing/2014/main" id="{5B0F04CD-1A35-4857-9E12-27B7AAE5D79E}"/>
              </a:ext>
            </a:extLst>
          </p:cNvPr>
          <p:cNvGrpSpPr/>
          <p:nvPr/>
        </p:nvGrpSpPr>
        <p:grpSpPr>
          <a:xfrm rot="604423">
            <a:off x="-4597772" y="981184"/>
            <a:ext cx="4572000" cy="4572000"/>
            <a:chOff x="-2286000" y="944588"/>
            <a:chExt cx="4572000" cy="4572000"/>
          </a:xfrm>
        </p:grpSpPr>
        <p:grpSp>
          <p:nvGrpSpPr>
            <p:cNvPr id="39" name="Group 38">
              <a:extLst>
                <a:ext uri="{FF2B5EF4-FFF2-40B4-BE49-F238E27FC236}">
                  <a16:creationId xmlns:a16="http://schemas.microsoft.com/office/drawing/2014/main" id="{65958B53-85C1-44EE-A16A-CA7F93A3CE4F}"/>
                </a:ext>
              </a:extLst>
            </p:cNvPr>
            <p:cNvGrpSpPr/>
            <p:nvPr/>
          </p:nvGrpSpPr>
          <p:grpSpPr>
            <a:xfrm>
              <a:off x="-2286000" y="944588"/>
              <a:ext cx="4572000" cy="4572000"/>
              <a:chOff x="4405745" y="1016000"/>
              <a:chExt cx="4572000" cy="4572000"/>
            </a:xfrm>
          </p:grpSpPr>
          <p:sp>
            <p:nvSpPr>
              <p:cNvPr id="47" name="Oval 46">
                <a:extLst>
                  <a:ext uri="{FF2B5EF4-FFF2-40B4-BE49-F238E27FC236}">
                    <a16:creationId xmlns:a16="http://schemas.microsoft.com/office/drawing/2014/main" id="{FABE6AC8-15EA-4EDB-8358-234259179D46}"/>
                  </a:ext>
                </a:extLst>
              </p:cNvPr>
              <p:cNvSpPr/>
              <p:nvPr/>
            </p:nvSpPr>
            <p:spPr>
              <a:xfrm>
                <a:off x="4405745" y="1016000"/>
                <a:ext cx="4572000" cy="4572000"/>
              </a:xfrm>
              <a:prstGeom prst="ellipse">
                <a:avLst/>
              </a:prstGeom>
              <a:solidFill>
                <a:srgbClr val="01132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D6867A0C-19D6-42B0-B213-E92A0DB051FF}"/>
                  </a:ext>
                </a:extLst>
              </p:cNvPr>
              <p:cNvGrpSpPr/>
              <p:nvPr/>
            </p:nvGrpSpPr>
            <p:grpSpPr>
              <a:xfrm>
                <a:off x="4591519" y="1270000"/>
                <a:ext cx="4164554" cy="4318000"/>
                <a:chOff x="4591519" y="1270000"/>
                <a:chExt cx="4164554" cy="4318000"/>
              </a:xfrm>
            </p:grpSpPr>
            <p:cxnSp>
              <p:nvCxnSpPr>
                <p:cNvPr id="49" name="Straight Connector 48">
                  <a:extLst>
                    <a:ext uri="{FF2B5EF4-FFF2-40B4-BE49-F238E27FC236}">
                      <a16:creationId xmlns:a16="http://schemas.microsoft.com/office/drawing/2014/main" id="{BC8BEBB2-A383-40FA-A7B5-A5F8CB8F9B71}"/>
                    </a:ext>
                  </a:extLst>
                </p:cNvPr>
                <p:cNvCxnSpPr>
                  <a:cxnSpLocks/>
                </p:cNvCxnSpPr>
                <p:nvPr/>
              </p:nvCxnSpPr>
              <p:spPr>
                <a:xfrm>
                  <a:off x="5645511" y="1270000"/>
                  <a:ext cx="1046233" cy="1963281"/>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6CEBCE8D-E940-4CCD-BB5B-4298942C5359}"/>
                    </a:ext>
                  </a:extLst>
                </p:cNvPr>
                <p:cNvCxnSpPr>
                  <a:cxnSpLocks/>
                  <a:endCxn id="47" idx="7"/>
                </p:cNvCxnSpPr>
                <p:nvPr/>
              </p:nvCxnSpPr>
              <p:spPr>
                <a:xfrm flipV="1">
                  <a:off x="6691745" y="1685554"/>
                  <a:ext cx="1616446" cy="1547727"/>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49A2EAF-CE42-43AC-A2DE-97100D24FA9F}"/>
                    </a:ext>
                  </a:extLst>
                </p:cNvPr>
                <p:cNvCxnSpPr>
                  <a:cxnSpLocks/>
                </p:cNvCxnSpPr>
                <p:nvPr/>
              </p:nvCxnSpPr>
              <p:spPr>
                <a:xfrm>
                  <a:off x="6691745" y="3233281"/>
                  <a:ext cx="2064328" cy="100621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A111939-2FE0-46D4-B272-59554A82C01A}"/>
                    </a:ext>
                  </a:extLst>
                </p:cNvPr>
                <p:cNvCxnSpPr>
                  <a:cxnSpLocks/>
                  <a:endCxn id="47" idx="4"/>
                </p:cNvCxnSpPr>
                <p:nvPr/>
              </p:nvCxnSpPr>
              <p:spPr>
                <a:xfrm>
                  <a:off x="6691744" y="3233281"/>
                  <a:ext cx="1" cy="2354719"/>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B9164734-7622-465B-8699-D059B9AE9D75}"/>
                    </a:ext>
                  </a:extLst>
                </p:cNvPr>
                <p:cNvCxnSpPr>
                  <a:cxnSpLocks/>
                </p:cNvCxnSpPr>
                <p:nvPr/>
              </p:nvCxnSpPr>
              <p:spPr>
                <a:xfrm flipH="1">
                  <a:off x="4591519" y="3233281"/>
                  <a:ext cx="2064327" cy="856583"/>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grpSp>
        <p:sp>
          <p:nvSpPr>
            <p:cNvPr id="40" name="TextBox 39">
              <a:extLst>
                <a:ext uri="{FF2B5EF4-FFF2-40B4-BE49-F238E27FC236}">
                  <a16:creationId xmlns:a16="http://schemas.microsoft.com/office/drawing/2014/main" id="{7A77D5DB-72DB-44F7-ABE4-B068A7CEDC13}"/>
                </a:ext>
              </a:extLst>
            </p:cNvPr>
            <p:cNvSpPr txBox="1"/>
            <p:nvPr/>
          </p:nvSpPr>
          <p:spPr>
            <a:xfrm rot="20995577">
              <a:off x="734659" y="2353425"/>
              <a:ext cx="1395458" cy="923330"/>
            </a:xfrm>
            <a:prstGeom prst="rect">
              <a:avLst/>
            </a:prstGeom>
            <a:noFill/>
          </p:spPr>
          <p:txBody>
            <a:bodyPr wrap="square" rtlCol="0">
              <a:spAutoFit/>
            </a:bodyPr>
            <a:lstStyle/>
            <a:p>
              <a:pPr algn="ctr"/>
              <a:r>
                <a:rPr lang="en-US" dirty="0">
                  <a:solidFill>
                    <a:schemeClr val="bg1"/>
                  </a:solidFill>
                  <a:latin typeface="Yeseva One" panose="00000500000000000000"/>
                </a:rPr>
                <a:t>01</a:t>
              </a:r>
            </a:p>
            <a:p>
              <a:pPr algn="ctr"/>
              <a:r>
                <a:rPr lang="en-US" dirty="0" err="1">
                  <a:solidFill>
                    <a:schemeClr val="bg1"/>
                  </a:solidFill>
                  <a:latin typeface="Yeseva One" panose="00000500000000000000"/>
                </a:rPr>
                <a:t>Giới</a:t>
              </a:r>
              <a:r>
                <a:rPr lang="en-US" dirty="0">
                  <a:solidFill>
                    <a:schemeClr val="bg1"/>
                  </a:solidFill>
                  <a:latin typeface="Yeseva One" panose="00000500000000000000"/>
                </a:rPr>
                <a:t> </a:t>
              </a:r>
              <a:r>
                <a:rPr lang="en-US" dirty="0" err="1">
                  <a:solidFill>
                    <a:schemeClr val="bg1"/>
                  </a:solidFill>
                  <a:latin typeface="Yeseva One" panose="00000500000000000000"/>
                </a:rPr>
                <a:t>thiệu</a:t>
              </a:r>
              <a:r>
                <a:rPr lang="en-US" dirty="0">
                  <a:solidFill>
                    <a:schemeClr val="bg1"/>
                  </a:solidFill>
                  <a:latin typeface="Yeseva One" panose="00000500000000000000"/>
                </a:rPr>
                <a:t> </a:t>
              </a:r>
              <a:r>
                <a:rPr lang="en-US" dirty="0" err="1">
                  <a:solidFill>
                    <a:schemeClr val="bg1"/>
                  </a:solidFill>
                  <a:latin typeface="Yeseva One" panose="00000500000000000000"/>
                </a:rPr>
                <a:t>thuật</a:t>
              </a:r>
              <a:r>
                <a:rPr lang="en-US" dirty="0">
                  <a:solidFill>
                    <a:schemeClr val="bg1"/>
                  </a:solidFill>
                  <a:latin typeface="Yeseva One" panose="00000500000000000000"/>
                </a:rPr>
                <a:t> </a:t>
              </a:r>
              <a:r>
                <a:rPr lang="en-US" dirty="0" err="1">
                  <a:solidFill>
                    <a:schemeClr val="bg1"/>
                  </a:solidFill>
                  <a:latin typeface="Yeseva One" panose="00000500000000000000"/>
                </a:rPr>
                <a:t>toán</a:t>
              </a:r>
              <a:endParaRPr lang="en-US" dirty="0">
                <a:solidFill>
                  <a:schemeClr val="bg1"/>
                </a:solidFill>
                <a:latin typeface="Yeseva One" panose="00000500000000000000"/>
              </a:endParaRPr>
            </a:p>
          </p:txBody>
        </p:sp>
        <p:sp>
          <p:nvSpPr>
            <p:cNvPr id="41" name="TextBox 40">
              <a:extLst>
                <a:ext uri="{FF2B5EF4-FFF2-40B4-BE49-F238E27FC236}">
                  <a16:creationId xmlns:a16="http://schemas.microsoft.com/office/drawing/2014/main" id="{1A7C5EF5-F0FE-4179-B760-118CF9D0071D}"/>
                </a:ext>
              </a:extLst>
            </p:cNvPr>
            <p:cNvSpPr txBox="1"/>
            <p:nvPr/>
          </p:nvSpPr>
          <p:spPr>
            <a:xfrm rot="20995577">
              <a:off x="81977" y="3935006"/>
              <a:ext cx="1395458" cy="923330"/>
            </a:xfrm>
            <a:prstGeom prst="rect">
              <a:avLst/>
            </a:prstGeom>
            <a:noFill/>
          </p:spPr>
          <p:txBody>
            <a:bodyPr wrap="square" rtlCol="0">
              <a:spAutoFit/>
            </a:bodyPr>
            <a:lstStyle/>
            <a:p>
              <a:pPr algn="ctr"/>
              <a:r>
                <a:rPr lang="en-US" dirty="0">
                  <a:solidFill>
                    <a:schemeClr val="bg1"/>
                  </a:solidFill>
                  <a:latin typeface="Yeseva One" panose="00000500000000000000"/>
                </a:rPr>
                <a:t>02</a:t>
              </a:r>
            </a:p>
            <a:p>
              <a:pPr algn="ctr"/>
              <a:r>
                <a:rPr lang="en-US" dirty="0">
                  <a:solidFill>
                    <a:schemeClr val="bg1"/>
                  </a:solidFill>
                  <a:latin typeface="Yeseva One" panose="00000500000000000000"/>
                </a:rPr>
                <a:t>Ý t</a:t>
              </a:r>
              <a:r>
                <a:rPr lang="vi-VN" dirty="0">
                  <a:solidFill>
                    <a:schemeClr val="bg1"/>
                  </a:solidFill>
                  <a:latin typeface="Yeseva One" panose="00000500000000000000"/>
                </a:rPr>
                <a:t>ư</a:t>
              </a:r>
              <a:r>
                <a:rPr lang="en-US" dirty="0" err="1">
                  <a:solidFill>
                    <a:schemeClr val="bg1"/>
                  </a:solidFill>
                  <a:latin typeface="Yeseva One" panose="00000500000000000000"/>
                </a:rPr>
                <a:t>ởng</a:t>
              </a:r>
              <a:endParaRPr lang="en-US" dirty="0">
                <a:solidFill>
                  <a:schemeClr val="bg1"/>
                </a:solidFill>
                <a:latin typeface="Yeseva One" panose="00000500000000000000"/>
              </a:endParaRPr>
            </a:p>
            <a:p>
              <a:pPr algn="ctr"/>
              <a:r>
                <a:rPr lang="en-US" dirty="0" err="1">
                  <a:solidFill>
                    <a:schemeClr val="bg1"/>
                  </a:solidFill>
                  <a:latin typeface="Yeseva One" panose="00000500000000000000"/>
                </a:rPr>
                <a:t>Thuật</a:t>
              </a:r>
              <a:r>
                <a:rPr lang="en-US" dirty="0">
                  <a:solidFill>
                    <a:schemeClr val="bg1"/>
                  </a:solidFill>
                  <a:latin typeface="Yeseva One" panose="00000500000000000000"/>
                </a:rPr>
                <a:t> </a:t>
              </a:r>
              <a:r>
                <a:rPr lang="en-US" dirty="0" err="1">
                  <a:solidFill>
                    <a:schemeClr val="bg1"/>
                  </a:solidFill>
                  <a:latin typeface="Yeseva One" panose="00000500000000000000"/>
                </a:rPr>
                <a:t>toán</a:t>
              </a:r>
              <a:endParaRPr lang="en-US" dirty="0">
                <a:solidFill>
                  <a:schemeClr val="bg1"/>
                </a:solidFill>
                <a:latin typeface="Yeseva One" panose="00000500000000000000"/>
              </a:endParaRPr>
            </a:p>
          </p:txBody>
        </p:sp>
        <p:sp>
          <p:nvSpPr>
            <p:cNvPr id="44" name="TextBox 43">
              <a:extLst>
                <a:ext uri="{FF2B5EF4-FFF2-40B4-BE49-F238E27FC236}">
                  <a16:creationId xmlns:a16="http://schemas.microsoft.com/office/drawing/2014/main" id="{E3749FD2-2AC6-486C-83DA-CA26DA7563C7}"/>
                </a:ext>
              </a:extLst>
            </p:cNvPr>
            <p:cNvSpPr txBox="1"/>
            <p:nvPr/>
          </p:nvSpPr>
          <p:spPr>
            <a:xfrm rot="20995577">
              <a:off x="-1462711" y="3877563"/>
              <a:ext cx="1395458" cy="923330"/>
            </a:xfrm>
            <a:prstGeom prst="rect">
              <a:avLst/>
            </a:prstGeom>
            <a:noFill/>
          </p:spPr>
          <p:txBody>
            <a:bodyPr wrap="square" rtlCol="0">
              <a:spAutoFit/>
            </a:bodyPr>
            <a:lstStyle/>
            <a:p>
              <a:pPr algn="ctr"/>
              <a:r>
                <a:rPr lang="en-US" dirty="0">
                  <a:solidFill>
                    <a:schemeClr val="bg1"/>
                  </a:solidFill>
                  <a:latin typeface="Yeseva One" panose="00000500000000000000"/>
                </a:rPr>
                <a:t>03</a:t>
              </a:r>
            </a:p>
            <a:p>
              <a:pPr algn="ctr"/>
              <a:r>
                <a:rPr lang="en-US" dirty="0" err="1">
                  <a:solidFill>
                    <a:schemeClr val="bg1"/>
                  </a:solidFill>
                  <a:latin typeface="Yeseva One" panose="00000500000000000000"/>
                </a:rPr>
                <a:t>Lý</a:t>
              </a:r>
              <a:r>
                <a:rPr lang="en-US" dirty="0">
                  <a:solidFill>
                    <a:schemeClr val="bg1"/>
                  </a:solidFill>
                  <a:latin typeface="Yeseva One" panose="00000500000000000000"/>
                </a:rPr>
                <a:t> </a:t>
              </a:r>
              <a:r>
                <a:rPr lang="en-US" dirty="0" err="1">
                  <a:solidFill>
                    <a:schemeClr val="bg1"/>
                  </a:solidFill>
                  <a:latin typeface="Yeseva One" panose="00000500000000000000"/>
                </a:rPr>
                <a:t>thuyết</a:t>
              </a:r>
              <a:r>
                <a:rPr lang="en-US" dirty="0">
                  <a:solidFill>
                    <a:schemeClr val="bg1"/>
                  </a:solidFill>
                  <a:latin typeface="Yeseva One" panose="00000500000000000000"/>
                </a:rPr>
                <a:t> </a:t>
              </a:r>
              <a:r>
                <a:rPr lang="en-US" dirty="0" err="1">
                  <a:solidFill>
                    <a:schemeClr val="bg1"/>
                  </a:solidFill>
                  <a:latin typeface="Yeseva One" panose="00000500000000000000"/>
                </a:rPr>
                <a:t>thuật</a:t>
              </a:r>
              <a:r>
                <a:rPr lang="en-US" dirty="0">
                  <a:solidFill>
                    <a:schemeClr val="bg1"/>
                  </a:solidFill>
                  <a:latin typeface="Yeseva One" panose="00000500000000000000"/>
                </a:rPr>
                <a:t> </a:t>
              </a:r>
              <a:r>
                <a:rPr lang="en-US" dirty="0" err="1">
                  <a:solidFill>
                    <a:schemeClr val="bg1"/>
                  </a:solidFill>
                  <a:latin typeface="Yeseva One" panose="00000500000000000000"/>
                </a:rPr>
                <a:t>toán</a:t>
              </a:r>
              <a:endParaRPr lang="en-US" dirty="0">
                <a:solidFill>
                  <a:schemeClr val="bg1"/>
                </a:solidFill>
                <a:latin typeface="Yeseva One" panose="00000500000000000000"/>
              </a:endParaRPr>
            </a:p>
          </p:txBody>
        </p:sp>
        <p:sp>
          <p:nvSpPr>
            <p:cNvPr id="45" name="TextBox 44">
              <a:extLst>
                <a:ext uri="{FF2B5EF4-FFF2-40B4-BE49-F238E27FC236}">
                  <a16:creationId xmlns:a16="http://schemas.microsoft.com/office/drawing/2014/main" id="{0579E111-DF45-4B21-8FA3-7C0EACB3E7E0}"/>
                </a:ext>
              </a:extLst>
            </p:cNvPr>
            <p:cNvSpPr txBox="1"/>
            <p:nvPr/>
          </p:nvSpPr>
          <p:spPr>
            <a:xfrm rot="20995577">
              <a:off x="-1977440" y="2168095"/>
              <a:ext cx="1395458" cy="923330"/>
            </a:xfrm>
            <a:prstGeom prst="rect">
              <a:avLst/>
            </a:prstGeom>
            <a:noFill/>
          </p:spPr>
          <p:txBody>
            <a:bodyPr wrap="square" rtlCol="0">
              <a:spAutoFit/>
            </a:bodyPr>
            <a:lstStyle/>
            <a:p>
              <a:pPr algn="ctr"/>
              <a:r>
                <a:rPr lang="en-US" dirty="0">
                  <a:solidFill>
                    <a:schemeClr val="bg1"/>
                  </a:solidFill>
                  <a:latin typeface="Yeseva One" panose="00000500000000000000"/>
                </a:rPr>
                <a:t>04</a:t>
              </a:r>
            </a:p>
            <a:p>
              <a:pPr algn="ctr"/>
              <a:r>
                <a:rPr lang="en-US" dirty="0" err="1">
                  <a:solidFill>
                    <a:schemeClr val="bg1"/>
                  </a:solidFill>
                  <a:latin typeface="Yeseva One" panose="00000500000000000000"/>
                </a:rPr>
                <a:t>Thực</a:t>
              </a:r>
              <a:r>
                <a:rPr lang="en-US" dirty="0">
                  <a:solidFill>
                    <a:schemeClr val="bg1"/>
                  </a:solidFill>
                  <a:latin typeface="Yeseva One" panose="00000500000000000000"/>
                </a:rPr>
                <a:t> </a:t>
              </a:r>
              <a:r>
                <a:rPr lang="en-US" dirty="0" err="1">
                  <a:solidFill>
                    <a:schemeClr val="bg1"/>
                  </a:solidFill>
                  <a:latin typeface="Yeseva One" panose="00000500000000000000"/>
                </a:rPr>
                <a:t>hành</a:t>
              </a:r>
              <a:endParaRPr lang="en-US" dirty="0">
                <a:solidFill>
                  <a:schemeClr val="bg1"/>
                </a:solidFill>
                <a:latin typeface="Yeseva One" panose="00000500000000000000"/>
              </a:endParaRPr>
            </a:p>
            <a:p>
              <a:pPr algn="ctr"/>
              <a:r>
                <a:rPr lang="en-US" dirty="0" err="1">
                  <a:solidFill>
                    <a:schemeClr val="bg1"/>
                  </a:solidFill>
                  <a:latin typeface="Yeseva One" panose="00000500000000000000"/>
                </a:rPr>
                <a:t>Thuật</a:t>
              </a:r>
              <a:r>
                <a:rPr lang="en-US" dirty="0">
                  <a:solidFill>
                    <a:schemeClr val="bg1"/>
                  </a:solidFill>
                  <a:latin typeface="Yeseva One" panose="00000500000000000000"/>
                </a:rPr>
                <a:t> </a:t>
              </a:r>
              <a:r>
                <a:rPr lang="en-US" dirty="0" err="1">
                  <a:solidFill>
                    <a:schemeClr val="bg1"/>
                  </a:solidFill>
                  <a:latin typeface="Yeseva One" panose="00000500000000000000"/>
                </a:rPr>
                <a:t>toán</a:t>
              </a:r>
              <a:endParaRPr lang="en-US" dirty="0">
                <a:solidFill>
                  <a:schemeClr val="bg1"/>
                </a:solidFill>
                <a:latin typeface="Yeseva One" panose="00000500000000000000"/>
              </a:endParaRPr>
            </a:p>
          </p:txBody>
        </p:sp>
        <p:sp>
          <p:nvSpPr>
            <p:cNvPr id="46" name="TextBox 45">
              <a:extLst>
                <a:ext uri="{FF2B5EF4-FFF2-40B4-BE49-F238E27FC236}">
                  <a16:creationId xmlns:a16="http://schemas.microsoft.com/office/drawing/2014/main" id="{5FA1FDC8-31FD-4B52-A808-B928D723FFAA}"/>
                </a:ext>
              </a:extLst>
            </p:cNvPr>
            <p:cNvSpPr txBox="1"/>
            <p:nvPr/>
          </p:nvSpPr>
          <p:spPr>
            <a:xfrm rot="20995577">
              <a:off x="-513671" y="1233508"/>
              <a:ext cx="1395458" cy="923330"/>
            </a:xfrm>
            <a:prstGeom prst="rect">
              <a:avLst/>
            </a:prstGeom>
            <a:noFill/>
          </p:spPr>
          <p:txBody>
            <a:bodyPr wrap="square" rtlCol="0">
              <a:spAutoFit/>
            </a:bodyPr>
            <a:lstStyle/>
            <a:p>
              <a:pPr algn="ctr"/>
              <a:r>
                <a:rPr lang="en-US" dirty="0">
                  <a:solidFill>
                    <a:schemeClr val="bg1"/>
                  </a:solidFill>
                  <a:latin typeface="Yeseva One" panose="00000500000000000000"/>
                </a:rPr>
                <a:t>05</a:t>
              </a:r>
            </a:p>
            <a:p>
              <a:pPr algn="ctr"/>
              <a:r>
                <a:rPr lang="en-US" dirty="0" err="1">
                  <a:solidFill>
                    <a:schemeClr val="bg1"/>
                  </a:solidFill>
                  <a:latin typeface="Yeseva One" panose="00000500000000000000"/>
                </a:rPr>
                <a:t>Nhận</a:t>
              </a:r>
              <a:r>
                <a:rPr lang="en-US" dirty="0">
                  <a:solidFill>
                    <a:schemeClr val="bg1"/>
                  </a:solidFill>
                  <a:latin typeface="Yeseva One" panose="00000500000000000000"/>
                </a:rPr>
                <a:t> </a:t>
              </a:r>
              <a:r>
                <a:rPr lang="en-US" dirty="0" err="1">
                  <a:solidFill>
                    <a:schemeClr val="bg1"/>
                  </a:solidFill>
                  <a:latin typeface="Yeseva One" panose="00000500000000000000"/>
                </a:rPr>
                <a:t>xét</a:t>
              </a:r>
              <a:endParaRPr lang="en-US" dirty="0">
                <a:solidFill>
                  <a:schemeClr val="bg1"/>
                </a:solidFill>
                <a:latin typeface="Yeseva One" panose="00000500000000000000"/>
              </a:endParaRPr>
            </a:p>
            <a:p>
              <a:pPr algn="ctr"/>
              <a:r>
                <a:rPr lang="en-US" dirty="0" err="1">
                  <a:solidFill>
                    <a:schemeClr val="bg1"/>
                  </a:solidFill>
                  <a:latin typeface="Yeseva One" panose="00000500000000000000"/>
                </a:rPr>
                <a:t>Thuật</a:t>
              </a:r>
              <a:r>
                <a:rPr lang="en-US" dirty="0">
                  <a:solidFill>
                    <a:schemeClr val="bg1"/>
                  </a:solidFill>
                  <a:latin typeface="Yeseva One" panose="00000500000000000000"/>
                </a:rPr>
                <a:t> </a:t>
              </a:r>
              <a:r>
                <a:rPr lang="en-US" dirty="0" err="1">
                  <a:solidFill>
                    <a:schemeClr val="bg1"/>
                  </a:solidFill>
                  <a:latin typeface="Yeseva One" panose="00000500000000000000"/>
                </a:rPr>
                <a:t>toán</a:t>
              </a:r>
              <a:endParaRPr lang="en-US" dirty="0">
                <a:solidFill>
                  <a:schemeClr val="bg1"/>
                </a:solidFill>
                <a:latin typeface="Yeseva One" panose="00000500000000000000"/>
              </a:endParaRPr>
            </a:p>
          </p:txBody>
        </p:sp>
      </p:grpSp>
    </p:spTree>
    <p:extLst>
      <p:ext uri="{BB962C8B-B14F-4D97-AF65-F5344CB8AC3E}">
        <p14:creationId xmlns:p14="http://schemas.microsoft.com/office/powerpoint/2010/main" val="3229921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F55F7-7CD6-CA2D-3ABF-5630C855680F}"/>
            </a:ext>
          </a:extLst>
        </p:cNvPr>
        <p:cNvGrpSpPr/>
        <p:nvPr/>
      </p:nvGrpSpPr>
      <p:grpSpPr>
        <a:xfrm>
          <a:off x="0" y="0"/>
          <a:ext cx="0" cy="0"/>
          <a:chOff x="0" y="0"/>
          <a:chExt cx="0" cy="0"/>
        </a:xfrm>
      </p:grpSpPr>
      <p:sp>
        <p:nvSpPr>
          <p:cNvPr id="91" name="等腰三角形 142">
            <a:extLst>
              <a:ext uri="{FF2B5EF4-FFF2-40B4-BE49-F238E27FC236}">
                <a16:creationId xmlns:a16="http://schemas.microsoft.com/office/drawing/2014/main" id="{339846FF-1DB9-8BA8-15BE-6F2ED1559CCD}"/>
              </a:ext>
            </a:extLst>
          </p:cNvPr>
          <p:cNvSpPr/>
          <p:nvPr/>
        </p:nvSpPr>
        <p:spPr>
          <a:xfrm rot="5400000">
            <a:off x="2511892" y="813516"/>
            <a:ext cx="256972" cy="22152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2" name="等腰三角形 143">
            <a:extLst>
              <a:ext uri="{FF2B5EF4-FFF2-40B4-BE49-F238E27FC236}">
                <a16:creationId xmlns:a16="http://schemas.microsoft.com/office/drawing/2014/main" id="{21EA2316-8422-F0DA-0C7A-DDFBB7196AC0}"/>
              </a:ext>
            </a:extLst>
          </p:cNvPr>
          <p:cNvSpPr/>
          <p:nvPr/>
        </p:nvSpPr>
        <p:spPr>
          <a:xfrm rot="5400000" flipH="1" flipV="1">
            <a:off x="8680519" y="813516"/>
            <a:ext cx="256970" cy="22152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3" name="TextBox 92">
            <a:extLst>
              <a:ext uri="{FF2B5EF4-FFF2-40B4-BE49-F238E27FC236}">
                <a16:creationId xmlns:a16="http://schemas.microsoft.com/office/drawing/2014/main" id="{1C2AB949-81C4-8AF2-0DED-3841578471C6}"/>
              </a:ext>
            </a:extLst>
          </p:cNvPr>
          <p:cNvSpPr txBox="1"/>
          <p:nvPr/>
        </p:nvSpPr>
        <p:spPr>
          <a:xfrm>
            <a:off x="3431931" y="380955"/>
            <a:ext cx="5328138" cy="584775"/>
          </a:xfrm>
          <a:prstGeom prst="rect">
            <a:avLst/>
          </a:prstGeom>
          <a:noFill/>
        </p:spPr>
        <p:txBody>
          <a:bodyPr wrap="square" rtlCol="0">
            <a:spAutoFit/>
          </a:bodyPr>
          <a:lstStyle/>
          <a:p>
            <a:pPr algn="ctr"/>
            <a:r>
              <a:rPr lang="en-US" sz="3200">
                <a:solidFill>
                  <a:schemeClr val="bg1"/>
                </a:solidFill>
                <a:latin typeface="Yeseva One" panose="00000500000000000000"/>
              </a:rPr>
              <a:t>Tài liệu tham khảo</a:t>
            </a:r>
            <a:endParaRPr lang="en-US" sz="3200" dirty="0">
              <a:solidFill>
                <a:schemeClr val="bg1"/>
              </a:solidFill>
              <a:latin typeface="Yeseva One" panose="00000500000000000000"/>
            </a:endParaRPr>
          </a:p>
        </p:txBody>
      </p:sp>
      <p:sp>
        <p:nvSpPr>
          <p:cNvPr id="2" name="TextBox 1">
            <a:extLst>
              <a:ext uri="{FF2B5EF4-FFF2-40B4-BE49-F238E27FC236}">
                <a16:creationId xmlns:a16="http://schemas.microsoft.com/office/drawing/2014/main" id="{A3E1811B-ED34-BFDD-2484-CDAE5D52CBFD}"/>
              </a:ext>
            </a:extLst>
          </p:cNvPr>
          <p:cNvSpPr txBox="1"/>
          <p:nvPr/>
        </p:nvSpPr>
        <p:spPr>
          <a:xfrm>
            <a:off x="1310640" y="1910080"/>
            <a:ext cx="8788400" cy="1754326"/>
          </a:xfrm>
          <a:prstGeom prst="rect">
            <a:avLst/>
          </a:prstGeom>
          <a:noFill/>
        </p:spPr>
        <p:txBody>
          <a:bodyPr wrap="square" rtlCol="0">
            <a:spAutoFit/>
          </a:bodyPr>
          <a:lstStyle/>
          <a:p>
            <a:pPr marL="285750" indent="-285750">
              <a:buFont typeface="Arial" panose="020B0604020202020204" pitchFamily="34" charset="0"/>
              <a:buChar char="•"/>
            </a:pPr>
            <a:r>
              <a:rPr lang="en-US" b="1" i="0">
                <a:solidFill>
                  <a:schemeClr val="bg1"/>
                </a:solidFill>
                <a:effectLst/>
                <a:latin typeface="Source Sans 3"/>
                <a:hlinkClick r:id="rId3"/>
              </a:rPr>
              <a:t>ML | OPTICS Clustering Explanation</a:t>
            </a:r>
            <a:endParaRPr lang="en-US" b="1" i="0">
              <a:solidFill>
                <a:schemeClr val="bg1"/>
              </a:solidFill>
              <a:effectLst/>
              <a:latin typeface="Source Sans 3"/>
            </a:endParaRPr>
          </a:p>
          <a:p>
            <a:endParaRPr lang="en-US">
              <a:solidFill>
                <a:schemeClr val="bg1"/>
              </a:solidFill>
            </a:endParaRPr>
          </a:p>
          <a:p>
            <a:pPr marL="285750" indent="-285750">
              <a:buFont typeface="Arial" panose="020B0604020202020204" pitchFamily="34" charset="0"/>
              <a:buChar char="•"/>
            </a:pPr>
            <a:r>
              <a:rPr lang="en-US" b="1" i="0">
                <a:solidFill>
                  <a:schemeClr val="bg1"/>
                </a:solidFill>
                <a:effectLst/>
                <a:latin typeface="sohne"/>
                <a:hlinkClick r:id="rId4"/>
              </a:rPr>
              <a:t>OPTICS: Hierarchical Density-Based Clustering</a:t>
            </a:r>
            <a:endParaRPr lang="en-US" b="1" i="0">
              <a:solidFill>
                <a:schemeClr val="bg1"/>
              </a:solidFill>
              <a:effectLst/>
              <a:latin typeface="sohne"/>
            </a:endParaRPr>
          </a:p>
          <a:p>
            <a:endParaRPr lang="en-US">
              <a:solidFill>
                <a:schemeClr val="bg1"/>
              </a:solidFill>
            </a:endParaRPr>
          </a:p>
          <a:p>
            <a:pPr marL="285750" indent="-285750">
              <a:buFont typeface="Arial" panose="020B0604020202020204" pitchFamily="34" charset="0"/>
              <a:buChar char="•"/>
            </a:pPr>
            <a:r>
              <a:rPr lang="en-US" b="1" i="0">
                <a:solidFill>
                  <a:schemeClr val="bg1"/>
                </a:solidFill>
                <a:effectLst/>
                <a:latin typeface="sohne"/>
                <a:hlinkClick r:id="rId5"/>
              </a:rPr>
              <a:t>OPTICS clustering Algorithm (from scratch)</a:t>
            </a:r>
            <a:endParaRPr lang="en-US" b="1" i="0">
              <a:solidFill>
                <a:schemeClr val="bg1"/>
              </a:solidFill>
              <a:effectLst/>
              <a:latin typeface="sohne"/>
            </a:endParaRPr>
          </a:p>
          <a:p>
            <a:endParaRPr lang="en-US" b="1" i="0">
              <a:solidFill>
                <a:schemeClr val="bg1"/>
              </a:solidFill>
              <a:effectLst/>
              <a:latin typeface="sohne"/>
            </a:endParaRPr>
          </a:p>
        </p:txBody>
      </p:sp>
    </p:spTree>
    <p:extLst>
      <p:ext uri="{BB962C8B-B14F-4D97-AF65-F5344CB8AC3E}">
        <p14:creationId xmlns:p14="http://schemas.microsoft.com/office/powerpoint/2010/main" val="665414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4EF999E1-A19D-4742-B7D3-148F428E0155}"/>
              </a:ext>
            </a:extLst>
          </p:cNvPr>
          <p:cNvGrpSpPr/>
          <p:nvPr/>
        </p:nvGrpSpPr>
        <p:grpSpPr>
          <a:xfrm>
            <a:off x="0" y="1311732"/>
            <a:ext cx="3092708" cy="3825874"/>
            <a:chOff x="0" y="1084261"/>
            <a:chExt cx="3092708" cy="3825874"/>
          </a:xfrm>
        </p:grpSpPr>
        <p:sp>
          <p:nvSpPr>
            <p:cNvPr id="3" name="等腰三角形 2">
              <a:extLst>
                <a:ext uri="{FF2B5EF4-FFF2-40B4-BE49-F238E27FC236}">
                  <a16:creationId xmlns:a16="http://schemas.microsoft.com/office/drawing/2014/main" id="{74A2F07B-FB5D-4D33-9D71-0643BBDA63C1}"/>
                </a:ext>
              </a:extLst>
            </p:cNvPr>
            <p:cNvSpPr/>
            <p:nvPr/>
          </p:nvSpPr>
          <p:spPr>
            <a:xfrm rot="5400000">
              <a:off x="1494447" y="18130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4" name="等腰三角形 3">
              <a:extLst>
                <a:ext uri="{FF2B5EF4-FFF2-40B4-BE49-F238E27FC236}">
                  <a16:creationId xmlns:a16="http://schemas.microsoft.com/office/drawing/2014/main" id="{E11C1BE5-73B6-47A2-8144-80EBB4FAB762}"/>
                </a:ext>
              </a:extLst>
            </p:cNvPr>
            <p:cNvSpPr/>
            <p:nvPr/>
          </p:nvSpPr>
          <p:spPr>
            <a:xfrm rot="5400000">
              <a:off x="773456" y="2706629"/>
              <a:ext cx="2182064" cy="1881089"/>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5" name="等腰三角形 4">
              <a:extLst>
                <a:ext uri="{FF2B5EF4-FFF2-40B4-BE49-F238E27FC236}">
                  <a16:creationId xmlns:a16="http://schemas.microsoft.com/office/drawing/2014/main" id="{65D566E1-83D6-49F3-BA8D-6EEAB59BD34E}"/>
                </a:ext>
              </a:extLst>
            </p:cNvPr>
            <p:cNvSpPr/>
            <p:nvPr/>
          </p:nvSpPr>
          <p:spPr>
            <a:xfrm rot="5400000">
              <a:off x="666283" y="17823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 name="等腰三角形 5">
              <a:extLst>
                <a:ext uri="{FF2B5EF4-FFF2-40B4-BE49-F238E27FC236}">
                  <a16:creationId xmlns:a16="http://schemas.microsoft.com/office/drawing/2014/main" id="{8918EC30-AE6A-449F-B162-776F8B7C70DA}"/>
                </a:ext>
              </a:extLst>
            </p:cNvPr>
            <p:cNvSpPr/>
            <p:nvPr/>
          </p:nvSpPr>
          <p:spPr>
            <a:xfrm rot="5400000">
              <a:off x="25871" y="24638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7" name="等腰三角形 6">
              <a:extLst>
                <a:ext uri="{FF2B5EF4-FFF2-40B4-BE49-F238E27FC236}">
                  <a16:creationId xmlns:a16="http://schemas.microsoft.com/office/drawing/2014/main" id="{3B460039-9E97-49DE-B032-B3A4A0594909}"/>
                </a:ext>
              </a:extLst>
            </p:cNvPr>
            <p:cNvSpPr/>
            <p:nvPr/>
          </p:nvSpPr>
          <p:spPr>
            <a:xfrm rot="5400000">
              <a:off x="362468" y="1138348"/>
              <a:ext cx="784253" cy="67608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 name="等腰三角形 7">
              <a:extLst>
                <a:ext uri="{FF2B5EF4-FFF2-40B4-BE49-F238E27FC236}">
                  <a16:creationId xmlns:a16="http://schemas.microsoft.com/office/drawing/2014/main" id="{3DEF6726-1669-416F-A346-C216F2859E20}"/>
                </a:ext>
              </a:extLst>
            </p:cNvPr>
            <p:cNvSpPr/>
            <p:nvPr/>
          </p:nvSpPr>
          <p:spPr>
            <a:xfrm rot="5400000">
              <a:off x="-123297" y="14315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 name="等腰三角形 8">
              <a:extLst>
                <a:ext uri="{FF2B5EF4-FFF2-40B4-BE49-F238E27FC236}">
                  <a16:creationId xmlns:a16="http://schemas.microsoft.com/office/drawing/2014/main" id="{793FDFF1-F190-48C7-AED2-802671131F4C}"/>
                </a:ext>
              </a:extLst>
            </p:cNvPr>
            <p:cNvSpPr/>
            <p:nvPr/>
          </p:nvSpPr>
          <p:spPr>
            <a:xfrm rot="5400000">
              <a:off x="-41147" y="21614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0" name="等腰三角形 9">
              <a:extLst>
                <a:ext uri="{FF2B5EF4-FFF2-40B4-BE49-F238E27FC236}">
                  <a16:creationId xmlns:a16="http://schemas.microsoft.com/office/drawing/2014/main" id="{E6B267BA-3068-4745-9B37-E6A7F9E66EED}"/>
                </a:ext>
              </a:extLst>
            </p:cNvPr>
            <p:cNvSpPr/>
            <p:nvPr/>
          </p:nvSpPr>
          <p:spPr>
            <a:xfrm rot="5400000">
              <a:off x="-23743" y="3701877"/>
              <a:ext cx="344288" cy="29680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1" name="等腰三角形 10">
              <a:extLst>
                <a:ext uri="{FF2B5EF4-FFF2-40B4-BE49-F238E27FC236}">
                  <a16:creationId xmlns:a16="http://schemas.microsoft.com/office/drawing/2014/main" id="{8D6B7FA0-DC20-4312-9746-23DDD74D1E1B}"/>
                </a:ext>
              </a:extLst>
            </p:cNvPr>
            <p:cNvSpPr/>
            <p:nvPr/>
          </p:nvSpPr>
          <p:spPr>
            <a:xfrm rot="5400000">
              <a:off x="-53181" y="4192203"/>
              <a:ext cx="771113" cy="6647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2" name="等腰三角形 11">
              <a:extLst>
                <a:ext uri="{FF2B5EF4-FFF2-40B4-BE49-F238E27FC236}">
                  <a16:creationId xmlns:a16="http://schemas.microsoft.com/office/drawing/2014/main" id="{44F2C509-1018-4B2B-A989-6877A115459B}"/>
                </a:ext>
              </a:extLst>
            </p:cNvPr>
            <p:cNvSpPr/>
            <p:nvPr/>
          </p:nvSpPr>
          <p:spPr>
            <a:xfrm rot="5400000">
              <a:off x="629528" y="3607050"/>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3" name="等腰三角形 12">
              <a:extLst>
                <a:ext uri="{FF2B5EF4-FFF2-40B4-BE49-F238E27FC236}">
                  <a16:creationId xmlns:a16="http://schemas.microsoft.com/office/drawing/2014/main" id="{613A7221-445F-4200-8243-BD5EC326A1E1}"/>
                </a:ext>
              </a:extLst>
            </p:cNvPr>
            <p:cNvSpPr/>
            <p:nvPr/>
          </p:nvSpPr>
          <p:spPr>
            <a:xfrm rot="5400000">
              <a:off x="2139381" y="2583988"/>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grpSp>
        <p:nvGrpSpPr>
          <p:cNvPr id="101" name="组合 100">
            <a:extLst>
              <a:ext uri="{FF2B5EF4-FFF2-40B4-BE49-F238E27FC236}">
                <a16:creationId xmlns:a16="http://schemas.microsoft.com/office/drawing/2014/main" id="{847EE676-994E-47A5-8D94-BD5E0E7EF9EE}"/>
              </a:ext>
            </a:extLst>
          </p:cNvPr>
          <p:cNvGrpSpPr/>
          <p:nvPr/>
        </p:nvGrpSpPr>
        <p:grpSpPr>
          <a:xfrm>
            <a:off x="3301573" y="1601360"/>
            <a:ext cx="342776" cy="342776"/>
            <a:chOff x="3300742" y="531547"/>
            <a:chExt cx="878349" cy="878349"/>
          </a:xfrm>
        </p:grpSpPr>
        <p:sp>
          <p:nvSpPr>
            <p:cNvPr id="98" name="椭圆 97">
              <a:extLst>
                <a:ext uri="{FF2B5EF4-FFF2-40B4-BE49-F238E27FC236}">
                  <a16:creationId xmlns:a16="http://schemas.microsoft.com/office/drawing/2014/main" id="{C0BAAA9E-5161-4677-8F03-6EB511EA7A48}"/>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99" name="椭圆 98">
              <a:extLst>
                <a:ext uri="{FF2B5EF4-FFF2-40B4-BE49-F238E27FC236}">
                  <a16:creationId xmlns:a16="http://schemas.microsoft.com/office/drawing/2014/main" id="{8F3C1DFC-2B0D-41D7-AF93-21130777A7EC}"/>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00" name="椭圆 99">
              <a:extLst>
                <a:ext uri="{FF2B5EF4-FFF2-40B4-BE49-F238E27FC236}">
                  <a16:creationId xmlns:a16="http://schemas.microsoft.com/office/drawing/2014/main" id="{48C1B5AF-B545-4B88-A1B3-1B281BB157D3}"/>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grpSp>
      <p:grpSp>
        <p:nvGrpSpPr>
          <p:cNvPr id="102" name="组合 101">
            <a:extLst>
              <a:ext uri="{FF2B5EF4-FFF2-40B4-BE49-F238E27FC236}">
                <a16:creationId xmlns:a16="http://schemas.microsoft.com/office/drawing/2014/main" id="{1C10A1B8-279D-4B82-8100-A9CD3C44980E}"/>
              </a:ext>
            </a:extLst>
          </p:cNvPr>
          <p:cNvGrpSpPr/>
          <p:nvPr/>
        </p:nvGrpSpPr>
        <p:grpSpPr>
          <a:xfrm>
            <a:off x="4906389" y="2321262"/>
            <a:ext cx="342776" cy="342776"/>
            <a:chOff x="3300742" y="531547"/>
            <a:chExt cx="878349" cy="878349"/>
          </a:xfrm>
        </p:grpSpPr>
        <p:sp>
          <p:nvSpPr>
            <p:cNvPr id="103" name="椭圆 102">
              <a:extLst>
                <a:ext uri="{FF2B5EF4-FFF2-40B4-BE49-F238E27FC236}">
                  <a16:creationId xmlns:a16="http://schemas.microsoft.com/office/drawing/2014/main" id="{90DF5257-F5F3-41F9-8563-FDEB1FCF6837}"/>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04" name="椭圆 103">
              <a:extLst>
                <a:ext uri="{FF2B5EF4-FFF2-40B4-BE49-F238E27FC236}">
                  <a16:creationId xmlns:a16="http://schemas.microsoft.com/office/drawing/2014/main" id="{DFF808F8-E116-4B2B-A78D-2D30F4B659CC}"/>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05" name="椭圆 104">
              <a:extLst>
                <a:ext uri="{FF2B5EF4-FFF2-40B4-BE49-F238E27FC236}">
                  <a16:creationId xmlns:a16="http://schemas.microsoft.com/office/drawing/2014/main" id="{CE373EAB-B65A-470A-88CE-8B5914F5A791}"/>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grpSp>
      <p:grpSp>
        <p:nvGrpSpPr>
          <p:cNvPr id="106" name="组合 105">
            <a:extLst>
              <a:ext uri="{FF2B5EF4-FFF2-40B4-BE49-F238E27FC236}">
                <a16:creationId xmlns:a16="http://schemas.microsoft.com/office/drawing/2014/main" id="{E398289B-3AFD-41BB-8135-B96BB8D19346}"/>
              </a:ext>
            </a:extLst>
          </p:cNvPr>
          <p:cNvGrpSpPr/>
          <p:nvPr/>
        </p:nvGrpSpPr>
        <p:grpSpPr>
          <a:xfrm>
            <a:off x="7136290" y="2203420"/>
            <a:ext cx="342776" cy="342776"/>
            <a:chOff x="3300742" y="531547"/>
            <a:chExt cx="878349" cy="878349"/>
          </a:xfrm>
        </p:grpSpPr>
        <p:sp>
          <p:nvSpPr>
            <p:cNvPr id="107" name="椭圆 106">
              <a:extLst>
                <a:ext uri="{FF2B5EF4-FFF2-40B4-BE49-F238E27FC236}">
                  <a16:creationId xmlns:a16="http://schemas.microsoft.com/office/drawing/2014/main" id="{42AE4415-79ED-451B-B982-C264C4C32F9F}"/>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08" name="椭圆 107">
              <a:extLst>
                <a:ext uri="{FF2B5EF4-FFF2-40B4-BE49-F238E27FC236}">
                  <a16:creationId xmlns:a16="http://schemas.microsoft.com/office/drawing/2014/main" id="{678BBF0E-B3A5-4DFF-B577-3052E760DBF9}"/>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09" name="椭圆 108">
              <a:extLst>
                <a:ext uri="{FF2B5EF4-FFF2-40B4-BE49-F238E27FC236}">
                  <a16:creationId xmlns:a16="http://schemas.microsoft.com/office/drawing/2014/main" id="{93740B49-E5FC-47C8-98EE-676F3BD568FB}"/>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grpSp>
      <p:grpSp>
        <p:nvGrpSpPr>
          <p:cNvPr id="110" name="组合 109">
            <a:extLst>
              <a:ext uri="{FF2B5EF4-FFF2-40B4-BE49-F238E27FC236}">
                <a16:creationId xmlns:a16="http://schemas.microsoft.com/office/drawing/2014/main" id="{7BB44A08-6E04-4521-BDD6-9E71C1BF59C2}"/>
              </a:ext>
            </a:extLst>
          </p:cNvPr>
          <p:cNvGrpSpPr/>
          <p:nvPr/>
        </p:nvGrpSpPr>
        <p:grpSpPr>
          <a:xfrm>
            <a:off x="8548186" y="1904659"/>
            <a:ext cx="342776" cy="342776"/>
            <a:chOff x="3300742" y="531547"/>
            <a:chExt cx="878349" cy="878349"/>
          </a:xfrm>
        </p:grpSpPr>
        <p:sp>
          <p:nvSpPr>
            <p:cNvPr id="111" name="椭圆 110">
              <a:extLst>
                <a:ext uri="{FF2B5EF4-FFF2-40B4-BE49-F238E27FC236}">
                  <a16:creationId xmlns:a16="http://schemas.microsoft.com/office/drawing/2014/main" id="{6DC7279A-8693-4100-B250-E1739875BF2E}"/>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12" name="椭圆 111">
              <a:extLst>
                <a:ext uri="{FF2B5EF4-FFF2-40B4-BE49-F238E27FC236}">
                  <a16:creationId xmlns:a16="http://schemas.microsoft.com/office/drawing/2014/main" id="{74B8AC9D-0579-441D-9711-234D0FFEFBD7}"/>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13" name="椭圆 112">
              <a:extLst>
                <a:ext uri="{FF2B5EF4-FFF2-40B4-BE49-F238E27FC236}">
                  <a16:creationId xmlns:a16="http://schemas.microsoft.com/office/drawing/2014/main" id="{EE855BF6-AC8E-421D-B104-8892B4406FCA}"/>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grpSp>
      <p:sp>
        <p:nvSpPr>
          <p:cNvPr id="129" name="任意多边形: 形状 128">
            <a:extLst>
              <a:ext uri="{FF2B5EF4-FFF2-40B4-BE49-F238E27FC236}">
                <a16:creationId xmlns:a16="http://schemas.microsoft.com/office/drawing/2014/main" id="{3AA439B3-359A-4E3B-B368-7858D95D4A61}"/>
              </a:ext>
            </a:extLst>
          </p:cNvPr>
          <p:cNvSpPr/>
          <p:nvPr/>
        </p:nvSpPr>
        <p:spPr>
          <a:xfrm>
            <a:off x="-1" y="6034420"/>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latin typeface="Yeseva One" panose="00000500000000000000" pitchFamily="2" charset="0"/>
              <a:ea typeface="微软雅黑"/>
            </a:endParaRPr>
          </a:p>
        </p:txBody>
      </p:sp>
      <p:sp>
        <p:nvSpPr>
          <p:cNvPr id="130" name="任意多边形: 形状 129">
            <a:extLst>
              <a:ext uri="{FF2B5EF4-FFF2-40B4-BE49-F238E27FC236}">
                <a16:creationId xmlns:a16="http://schemas.microsoft.com/office/drawing/2014/main" id="{DD7D9B4E-E523-4C0C-917F-8941711CC3A1}"/>
              </a:ext>
            </a:extLst>
          </p:cNvPr>
          <p:cNvSpPr/>
          <p:nvPr/>
        </p:nvSpPr>
        <p:spPr>
          <a:xfrm>
            <a:off x="-1" y="6150818"/>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latin typeface="Yeseva One" panose="00000500000000000000" pitchFamily="2" charset="0"/>
              <a:ea typeface="微软雅黑"/>
            </a:endParaRPr>
          </a:p>
        </p:txBody>
      </p:sp>
      <p:sp>
        <p:nvSpPr>
          <p:cNvPr id="131" name="任意多边形: 形状 130">
            <a:extLst>
              <a:ext uri="{FF2B5EF4-FFF2-40B4-BE49-F238E27FC236}">
                <a16:creationId xmlns:a16="http://schemas.microsoft.com/office/drawing/2014/main" id="{EF5A6474-AC66-40D8-AA39-22785FE710D8}"/>
              </a:ext>
            </a:extLst>
          </p:cNvPr>
          <p:cNvSpPr/>
          <p:nvPr/>
        </p:nvSpPr>
        <p:spPr>
          <a:xfrm>
            <a:off x="-1" y="6267440"/>
            <a:ext cx="12177077" cy="1156129"/>
          </a:xfrm>
          <a:custGeom>
            <a:avLst/>
            <a:gdLst>
              <a:gd name="connsiteX0" fmla="*/ 1026217 w 12177077"/>
              <a:gd name="connsiteY0" fmla="*/ 74 h 1156129"/>
              <a:gd name="connsiteX1" fmla="*/ 2365830 w 12177077"/>
              <a:gd name="connsiteY1" fmla="*/ 310327 h 1156129"/>
              <a:gd name="connsiteX2" fmla="*/ 3410858 w 12177077"/>
              <a:gd name="connsiteY2" fmla="*/ 63584 h 1156129"/>
              <a:gd name="connsiteX3" fmla="*/ 4876803 w 12177077"/>
              <a:gd name="connsiteY3" fmla="*/ 353870 h 1156129"/>
              <a:gd name="connsiteX4" fmla="*/ 6487887 w 12177077"/>
              <a:gd name="connsiteY4" fmla="*/ 34555 h 1156129"/>
              <a:gd name="connsiteX5" fmla="*/ 7765144 w 12177077"/>
              <a:gd name="connsiteY5" fmla="*/ 397412 h 1156129"/>
              <a:gd name="connsiteX6" fmla="*/ 9158515 w 12177077"/>
              <a:gd name="connsiteY6" fmla="*/ 49070 h 1156129"/>
              <a:gd name="connsiteX7" fmla="*/ 10566401 w 12177077"/>
              <a:gd name="connsiteY7" fmla="*/ 411927 h 1156129"/>
              <a:gd name="connsiteX8" fmla="*/ 11771087 w 12177077"/>
              <a:gd name="connsiteY8" fmla="*/ 78098 h 1156129"/>
              <a:gd name="connsiteX9" fmla="*/ 12079062 w 12177077"/>
              <a:gd name="connsiteY9" fmla="*/ 93974 h 1156129"/>
              <a:gd name="connsiteX10" fmla="*/ 12177077 w 12177077"/>
              <a:gd name="connsiteY10" fmla="*/ 108563 h 1156129"/>
              <a:gd name="connsiteX11" fmla="*/ 12177077 w 12177077"/>
              <a:gd name="connsiteY11" fmla="*/ 1156129 h 1156129"/>
              <a:gd name="connsiteX12" fmla="*/ 0 w 12177077"/>
              <a:gd name="connsiteY12" fmla="*/ 1156129 h 1156129"/>
              <a:gd name="connsiteX13" fmla="*/ 0 w 12177077"/>
              <a:gd name="connsiteY13" fmla="*/ 288586 h 1156129"/>
              <a:gd name="connsiteX14" fmla="*/ 237162 w 12177077"/>
              <a:gd name="connsiteY14" fmla="*/ 194496 h 1156129"/>
              <a:gd name="connsiteX15" fmla="*/ 928915 w 12177077"/>
              <a:gd name="connsiteY15" fmla="*/ 5527 h 1156129"/>
              <a:gd name="connsiteX16" fmla="*/ 1026217 w 12177077"/>
              <a:gd name="connsiteY16" fmla="*/ 74 h 115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7077" h="1156129">
                <a:moveTo>
                  <a:pt x="1026217" y="74"/>
                </a:moveTo>
                <a:cubicBezTo>
                  <a:pt x="1511556" y="-5472"/>
                  <a:pt x="1978027" y="301256"/>
                  <a:pt x="2365830" y="310327"/>
                </a:cubicBezTo>
                <a:cubicBezTo>
                  <a:pt x="2779487" y="320003"/>
                  <a:pt x="2992363" y="56327"/>
                  <a:pt x="3410858" y="63584"/>
                </a:cubicBezTo>
                <a:cubicBezTo>
                  <a:pt x="3829353" y="70841"/>
                  <a:pt x="4363965" y="358708"/>
                  <a:pt x="4876803" y="353870"/>
                </a:cubicBezTo>
                <a:cubicBezTo>
                  <a:pt x="5389639" y="349032"/>
                  <a:pt x="6006497" y="27298"/>
                  <a:pt x="6487887" y="34555"/>
                </a:cubicBezTo>
                <a:cubicBezTo>
                  <a:pt x="6969277" y="41812"/>
                  <a:pt x="7320039" y="394993"/>
                  <a:pt x="7765144" y="397412"/>
                </a:cubicBezTo>
                <a:cubicBezTo>
                  <a:pt x="8210249" y="399831"/>
                  <a:pt x="8691639" y="46651"/>
                  <a:pt x="9158515" y="49070"/>
                </a:cubicBezTo>
                <a:cubicBezTo>
                  <a:pt x="9625391" y="51489"/>
                  <a:pt x="10130972" y="407089"/>
                  <a:pt x="10566401" y="411927"/>
                </a:cubicBezTo>
                <a:cubicBezTo>
                  <a:pt x="11001830" y="416765"/>
                  <a:pt x="11384039" y="87774"/>
                  <a:pt x="11771087" y="78098"/>
                </a:cubicBezTo>
                <a:cubicBezTo>
                  <a:pt x="11867849" y="75679"/>
                  <a:pt x="11972775" y="81425"/>
                  <a:pt x="12079062" y="93974"/>
                </a:cubicBezTo>
                <a:lnTo>
                  <a:pt x="12177077" y="108563"/>
                </a:lnTo>
                <a:lnTo>
                  <a:pt x="12177077" y="1156129"/>
                </a:lnTo>
                <a:lnTo>
                  <a:pt x="0" y="1156129"/>
                </a:lnTo>
                <a:lnTo>
                  <a:pt x="0" y="288586"/>
                </a:lnTo>
                <a:lnTo>
                  <a:pt x="237162" y="194496"/>
                </a:lnTo>
                <a:cubicBezTo>
                  <a:pt x="485436" y="101231"/>
                  <a:pt x="733880" y="25484"/>
                  <a:pt x="928915" y="5527"/>
                </a:cubicBezTo>
                <a:cubicBezTo>
                  <a:pt x="961421" y="2201"/>
                  <a:pt x="993861" y="444"/>
                  <a:pt x="1026217" y="74"/>
                </a:cubicBezTo>
                <a:close/>
              </a:path>
            </a:pathLst>
          </a:custGeom>
          <a:gradFill flip="none" rotWithShape="1">
            <a:gsLst>
              <a:gs pos="0">
                <a:srgbClr val="5AD9FC">
                  <a:alpha val="0"/>
                </a:srgbClr>
              </a:gs>
              <a:gs pos="100000">
                <a:srgbClr val="0361D3">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FFFFFF"/>
              </a:solidFill>
              <a:latin typeface="Yeseva One" panose="00000500000000000000" pitchFamily="2" charset="0"/>
              <a:ea typeface="微软雅黑"/>
            </a:endParaRPr>
          </a:p>
        </p:txBody>
      </p:sp>
      <p:cxnSp>
        <p:nvCxnSpPr>
          <p:cNvPr id="133" name="直接连接符 132">
            <a:extLst>
              <a:ext uri="{FF2B5EF4-FFF2-40B4-BE49-F238E27FC236}">
                <a16:creationId xmlns:a16="http://schemas.microsoft.com/office/drawing/2014/main" id="{F14CD4D7-504E-4323-8782-65F11606529A}"/>
              </a:ext>
            </a:extLst>
          </p:cNvPr>
          <p:cNvCxnSpPr/>
          <p:nvPr/>
        </p:nvCxnSpPr>
        <p:spPr>
          <a:xfrm flipH="1">
            <a:off x="4999324" y="467446"/>
            <a:ext cx="982902" cy="982902"/>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a:extLst>
              <a:ext uri="{FF2B5EF4-FFF2-40B4-BE49-F238E27FC236}">
                <a16:creationId xmlns:a16="http://schemas.microsoft.com/office/drawing/2014/main" id="{4F7DE9FB-C4FC-4EEE-91E8-438F8E80E5DB}"/>
              </a:ext>
            </a:extLst>
          </p:cNvPr>
          <p:cNvCxnSpPr>
            <a:cxnSpLocks/>
          </p:cNvCxnSpPr>
          <p:nvPr/>
        </p:nvCxnSpPr>
        <p:spPr>
          <a:xfrm flipH="1">
            <a:off x="6303590" y="622817"/>
            <a:ext cx="1221056" cy="1221056"/>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a:extLst>
              <a:ext uri="{FF2B5EF4-FFF2-40B4-BE49-F238E27FC236}">
                <a16:creationId xmlns:a16="http://schemas.microsoft.com/office/drawing/2014/main" id="{26A98FE5-23FA-4CEE-8B45-41216CEB6A27}"/>
              </a:ext>
            </a:extLst>
          </p:cNvPr>
          <p:cNvCxnSpPr>
            <a:cxnSpLocks/>
          </p:cNvCxnSpPr>
          <p:nvPr/>
        </p:nvCxnSpPr>
        <p:spPr>
          <a:xfrm flipH="1">
            <a:off x="8321990" y="866509"/>
            <a:ext cx="415877" cy="415877"/>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a:extLst>
              <a:ext uri="{FF2B5EF4-FFF2-40B4-BE49-F238E27FC236}">
                <a16:creationId xmlns:a16="http://schemas.microsoft.com/office/drawing/2014/main" id="{8765CB14-3254-427A-86EA-32FD47B91D76}"/>
              </a:ext>
            </a:extLst>
          </p:cNvPr>
          <p:cNvCxnSpPr>
            <a:cxnSpLocks/>
          </p:cNvCxnSpPr>
          <p:nvPr/>
        </p:nvCxnSpPr>
        <p:spPr>
          <a:xfrm flipH="1">
            <a:off x="2989748" y="1074447"/>
            <a:ext cx="700873" cy="700873"/>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a:extLst>
              <a:ext uri="{FF2B5EF4-FFF2-40B4-BE49-F238E27FC236}">
                <a16:creationId xmlns:a16="http://schemas.microsoft.com/office/drawing/2014/main" id="{6EFE0F6F-4B1A-45BE-9AA8-11B1DDA36D2C}"/>
              </a:ext>
            </a:extLst>
          </p:cNvPr>
          <p:cNvCxnSpPr>
            <a:cxnSpLocks/>
          </p:cNvCxnSpPr>
          <p:nvPr/>
        </p:nvCxnSpPr>
        <p:spPr>
          <a:xfrm flipH="1">
            <a:off x="3524081" y="4300767"/>
            <a:ext cx="680060" cy="680060"/>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a:extLst>
              <a:ext uri="{FF2B5EF4-FFF2-40B4-BE49-F238E27FC236}">
                <a16:creationId xmlns:a16="http://schemas.microsoft.com/office/drawing/2014/main" id="{1E0F6E55-8056-42AF-9E0E-72429E5EEC13}"/>
              </a:ext>
            </a:extLst>
          </p:cNvPr>
          <p:cNvCxnSpPr/>
          <p:nvPr/>
        </p:nvCxnSpPr>
        <p:spPr>
          <a:xfrm flipH="1">
            <a:off x="5720118" y="3777520"/>
            <a:ext cx="982902" cy="982902"/>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a:extLst>
              <a:ext uri="{FF2B5EF4-FFF2-40B4-BE49-F238E27FC236}">
                <a16:creationId xmlns:a16="http://schemas.microsoft.com/office/drawing/2014/main" id="{B35668CF-1117-45C0-B4EC-6338CDF98EB4}"/>
              </a:ext>
            </a:extLst>
          </p:cNvPr>
          <p:cNvCxnSpPr>
            <a:cxnSpLocks/>
          </p:cNvCxnSpPr>
          <p:nvPr/>
        </p:nvCxnSpPr>
        <p:spPr>
          <a:xfrm flipH="1">
            <a:off x="7384314" y="3689349"/>
            <a:ext cx="603542" cy="603542"/>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nvGrpSpPr>
          <p:cNvPr id="16" name="组合 15">
            <a:extLst>
              <a:ext uri="{FF2B5EF4-FFF2-40B4-BE49-F238E27FC236}">
                <a16:creationId xmlns:a16="http://schemas.microsoft.com/office/drawing/2014/main" id="{71147C69-DA71-46E5-962A-65820FF15D51}"/>
              </a:ext>
            </a:extLst>
          </p:cNvPr>
          <p:cNvGrpSpPr/>
          <p:nvPr/>
        </p:nvGrpSpPr>
        <p:grpSpPr>
          <a:xfrm>
            <a:off x="9099289" y="183672"/>
            <a:ext cx="3092709" cy="4953934"/>
            <a:chOff x="9099289" y="183672"/>
            <a:chExt cx="3092709" cy="4953934"/>
          </a:xfrm>
        </p:grpSpPr>
        <p:sp>
          <p:nvSpPr>
            <p:cNvPr id="18" name="等腰三角形 17">
              <a:extLst>
                <a:ext uri="{FF2B5EF4-FFF2-40B4-BE49-F238E27FC236}">
                  <a16:creationId xmlns:a16="http://schemas.microsoft.com/office/drawing/2014/main" id="{9C8C13D9-B98A-4AAA-A032-8C99DCB7CD56}"/>
                </a:ext>
              </a:extLst>
            </p:cNvPr>
            <p:cNvSpPr/>
            <p:nvPr/>
          </p:nvSpPr>
          <p:spPr>
            <a:xfrm rot="16200000" flipH="1">
              <a:off x="9289883" y="1825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9" name="等腰三角形 18">
              <a:extLst>
                <a:ext uri="{FF2B5EF4-FFF2-40B4-BE49-F238E27FC236}">
                  <a16:creationId xmlns:a16="http://schemas.microsoft.com/office/drawing/2014/main" id="{7ADF95A9-03C0-4202-BBFE-C8624B87DDCF}"/>
                </a:ext>
              </a:extLst>
            </p:cNvPr>
            <p:cNvSpPr/>
            <p:nvPr/>
          </p:nvSpPr>
          <p:spPr>
            <a:xfrm rot="16200000" flipH="1">
              <a:off x="9236477" y="2706629"/>
              <a:ext cx="2182064" cy="1881089"/>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0" name="等腰三角形 19">
              <a:extLst>
                <a:ext uri="{FF2B5EF4-FFF2-40B4-BE49-F238E27FC236}">
                  <a16:creationId xmlns:a16="http://schemas.microsoft.com/office/drawing/2014/main" id="{E82F0AD0-C27E-4E2B-A74E-778AA80DB18A}"/>
                </a:ext>
              </a:extLst>
            </p:cNvPr>
            <p:cNvSpPr/>
            <p:nvPr/>
          </p:nvSpPr>
          <p:spPr>
            <a:xfrm rot="16200000" flipH="1">
              <a:off x="10952087" y="17823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1" name="等腰三角形 20">
              <a:extLst>
                <a:ext uri="{FF2B5EF4-FFF2-40B4-BE49-F238E27FC236}">
                  <a16:creationId xmlns:a16="http://schemas.microsoft.com/office/drawing/2014/main" id="{912F26D7-43AF-49F7-A60A-8AA42B2361BA}"/>
                </a:ext>
              </a:extLst>
            </p:cNvPr>
            <p:cNvSpPr/>
            <p:nvPr/>
          </p:nvSpPr>
          <p:spPr>
            <a:xfrm rot="16200000" flipH="1">
              <a:off x="10409125" y="24638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2" name="等腰三角形 21">
              <a:extLst>
                <a:ext uri="{FF2B5EF4-FFF2-40B4-BE49-F238E27FC236}">
                  <a16:creationId xmlns:a16="http://schemas.microsoft.com/office/drawing/2014/main" id="{2B8D6D7B-0C38-4CE2-9380-1F51CF9FF1DF}"/>
                </a:ext>
              </a:extLst>
            </p:cNvPr>
            <p:cNvSpPr/>
            <p:nvPr/>
          </p:nvSpPr>
          <p:spPr>
            <a:xfrm rot="16200000" flipH="1">
              <a:off x="11045276" y="1138348"/>
              <a:ext cx="784253" cy="67608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3" name="等腰三角形 22">
              <a:extLst>
                <a:ext uri="{FF2B5EF4-FFF2-40B4-BE49-F238E27FC236}">
                  <a16:creationId xmlns:a16="http://schemas.microsoft.com/office/drawing/2014/main" id="{E580237F-A9E6-46E6-BAC7-2B2D048075C0}"/>
                </a:ext>
              </a:extLst>
            </p:cNvPr>
            <p:cNvSpPr/>
            <p:nvPr/>
          </p:nvSpPr>
          <p:spPr>
            <a:xfrm rot="16200000" flipH="1">
              <a:off x="10527441" y="14315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4" name="等腰三角形 23">
              <a:extLst>
                <a:ext uri="{FF2B5EF4-FFF2-40B4-BE49-F238E27FC236}">
                  <a16:creationId xmlns:a16="http://schemas.microsoft.com/office/drawing/2014/main" id="{0BDF274A-E987-4039-AE01-85297133949D}"/>
                </a:ext>
              </a:extLst>
            </p:cNvPr>
            <p:cNvSpPr/>
            <p:nvPr/>
          </p:nvSpPr>
          <p:spPr>
            <a:xfrm rot="16200000" flipH="1">
              <a:off x="11636489" y="21614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5" name="等腰三角形 24">
              <a:extLst>
                <a:ext uri="{FF2B5EF4-FFF2-40B4-BE49-F238E27FC236}">
                  <a16:creationId xmlns:a16="http://schemas.microsoft.com/office/drawing/2014/main" id="{327AD7AE-5119-40A8-8D07-80F8F3FE6001}"/>
                </a:ext>
              </a:extLst>
            </p:cNvPr>
            <p:cNvSpPr/>
            <p:nvPr/>
          </p:nvSpPr>
          <p:spPr>
            <a:xfrm rot="16200000" flipH="1">
              <a:off x="11871452" y="3701877"/>
              <a:ext cx="344288" cy="29680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6" name="等腰三角形 25">
              <a:extLst>
                <a:ext uri="{FF2B5EF4-FFF2-40B4-BE49-F238E27FC236}">
                  <a16:creationId xmlns:a16="http://schemas.microsoft.com/office/drawing/2014/main" id="{4ED4F9B2-6A39-4DCC-967D-D2629F535D2B}"/>
                </a:ext>
              </a:extLst>
            </p:cNvPr>
            <p:cNvSpPr/>
            <p:nvPr/>
          </p:nvSpPr>
          <p:spPr>
            <a:xfrm rot="16200000" flipH="1">
              <a:off x="11474065" y="4192203"/>
              <a:ext cx="771113" cy="6647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7" name="等腰三角形 26">
              <a:extLst>
                <a:ext uri="{FF2B5EF4-FFF2-40B4-BE49-F238E27FC236}">
                  <a16:creationId xmlns:a16="http://schemas.microsoft.com/office/drawing/2014/main" id="{FF970237-AA7B-4A5C-9AEF-B159EF5CC423}"/>
                </a:ext>
              </a:extLst>
            </p:cNvPr>
            <p:cNvSpPr/>
            <p:nvPr/>
          </p:nvSpPr>
          <p:spPr>
            <a:xfrm rot="16200000" flipH="1">
              <a:off x="10538525" y="3607050"/>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28" name="等腰三角形 27">
              <a:extLst>
                <a:ext uri="{FF2B5EF4-FFF2-40B4-BE49-F238E27FC236}">
                  <a16:creationId xmlns:a16="http://schemas.microsoft.com/office/drawing/2014/main" id="{704A3A84-72CA-4999-A9E0-0A57D07EC2A7}"/>
                </a:ext>
              </a:extLst>
            </p:cNvPr>
            <p:cNvSpPr/>
            <p:nvPr/>
          </p:nvSpPr>
          <p:spPr>
            <a:xfrm rot="16200000" flipH="1">
              <a:off x="9028672" y="2596688"/>
              <a:ext cx="1023944" cy="88271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cxnSp>
          <p:nvCxnSpPr>
            <p:cNvPr id="135" name="直接连接符 134">
              <a:extLst>
                <a:ext uri="{FF2B5EF4-FFF2-40B4-BE49-F238E27FC236}">
                  <a16:creationId xmlns:a16="http://schemas.microsoft.com/office/drawing/2014/main" id="{531732DC-3D08-44C2-AA16-736E365FDA39}"/>
                </a:ext>
              </a:extLst>
            </p:cNvPr>
            <p:cNvCxnSpPr/>
            <p:nvPr/>
          </p:nvCxnSpPr>
          <p:spPr>
            <a:xfrm flipH="1">
              <a:off x="9427163" y="183672"/>
              <a:ext cx="982902" cy="982902"/>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a:extLst>
                <a:ext uri="{FF2B5EF4-FFF2-40B4-BE49-F238E27FC236}">
                  <a16:creationId xmlns:a16="http://schemas.microsoft.com/office/drawing/2014/main" id="{BD658CCA-47DF-4FC9-9557-6571C10B56C4}"/>
                </a:ext>
              </a:extLst>
            </p:cNvPr>
            <p:cNvCxnSpPr>
              <a:cxnSpLocks/>
            </p:cNvCxnSpPr>
            <p:nvPr/>
          </p:nvCxnSpPr>
          <p:spPr>
            <a:xfrm flipH="1">
              <a:off x="9427163" y="4524722"/>
              <a:ext cx="612884" cy="612884"/>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29" name="组合 28">
            <a:extLst>
              <a:ext uri="{FF2B5EF4-FFF2-40B4-BE49-F238E27FC236}">
                <a16:creationId xmlns:a16="http://schemas.microsoft.com/office/drawing/2014/main" id="{7584E709-5176-4674-9507-97FED10C7D6E}"/>
              </a:ext>
            </a:extLst>
          </p:cNvPr>
          <p:cNvGrpSpPr/>
          <p:nvPr/>
        </p:nvGrpSpPr>
        <p:grpSpPr>
          <a:xfrm>
            <a:off x="3214619" y="2529639"/>
            <a:ext cx="5762762" cy="1798722"/>
            <a:chOff x="3192432" y="2004382"/>
            <a:chExt cx="5762762" cy="1798722"/>
          </a:xfrm>
        </p:grpSpPr>
        <p:sp>
          <p:nvSpPr>
            <p:cNvPr id="58" name="文本框 57">
              <a:extLst>
                <a:ext uri="{FF2B5EF4-FFF2-40B4-BE49-F238E27FC236}">
                  <a16:creationId xmlns:a16="http://schemas.microsoft.com/office/drawing/2014/main" id="{A2BB0B9A-6FCC-46A1-A9A4-BA368F1363F9}"/>
                </a:ext>
              </a:extLst>
            </p:cNvPr>
            <p:cNvSpPr txBox="1"/>
            <p:nvPr/>
          </p:nvSpPr>
          <p:spPr>
            <a:xfrm>
              <a:off x="3192432" y="2004382"/>
              <a:ext cx="5762762" cy="1569660"/>
            </a:xfrm>
            <a:prstGeom prst="rect">
              <a:avLst/>
            </a:prstGeom>
            <a:noFill/>
          </p:spPr>
          <p:txBody>
            <a:bodyPr wrap="square" rtlCol="0">
              <a:spAutoFit/>
              <a:scene3d>
                <a:camera prst="orthographicFront"/>
                <a:lightRig rig="threePt" dir="t"/>
              </a:scene3d>
              <a:sp3d contourW="12700"/>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lang="en-US" altLang="zh-CN" sz="9600" b="1" dirty="0">
                  <a:solidFill>
                    <a:srgbClr val="FFFFFF"/>
                  </a:solidFill>
                  <a:latin typeface="Yeseva One" panose="00000500000000000000" pitchFamily="2" charset="0"/>
                </a:rPr>
                <a:t>THANKS</a:t>
              </a:r>
              <a:endParaRPr kumimoji="0" lang="zh-CN" altLang="en-US" sz="9600" b="1" i="0"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59" name="文本框 58">
              <a:extLst>
                <a:ext uri="{FF2B5EF4-FFF2-40B4-BE49-F238E27FC236}">
                  <a16:creationId xmlns:a16="http://schemas.microsoft.com/office/drawing/2014/main" id="{DE6F4D06-3FFE-4CC2-B812-DA753304FA29}"/>
                </a:ext>
              </a:extLst>
            </p:cNvPr>
            <p:cNvSpPr txBox="1"/>
            <p:nvPr/>
          </p:nvSpPr>
          <p:spPr>
            <a:xfrm>
              <a:off x="3720381" y="3576664"/>
              <a:ext cx="4706865" cy="226440"/>
            </a:xfrm>
            <a:prstGeom prst="rect">
              <a:avLst/>
            </a:prstGeom>
            <a:noFill/>
          </p:spPr>
          <p:txBody>
            <a:bodyPr wrap="square">
              <a:spAutoFit/>
              <a:scene3d>
                <a:camera prst="orthographicFront"/>
                <a:lightRig rig="threePt" dir="t"/>
              </a:scene3d>
              <a:sp3d contourW="12700"/>
            </a:bodyPr>
            <a:lstStyle/>
            <a:p>
              <a:pPr algn="dist">
                <a:lnSpc>
                  <a:spcPct val="114000"/>
                </a:lnSpc>
                <a:defRPr/>
              </a:pPr>
              <a:r>
                <a:rPr lang="en-US" altLang="zh-CN" sz="800" dirty="0">
                  <a:solidFill>
                    <a:schemeClr val="bg1"/>
                  </a:solidFill>
                  <a:latin typeface="Yeseva One" panose="00000500000000000000" pitchFamily="2" charset="0"/>
                </a:rPr>
                <a:t>DO YOU HAVE ANY QUESTIONS</a:t>
              </a:r>
            </a:p>
          </p:txBody>
        </p:sp>
      </p:grpSp>
    </p:spTree>
    <p:extLst>
      <p:ext uri="{BB962C8B-B14F-4D97-AF65-F5344CB8AC3E}">
        <p14:creationId xmlns:p14="http://schemas.microsoft.com/office/powerpoint/2010/main" val="2583916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additive="base">
                                        <p:cTn id="7" dur="500" fill="hold"/>
                                        <p:tgtEl>
                                          <p:spTgt spid="131"/>
                                        </p:tgtEl>
                                        <p:attrNameLst>
                                          <p:attrName>ppt_x</p:attrName>
                                        </p:attrNameLst>
                                      </p:cBhvr>
                                      <p:tavLst>
                                        <p:tav tm="0">
                                          <p:val>
                                            <p:strVal val="#ppt_x"/>
                                          </p:val>
                                        </p:tav>
                                        <p:tav tm="100000">
                                          <p:val>
                                            <p:strVal val="#ppt_x"/>
                                          </p:val>
                                        </p:tav>
                                      </p:tavLst>
                                    </p:anim>
                                    <p:anim calcmode="lin" valueType="num">
                                      <p:cBhvr additive="base">
                                        <p:cTn id="8" dur="500" fill="hold"/>
                                        <p:tgtEl>
                                          <p:spTgt spid="1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0"/>
                                        </p:tgtEl>
                                        <p:attrNameLst>
                                          <p:attrName>style.visibility</p:attrName>
                                        </p:attrNameLst>
                                      </p:cBhvr>
                                      <p:to>
                                        <p:strVal val="visible"/>
                                      </p:to>
                                    </p:set>
                                    <p:anim calcmode="lin" valueType="num">
                                      <p:cBhvr additive="base">
                                        <p:cTn id="11" dur="500" fill="hold"/>
                                        <p:tgtEl>
                                          <p:spTgt spid="130"/>
                                        </p:tgtEl>
                                        <p:attrNameLst>
                                          <p:attrName>ppt_x</p:attrName>
                                        </p:attrNameLst>
                                      </p:cBhvr>
                                      <p:tavLst>
                                        <p:tav tm="0">
                                          <p:val>
                                            <p:strVal val="#ppt_x"/>
                                          </p:val>
                                        </p:tav>
                                        <p:tav tm="100000">
                                          <p:val>
                                            <p:strVal val="#ppt_x"/>
                                          </p:val>
                                        </p:tav>
                                      </p:tavLst>
                                    </p:anim>
                                    <p:anim calcmode="lin" valueType="num">
                                      <p:cBhvr additive="base">
                                        <p:cTn id="12" dur="500" fill="hold"/>
                                        <p:tgtEl>
                                          <p:spTgt spid="1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9"/>
                                        </p:tgtEl>
                                        <p:attrNameLst>
                                          <p:attrName>style.visibility</p:attrName>
                                        </p:attrNameLst>
                                      </p:cBhvr>
                                      <p:to>
                                        <p:strVal val="visible"/>
                                      </p:to>
                                    </p:set>
                                    <p:anim calcmode="lin" valueType="num">
                                      <p:cBhvr additive="base">
                                        <p:cTn id="15" dur="500" fill="hold"/>
                                        <p:tgtEl>
                                          <p:spTgt spid="129"/>
                                        </p:tgtEl>
                                        <p:attrNameLst>
                                          <p:attrName>ppt_x</p:attrName>
                                        </p:attrNameLst>
                                      </p:cBhvr>
                                      <p:tavLst>
                                        <p:tav tm="0">
                                          <p:val>
                                            <p:strVal val="#ppt_x"/>
                                          </p:val>
                                        </p:tav>
                                        <p:tav tm="100000">
                                          <p:val>
                                            <p:strVal val="#ppt_x"/>
                                          </p:val>
                                        </p:tav>
                                      </p:tavLst>
                                    </p:anim>
                                    <p:anim calcmode="lin" valueType="num">
                                      <p:cBhvr additive="base">
                                        <p:cTn id="16" dur="500" fill="hold"/>
                                        <p:tgtEl>
                                          <p:spTgt spid="129"/>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101"/>
                                        </p:tgtEl>
                                        <p:attrNameLst>
                                          <p:attrName>style.visibility</p:attrName>
                                        </p:attrNameLst>
                                      </p:cBhvr>
                                      <p:to>
                                        <p:strVal val="visible"/>
                                      </p:to>
                                    </p:set>
                                    <p:anim calcmode="lin" valueType="num">
                                      <p:cBhvr>
                                        <p:cTn id="20" dur="500" fill="hold"/>
                                        <p:tgtEl>
                                          <p:spTgt spid="101"/>
                                        </p:tgtEl>
                                        <p:attrNameLst>
                                          <p:attrName>ppt_w</p:attrName>
                                        </p:attrNameLst>
                                      </p:cBhvr>
                                      <p:tavLst>
                                        <p:tav tm="0">
                                          <p:val>
                                            <p:fltVal val="0"/>
                                          </p:val>
                                        </p:tav>
                                        <p:tav tm="100000">
                                          <p:val>
                                            <p:strVal val="#ppt_w"/>
                                          </p:val>
                                        </p:tav>
                                      </p:tavLst>
                                    </p:anim>
                                    <p:anim calcmode="lin" valueType="num">
                                      <p:cBhvr>
                                        <p:cTn id="21" dur="500" fill="hold"/>
                                        <p:tgtEl>
                                          <p:spTgt spid="101"/>
                                        </p:tgtEl>
                                        <p:attrNameLst>
                                          <p:attrName>ppt_h</p:attrName>
                                        </p:attrNameLst>
                                      </p:cBhvr>
                                      <p:tavLst>
                                        <p:tav tm="0">
                                          <p:val>
                                            <p:fltVal val="0"/>
                                          </p:val>
                                        </p:tav>
                                        <p:tav tm="100000">
                                          <p:val>
                                            <p:strVal val="#ppt_h"/>
                                          </p:val>
                                        </p:tav>
                                      </p:tavLst>
                                    </p:anim>
                                    <p:animEffect transition="in" filter="fade">
                                      <p:cBhvr>
                                        <p:cTn id="22" dur="500"/>
                                        <p:tgtEl>
                                          <p:spTgt spid="101"/>
                                        </p:tgtEl>
                                      </p:cBhvr>
                                    </p:animEffect>
                                  </p:childTnLst>
                                </p:cTn>
                              </p:par>
                              <p:par>
                                <p:cTn id="23" presetID="53" presetClass="entr" presetSubtype="16"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anim calcmode="lin" valueType="num">
                                      <p:cBhvr>
                                        <p:cTn id="25" dur="500" fill="hold"/>
                                        <p:tgtEl>
                                          <p:spTgt spid="102"/>
                                        </p:tgtEl>
                                        <p:attrNameLst>
                                          <p:attrName>ppt_w</p:attrName>
                                        </p:attrNameLst>
                                      </p:cBhvr>
                                      <p:tavLst>
                                        <p:tav tm="0">
                                          <p:val>
                                            <p:fltVal val="0"/>
                                          </p:val>
                                        </p:tav>
                                        <p:tav tm="100000">
                                          <p:val>
                                            <p:strVal val="#ppt_w"/>
                                          </p:val>
                                        </p:tav>
                                      </p:tavLst>
                                    </p:anim>
                                    <p:anim calcmode="lin" valueType="num">
                                      <p:cBhvr>
                                        <p:cTn id="26" dur="500" fill="hold"/>
                                        <p:tgtEl>
                                          <p:spTgt spid="102"/>
                                        </p:tgtEl>
                                        <p:attrNameLst>
                                          <p:attrName>ppt_h</p:attrName>
                                        </p:attrNameLst>
                                      </p:cBhvr>
                                      <p:tavLst>
                                        <p:tav tm="0">
                                          <p:val>
                                            <p:fltVal val="0"/>
                                          </p:val>
                                        </p:tav>
                                        <p:tav tm="100000">
                                          <p:val>
                                            <p:strVal val="#ppt_h"/>
                                          </p:val>
                                        </p:tav>
                                      </p:tavLst>
                                    </p:anim>
                                    <p:animEffect transition="in" filter="fade">
                                      <p:cBhvr>
                                        <p:cTn id="27" dur="500"/>
                                        <p:tgtEl>
                                          <p:spTgt spid="102"/>
                                        </p:tgtEl>
                                      </p:cBhvr>
                                    </p:animEffect>
                                  </p:childTnLst>
                                </p:cTn>
                              </p:par>
                              <p:par>
                                <p:cTn id="28" presetID="53" presetClass="entr" presetSubtype="16" fill="hold" nodeType="withEffect">
                                  <p:stCondLst>
                                    <p:cond delay="0"/>
                                  </p:stCondLst>
                                  <p:childTnLst>
                                    <p:set>
                                      <p:cBhvr>
                                        <p:cTn id="29" dur="1" fill="hold">
                                          <p:stCondLst>
                                            <p:cond delay="0"/>
                                          </p:stCondLst>
                                        </p:cTn>
                                        <p:tgtEl>
                                          <p:spTgt spid="106"/>
                                        </p:tgtEl>
                                        <p:attrNameLst>
                                          <p:attrName>style.visibility</p:attrName>
                                        </p:attrNameLst>
                                      </p:cBhvr>
                                      <p:to>
                                        <p:strVal val="visible"/>
                                      </p:to>
                                    </p:set>
                                    <p:anim calcmode="lin" valueType="num">
                                      <p:cBhvr>
                                        <p:cTn id="30" dur="500" fill="hold"/>
                                        <p:tgtEl>
                                          <p:spTgt spid="106"/>
                                        </p:tgtEl>
                                        <p:attrNameLst>
                                          <p:attrName>ppt_w</p:attrName>
                                        </p:attrNameLst>
                                      </p:cBhvr>
                                      <p:tavLst>
                                        <p:tav tm="0">
                                          <p:val>
                                            <p:fltVal val="0"/>
                                          </p:val>
                                        </p:tav>
                                        <p:tav tm="100000">
                                          <p:val>
                                            <p:strVal val="#ppt_w"/>
                                          </p:val>
                                        </p:tav>
                                      </p:tavLst>
                                    </p:anim>
                                    <p:anim calcmode="lin" valueType="num">
                                      <p:cBhvr>
                                        <p:cTn id="31" dur="500" fill="hold"/>
                                        <p:tgtEl>
                                          <p:spTgt spid="106"/>
                                        </p:tgtEl>
                                        <p:attrNameLst>
                                          <p:attrName>ppt_h</p:attrName>
                                        </p:attrNameLst>
                                      </p:cBhvr>
                                      <p:tavLst>
                                        <p:tav tm="0">
                                          <p:val>
                                            <p:fltVal val="0"/>
                                          </p:val>
                                        </p:tav>
                                        <p:tav tm="100000">
                                          <p:val>
                                            <p:strVal val="#ppt_h"/>
                                          </p:val>
                                        </p:tav>
                                      </p:tavLst>
                                    </p:anim>
                                    <p:animEffect transition="in" filter="fade">
                                      <p:cBhvr>
                                        <p:cTn id="32" dur="500"/>
                                        <p:tgtEl>
                                          <p:spTgt spid="106"/>
                                        </p:tgtEl>
                                      </p:cBhvr>
                                    </p:animEffect>
                                  </p:childTnLst>
                                </p:cTn>
                              </p:par>
                              <p:par>
                                <p:cTn id="33" presetID="53" presetClass="entr" presetSubtype="16" fill="hold" nodeType="withEffect">
                                  <p:stCondLst>
                                    <p:cond delay="0"/>
                                  </p:stCondLst>
                                  <p:childTnLst>
                                    <p:set>
                                      <p:cBhvr>
                                        <p:cTn id="34" dur="1" fill="hold">
                                          <p:stCondLst>
                                            <p:cond delay="0"/>
                                          </p:stCondLst>
                                        </p:cTn>
                                        <p:tgtEl>
                                          <p:spTgt spid="110"/>
                                        </p:tgtEl>
                                        <p:attrNameLst>
                                          <p:attrName>style.visibility</p:attrName>
                                        </p:attrNameLst>
                                      </p:cBhvr>
                                      <p:to>
                                        <p:strVal val="visible"/>
                                      </p:to>
                                    </p:set>
                                    <p:anim calcmode="lin" valueType="num">
                                      <p:cBhvr>
                                        <p:cTn id="35" dur="500" fill="hold"/>
                                        <p:tgtEl>
                                          <p:spTgt spid="110"/>
                                        </p:tgtEl>
                                        <p:attrNameLst>
                                          <p:attrName>ppt_w</p:attrName>
                                        </p:attrNameLst>
                                      </p:cBhvr>
                                      <p:tavLst>
                                        <p:tav tm="0">
                                          <p:val>
                                            <p:fltVal val="0"/>
                                          </p:val>
                                        </p:tav>
                                        <p:tav tm="100000">
                                          <p:val>
                                            <p:strVal val="#ppt_w"/>
                                          </p:val>
                                        </p:tav>
                                      </p:tavLst>
                                    </p:anim>
                                    <p:anim calcmode="lin" valueType="num">
                                      <p:cBhvr>
                                        <p:cTn id="36" dur="500" fill="hold"/>
                                        <p:tgtEl>
                                          <p:spTgt spid="110"/>
                                        </p:tgtEl>
                                        <p:attrNameLst>
                                          <p:attrName>ppt_h</p:attrName>
                                        </p:attrNameLst>
                                      </p:cBhvr>
                                      <p:tavLst>
                                        <p:tav tm="0">
                                          <p:val>
                                            <p:fltVal val="0"/>
                                          </p:val>
                                        </p:tav>
                                        <p:tav tm="100000">
                                          <p:val>
                                            <p:strVal val="#ppt_h"/>
                                          </p:val>
                                        </p:tav>
                                      </p:tavLst>
                                    </p:anim>
                                    <p:animEffect transition="in" filter="fade">
                                      <p:cBhvr>
                                        <p:cTn id="37" dur="500"/>
                                        <p:tgtEl>
                                          <p:spTgt spid="110"/>
                                        </p:tgtEl>
                                      </p:cBhvr>
                                    </p:animEffect>
                                  </p:childTnLst>
                                </p:cTn>
                              </p:par>
                            </p:childTnLst>
                          </p:cTn>
                        </p:par>
                        <p:par>
                          <p:cTn id="38" fill="hold">
                            <p:stCondLst>
                              <p:cond delay="1000"/>
                            </p:stCondLst>
                            <p:childTnLst>
                              <p:par>
                                <p:cTn id="39" presetID="2" presetClass="entr" presetSubtype="3" fill="hold" nodeType="afterEffect">
                                  <p:stCondLst>
                                    <p:cond delay="0"/>
                                  </p:stCondLst>
                                  <p:childTnLst>
                                    <p:set>
                                      <p:cBhvr>
                                        <p:cTn id="40" dur="1" fill="hold">
                                          <p:stCondLst>
                                            <p:cond delay="0"/>
                                          </p:stCondLst>
                                        </p:cTn>
                                        <p:tgtEl>
                                          <p:spTgt spid="137"/>
                                        </p:tgtEl>
                                        <p:attrNameLst>
                                          <p:attrName>style.visibility</p:attrName>
                                        </p:attrNameLst>
                                      </p:cBhvr>
                                      <p:to>
                                        <p:strVal val="visible"/>
                                      </p:to>
                                    </p:set>
                                    <p:anim calcmode="lin" valueType="num">
                                      <p:cBhvr additive="base">
                                        <p:cTn id="41" dur="500" fill="hold"/>
                                        <p:tgtEl>
                                          <p:spTgt spid="137"/>
                                        </p:tgtEl>
                                        <p:attrNameLst>
                                          <p:attrName>ppt_x</p:attrName>
                                        </p:attrNameLst>
                                      </p:cBhvr>
                                      <p:tavLst>
                                        <p:tav tm="0">
                                          <p:val>
                                            <p:strVal val="1+#ppt_w/2"/>
                                          </p:val>
                                        </p:tav>
                                        <p:tav tm="100000">
                                          <p:val>
                                            <p:strVal val="#ppt_x"/>
                                          </p:val>
                                        </p:tav>
                                      </p:tavLst>
                                    </p:anim>
                                    <p:anim calcmode="lin" valueType="num">
                                      <p:cBhvr additive="base">
                                        <p:cTn id="42" dur="500" fill="hold"/>
                                        <p:tgtEl>
                                          <p:spTgt spid="137"/>
                                        </p:tgtEl>
                                        <p:attrNameLst>
                                          <p:attrName>ppt_y</p:attrName>
                                        </p:attrNameLst>
                                      </p:cBhvr>
                                      <p:tavLst>
                                        <p:tav tm="0">
                                          <p:val>
                                            <p:strVal val="0-#ppt_h/2"/>
                                          </p:val>
                                        </p:tav>
                                        <p:tav tm="100000">
                                          <p:val>
                                            <p:strVal val="#ppt_y"/>
                                          </p:val>
                                        </p:tav>
                                      </p:tavLst>
                                    </p:anim>
                                  </p:childTnLst>
                                </p:cTn>
                              </p:par>
                              <p:par>
                                <p:cTn id="43" presetID="2" presetClass="entr" presetSubtype="3" fill="hold" nodeType="withEffect">
                                  <p:stCondLst>
                                    <p:cond delay="0"/>
                                  </p:stCondLst>
                                  <p:childTnLst>
                                    <p:set>
                                      <p:cBhvr>
                                        <p:cTn id="44" dur="1" fill="hold">
                                          <p:stCondLst>
                                            <p:cond delay="0"/>
                                          </p:stCondLst>
                                        </p:cTn>
                                        <p:tgtEl>
                                          <p:spTgt spid="133"/>
                                        </p:tgtEl>
                                        <p:attrNameLst>
                                          <p:attrName>style.visibility</p:attrName>
                                        </p:attrNameLst>
                                      </p:cBhvr>
                                      <p:to>
                                        <p:strVal val="visible"/>
                                      </p:to>
                                    </p:set>
                                    <p:anim calcmode="lin" valueType="num">
                                      <p:cBhvr additive="base">
                                        <p:cTn id="45" dur="500" fill="hold"/>
                                        <p:tgtEl>
                                          <p:spTgt spid="133"/>
                                        </p:tgtEl>
                                        <p:attrNameLst>
                                          <p:attrName>ppt_x</p:attrName>
                                        </p:attrNameLst>
                                      </p:cBhvr>
                                      <p:tavLst>
                                        <p:tav tm="0">
                                          <p:val>
                                            <p:strVal val="1+#ppt_w/2"/>
                                          </p:val>
                                        </p:tav>
                                        <p:tav tm="100000">
                                          <p:val>
                                            <p:strVal val="#ppt_x"/>
                                          </p:val>
                                        </p:tav>
                                      </p:tavLst>
                                    </p:anim>
                                    <p:anim calcmode="lin" valueType="num">
                                      <p:cBhvr additive="base">
                                        <p:cTn id="46" dur="500" fill="hold"/>
                                        <p:tgtEl>
                                          <p:spTgt spid="133"/>
                                        </p:tgtEl>
                                        <p:attrNameLst>
                                          <p:attrName>ppt_y</p:attrName>
                                        </p:attrNameLst>
                                      </p:cBhvr>
                                      <p:tavLst>
                                        <p:tav tm="0">
                                          <p:val>
                                            <p:strVal val="0-#ppt_h/2"/>
                                          </p:val>
                                        </p:tav>
                                        <p:tav tm="100000">
                                          <p:val>
                                            <p:strVal val="#ppt_y"/>
                                          </p:val>
                                        </p:tav>
                                      </p:tavLst>
                                    </p:anim>
                                  </p:childTnLst>
                                </p:cTn>
                              </p:par>
                              <p:par>
                                <p:cTn id="47" presetID="2" presetClass="entr" presetSubtype="3" fill="hold" nodeType="withEffect">
                                  <p:stCondLst>
                                    <p:cond delay="0"/>
                                  </p:stCondLst>
                                  <p:childTnLst>
                                    <p:set>
                                      <p:cBhvr>
                                        <p:cTn id="48" dur="1" fill="hold">
                                          <p:stCondLst>
                                            <p:cond delay="0"/>
                                          </p:stCondLst>
                                        </p:cTn>
                                        <p:tgtEl>
                                          <p:spTgt spid="134"/>
                                        </p:tgtEl>
                                        <p:attrNameLst>
                                          <p:attrName>style.visibility</p:attrName>
                                        </p:attrNameLst>
                                      </p:cBhvr>
                                      <p:to>
                                        <p:strVal val="visible"/>
                                      </p:to>
                                    </p:set>
                                    <p:anim calcmode="lin" valueType="num">
                                      <p:cBhvr additive="base">
                                        <p:cTn id="49" dur="500" fill="hold"/>
                                        <p:tgtEl>
                                          <p:spTgt spid="134"/>
                                        </p:tgtEl>
                                        <p:attrNameLst>
                                          <p:attrName>ppt_x</p:attrName>
                                        </p:attrNameLst>
                                      </p:cBhvr>
                                      <p:tavLst>
                                        <p:tav tm="0">
                                          <p:val>
                                            <p:strVal val="1+#ppt_w/2"/>
                                          </p:val>
                                        </p:tav>
                                        <p:tav tm="100000">
                                          <p:val>
                                            <p:strVal val="#ppt_x"/>
                                          </p:val>
                                        </p:tav>
                                      </p:tavLst>
                                    </p:anim>
                                    <p:anim calcmode="lin" valueType="num">
                                      <p:cBhvr additive="base">
                                        <p:cTn id="50" dur="500" fill="hold"/>
                                        <p:tgtEl>
                                          <p:spTgt spid="134"/>
                                        </p:tgtEl>
                                        <p:attrNameLst>
                                          <p:attrName>ppt_y</p:attrName>
                                        </p:attrNameLst>
                                      </p:cBhvr>
                                      <p:tavLst>
                                        <p:tav tm="0">
                                          <p:val>
                                            <p:strVal val="0-#ppt_h/2"/>
                                          </p:val>
                                        </p:tav>
                                        <p:tav tm="100000">
                                          <p:val>
                                            <p:strVal val="#ppt_y"/>
                                          </p:val>
                                        </p:tav>
                                      </p:tavLst>
                                    </p:anim>
                                  </p:childTnLst>
                                </p:cTn>
                              </p:par>
                              <p:par>
                                <p:cTn id="51" presetID="2" presetClass="entr" presetSubtype="3" fill="hold" nodeType="withEffect">
                                  <p:stCondLst>
                                    <p:cond delay="0"/>
                                  </p:stCondLst>
                                  <p:childTnLst>
                                    <p:set>
                                      <p:cBhvr>
                                        <p:cTn id="52" dur="1" fill="hold">
                                          <p:stCondLst>
                                            <p:cond delay="0"/>
                                          </p:stCondLst>
                                        </p:cTn>
                                        <p:tgtEl>
                                          <p:spTgt spid="136"/>
                                        </p:tgtEl>
                                        <p:attrNameLst>
                                          <p:attrName>style.visibility</p:attrName>
                                        </p:attrNameLst>
                                      </p:cBhvr>
                                      <p:to>
                                        <p:strVal val="visible"/>
                                      </p:to>
                                    </p:set>
                                    <p:anim calcmode="lin" valueType="num">
                                      <p:cBhvr additive="base">
                                        <p:cTn id="53" dur="500" fill="hold"/>
                                        <p:tgtEl>
                                          <p:spTgt spid="136"/>
                                        </p:tgtEl>
                                        <p:attrNameLst>
                                          <p:attrName>ppt_x</p:attrName>
                                        </p:attrNameLst>
                                      </p:cBhvr>
                                      <p:tavLst>
                                        <p:tav tm="0">
                                          <p:val>
                                            <p:strVal val="1+#ppt_w/2"/>
                                          </p:val>
                                        </p:tav>
                                        <p:tav tm="100000">
                                          <p:val>
                                            <p:strVal val="#ppt_x"/>
                                          </p:val>
                                        </p:tav>
                                      </p:tavLst>
                                    </p:anim>
                                    <p:anim calcmode="lin" valueType="num">
                                      <p:cBhvr additive="base">
                                        <p:cTn id="54" dur="500" fill="hold"/>
                                        <p:tgtEl>
                                          <p:spTgt spid="136"/>
                                        </p:tgtEl>
                                        <p:attrNameLst>
                                          <p:attrName>ppt_y</p:attrName>
                                        </p:attrNameLst>
                                      </p:cBhvr>
                                      <p:tavLst>
                                        <p:tav tm="0">
                                          <p:val>
                                            <p:strVal val="0-#ppt_h/2"/>
                                          </p:val>
                                        </p:tav>
                                        <p:tav tm="100000">
                                          <p:val>
                                            <p:strVal val="#ppt_y"/>
                                          </p:val>
                                        </p:tav>
                                      </p:tavLst>
                                    </p:anim>
                                  </p:childTnLst>
                                </p:cTn>
                              </p:par>
                              <p:par>
                                <p:cTn id="55" presetID="2" presetClass="entr" presetSubtype="3" fill="hold" nodeType="withEffect">
                                  <p:stCondLst>
                                    <p:cond delay="0"/>
                                  </p:stCondLst>
                                  <p:childTnLst>
                                    <p:set>
                                      <p:cBhvr>
                                        <p:cTn id="56" dur="1" fill="hold">
                                          <p:stCondLst>
                                            <p:cond delay="0"/>
                                          </p:stCondLst>
                                        </p:cTn>
                                        <p:tgtEl>
                                          <p:spTgt spid="140"/>
                                        </p:tgtEl>
                                        <p:attrNameLst>
                                          <p:attrName>style.visibility</p:attrName>
                                        </p:attrNameLst>
                                      </p:cBhvr>
                                      <p:to>
                                        <p:strVal val="visible"/>
                                      </p:to>
                                    </p:set>
                                    <p:anim calcmode="lin" valueType="num">
                                      <p:cBhvr additive="base">
                                        <p:cTn id="57" dur="500" fill="hold"/>
                                        <p:tgtEl>
                                          <p:spTgt spid="140"/>
                                        </p:tgtEl>
                                        <p:attrNameLst>
                                          <p:attrName>ppt_x</p:attrName>
                                        </p:attrNameLst>
                                      </p:cBhvr>
                                      <p:tavLst>
                                        <p:tav tm="0">
                                          <p:val>
                                            <p:strVal val="1+#ppt_w/2"/>
                                          </p:val>
                                        </p:tav>
                                        <p:tav tm="100000">
                                          <p:val>
                                            <p:strVal val="#ppt_x"/>
                                          </p:val>
                                        </p:tav>
                                      </p:tavLst>
                                    </p:anim>
                                    <p:anim calcmode="lin" valueType="num">
                                      <p:cBhvr additive="base">
                                        <p:cTn id="58" dur="500" fill="hold"/>
                                        <p:tgtEl>
                                          <p:spTgt spid="140"/>
                                        </p:tgtEl>
                                        <p:attrNameLst>
                                          <p:attrName>ppt_y</p:attrName>
                                        </p:attrNameLst>
                                      </p:cBhvr>
                                      <p:tavLst>
                                        <p:tav tm="0">
                                          <p:val>
                                            <p:strVal val="0-#ppt_h/2"/>
                                          </p:val>
                                        </p:tav>
                                        <p:tav tm="100000">
                                          <p:val>
                                            <p:strVal val="#ppt_y"/>
                                          </p:val>
                                        </p:tav>
                                      </p:tavLst>
                                    </p:anim>
                                  </p:childTnLst>
                                </p:cTn>
                              </p:par>
                              <p:par>
                                <p:cTn id="59" presetID="2" presetClass="entr" presetSubtype="3" fill="hold" nodeType="withEffect">
                                  <p:stCondLst>
                                    <p:cond delay="0"/>
                                  </p:stCondLst>
                                  <p:childTnLst>
                                    <p:set>
                                      <p:cBhvr>
                                        <p:cTn id="60" dur="1" fill="hold">
                                          <p:stCondLst>
                                            <p:cond delay="0"/>
                                          </p:stCondLst>
                                        </p:cTn>
                                        <p:tgtEl>
                                          <p:spTgt spid="139"/>
                                        </p:tgtEl>
                                        <p:attrNameLst>
                                          <p:attrName>style.visibility</p:attrName>
                                        </p:attrNameLst>
                                      </p:cBhvr>
                                      <p:to>
                                        <p:strVal val="visible"/>
                                      </p:to>
                                    </p:set>
                                    <p:anim calcmode="lin" valueType="num">
                                      <p:cBhvr additive="base">
                                        <p:cTn id="61" dur="500" fill="hold"/>
                                        <p:tgtEl>
                                          <p:spTgt spid="139"/>
                                        </p:tgtEl>
                                        <p:attrNameLst>
                                          <p:attrName>ppt_x</p:attrName>
                                        </p:attrNameLst>
                                      </p:cBhvr>
                                      <p:tavLst>
                                        <p:tav tm="0">
                                          <p:val>
                                            <p:strVal val="1+#ppt_w/2"/>
                                          </p:val>
                                        </p:tav>
                                        <p:tav tm="100000">
                                          <p:val>
                                            <p:strVal val="#ppt_x"/>
                                          </p:val>
                                        </p:tav>
                                      </p:tavLst>
                                    </p:anim>
                                    <p:anim calcmode="lin" valueType="num">
                                      <p:cBhvr additive="base">
                                        <p:cTn id="62" dur="500" fill="hold"/>
                                        <p:tgtEl>
                                          <p:spTgt spid="139"/>
                                        </p:tgtEl>
                                        <p:attrNameLst>
                                          <p:attrName>ppt_y</p:attrName>
                                        </p:attrNameLst>
                                      </p:cBhvr>
                                      <p:tavLst>
                                        <p:tav tm="0">
                                          <p:val>
                                            <p:strVal val="0-#ppt_h/2"/>
                                          </p:val>
                                        </p:tav>
                                        <p:tav tm="100000">
                                          <p:val>
                                            <p:strVal val="#ppt_y"/>
                                          </p:val>
                                        </p:tav>
                                      </p:tavLst>
                                    </p:anim>
                                  </p:childTnLst>
                                </p:cTn>
                              </p:par>
                              <p:par>
                                <p:cTn id="63" presetID="2" presetClass="entr" presetSubtype="3" fill="hold" nodeType="withEffect">
                                  <p:stCondLst>
                                    <p:cond delay="0"/>
                                  </p:stCondLst>
                                  <p:childTnLst>
                                    <p:set>
                                      <p:cBhvr>
                                        <p:cTn id="64" dur="1" fill="hold">
                                          <p:stCondLst>
                                            <p:cond delay="0"/>
                                          </p:stCondLst>
                                        </p:cTn>
                                        <p:tgtEl>
                                          <p:spTgt spid="138"/>
                                        </p:tgtEl>
                                        <p:attrNameLst>
                                          <p:attrName>style.visibility</p:attrName>
                                        </p:attrNameLst>
                                      </p:cBhvr>
                                      <p:to>
                                        <p:strVal val="visible"/>
                                      </p:to>
                                    </p:set>
                                    <p:anim calcmode="lin" valueType="num">
                                      <p:cBhvr additive="base">
                                        <p:cTn id="65" dur="500" fill="hold"/>
                                        <p:tgtEl>
                                          <p:spTgt spid="138"/>
                                        </p:tgtEl>
                                        <p:attrNameLst>
                                          <p:attrName>ppt_x</p:attrName>
                                        </p:attrNameLst>
                                      </p:cBhvr>
                                      <p:tavLst>
                                        <p:tav tm="0">
                                          <p:val>
                                            <p:strVal val="1+#ppt_w/2"/>
                                          </p:val>
                                        </p:tav>
                                        <p:tav tm="100000">
                                          <p:val>
                                            <p:strVal val="#ppt_x"/>
                                          </p:val>
                                        </p:tav>
                                      </p:tavLst>
                                    </p:anim>
                                    <p:anim calcmode="lin" valueType="num">
                                      <p:cBhvr additive="base">
                                        <p:cTn id="66" dur="500" fill="hold"/>
                                        <p:tgtEl>
                                          <p:spTgt spid="1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P spid="1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a:extLst>
              <a:ext uri="{FF2B5EF4-FFF2-40B4-BE49-F238E27FC236}">
                <a16:creationId xmlns:a16="http://schemas.microsoft.com/office/drawing/2014/main" id="{1D9D7BAA-A5F6-46BF-9D6A-14A354E44DB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998" y="0"/>
            <a:ext cx="12190004" cy="6858000"/>
          </a:xfrm>
          <a:prstGeom prst="rect">
            <a:avLst/>
          </a:prstGeom>
        </p:spPr>
      </p:pic>
      <p:sp>
        <p:nvSpPr>
          <p:cNvPr id="38" name="文本框 154">
            <a:extLst>
              <a:ext uri="{FF2B5EF4-FFF2-40B4-BE49-F238E27FC236}">
                <a16:creationId xmlns:a16="http://schemas.microsoft.com/office/drawing/2014/main" id="{99C60D95-E1ED-4AE6-808C-7D5A5B553050}"/>
              </a:ext>
            </a:extLst>
          </p:cNvPr>
          <p:cNvSpPr txBox="1"/>
          <p:nvPr/>
        </p:nvSpPr>
        <p:spPr>
          <a:xfrm>
            <a:off x="1837323" y="135933"/>
            <a:ext cx="5677808" cy="769441"/>
          </a:xfrm>
          <a:prstGeom prst="rect">
            <a:avLst/>
          </a:prstGeom>
          <a:noFill/>
        </p:spPr>
        <p:txBody>
          <a:bodyPr wrap="square" rtlCol="0">
            <a:spAutoFit/>
            <a:scene3d>
              <a:camera prst="orthographicFront"/>
              <a:lightRig rig="threePt" dir="t"/>
            </a:scene3d>
            <a:sp3d contourW="12700"/>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altLang="zh-CN" sz="4400" b="1" dirty="0" err="1">
                <a:solidFill>
                  <a:srgbClr val="FFFFFF"/>
                </a:solidFill>
                <a:latin typeface="Yeseva One" panose="00000500000000000000" pitchFamily="2" charset="0"/>
              </a:rPr>
              <a:t>Giới</a:t>
            </a:r>
            <a:r>
              <a:rPr lang="en-US" altLang="zh-CN" sz="4400" b="1" dirty="0">
                <a:solidFill>
                  <a:srgbClr val="FFFFFF"/>
                </a:solidFill>
                <a:latin typeface="Yeseva One" panose="00000500000000000000" pitchFamily="2" charset="0"/>
              </a:rPr>
              <a:t> </a:t>
            </a:r>
            <a:r>
              <a:rPr lang="en-US" altLang="zh-CN" sz="4400" b="1" dirty="0" err="1">
                <a:solidFill>
                  <a:srgbClr val="FFFFFF"/>
                </a:solidFill>
                <a:latin typeface="Yeseva One" panose="00000500000000000000" pitchFamily="2" charset="0"/>
              </a:rPr>
              <a:t>thiệu</a:t>
            </a:r>
            <a:r>
              <a:rPr lang="en-US" altLang="zh-CN" sz="4400" b="1" dirty="0">
                <a:solidFill>
                  <a:srgbClr val="FFFFFF"/>
                </a:solidFill>
                <a:latin typeface="Yeseva One" panose="00000500000000000000" pitchFamily="2" charset="0"/>
              </a:rPr>
              <a:t> </a:t>
            </a:r>
            <a:r>
              <a:rPr lang="en-US" altLang="zh-CN" sz="4400" b="1" dirty="0" err="1">
                <a:solidFill>
                  <a:srgbClr val="FFFFFF"/>
                </a:solidFill>
                <a:latin typeface="Yeseva One" panose="00000500000000000000" pitchFamily="2" charset="0"/>
              </a:rPr>
              <a:t>thuật</a:t>
            </a:r>
            <a:r>
              <a:rPr lang="en-US" altLang="zh-CN" sz="4400" b="1" dirty="0">
                <a:solidFill>
                  <a:srgbClr val="FFFFFF"/>
                </a:solidFill>
                <a:latin typeface="Yeseva One" panose="00000500000000000000" pitchFamily="2" charset="0"/>
              </a:rPr>
              <a:t> </a:t>
            </a:r>
            <a:r>
              <a:rPr lang="en-US" altLang="zh-CN" sz="4400" b="1" dirty="0" err="1">
                <a:solidFill>
                  <a:srgbClr val="FFFFFF"/>
                </a:solidFill>
                <a:latin typeface="Yeseva One" panose="00000500000000000000" pitchFamily="2" charset="0"/>
              </a:rPr>
              <a:t>toán</a:t>
            </a:r>
            <a:endParaRPr kumimoji="0" lang="zh-CN" altLang="en-US" sz="4400" b="1" i="0"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40" name="文本框 125">
            <a:extLst>
              <a:ext uri="{FF2B5EF4-FFF2-40B4-BE49-F238E27FC236}">
                <a16:creationId xmlns:a16="http://schemas.microsoft.com/office/drawing/2014/main" id="{D2D41289-42A5-4237-AF23-D4693B860890}"/>
              </a:ext>
            </a:extLst>
          </p:cNvPr>
          <p:cNvSpPr txBox="1"/>
          <p:nvPr/>
        </p:nvSpPr>
        <p:spPr>
          <a:xfrm>
            <a:off x="725639" y="58135"/>
            <a:ext cx="1148628"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800" b="1" i="1" dirty="0">
                <a:solidFill>
                  <a:srgbClr val="FFFFFF"/>
                </a:solidFill>
                <a:latin typeface="Yeseva One" panose="00000500000000000000" pitchFamily="2" charset="0"/>
              </a:rPr>
              <a:t>01</a:t>
            </a:r>
            <a:endParaRPr kumimoji="0" lang="zh-CN" altLang="en-US" sz="4800" b="1" i="1" u="none" strike="noStrike" kern="1200" cap="none" spc="0" normalizeH="0" baseline="0" noProof="0" dirty="0">
              <a:ln>
                <a:noFill/>
              </a:ln>
              <a:solidFill>
                <a:srgbClr val="FFFFFF"/>
              </a:solidFill>
              <a:effectLst/>
              <a:uLnTx/>
              <a:uFillTx/>
              <a:latin typeface="Yeseva One" panose="00000500000000000000" pitchFamily="2" charset="0"/>
            </a:endParaRPr>
          </a:p>
        </p:txBody>
      </p:sp>
      <p:grpSp>
        <p:nvGrpSpPr>
          <p:cNvPr id="102" name="Group 101">
            <a:extLst>
              <a:ext uri="{FF2B5EF4-FFF2-40B4-BE49-F238E27FC236}">
                <a16:creationId xmlns:a16="http://schemas.microsoft.com/office/drawing/2014/main" id="{4AB3C892-F2B3-431F-9DA9-F2FA8B7088BB}"/>
              </a:ext>
            </a:extLst>
          </p:cNvPr>
          <p:cNvGrpSpPr/>
          <p:nvPr/>
        </p:nvGrpSpPr>
        <p:grpSpPr>
          <a:xfrm rot="604423">
            <a:off x="-2286000" y="944588"/>
            <a:ext cx="4572000" cy="4572000"/>
            <a:chOff x="-2286000" y="944588"/>
            <a:chExt cx="4572000" cy="4572000"/>
          </a:xfrm>
        </p:grpSpPr>
        <p:grpSp>
          <p:nvGrpSpPr>
            <p:cNvPr id="101" name="Group 100">
              <a:extLst>
                <a:ext uri="{FF2B5EF4-FFF2-40B4-BE49-F238E27FC236}">
                  <a16:creationId xmlns:a16="http://schemas.microsoft.com/office/drawing/2014/main" id="{A03AE305-4FDC-4202-95BE-E1C4CCA71B63}"/>
                </a:ext>
              </a:extLst>
            </p:cNvPr>
            <p:cNvGrpSpPr/>
            <p:nvPr/>
          </p:nvGrpSpPr>
          <p:grpSpPr>
            <a:xfrm>
              <a:off x="-2286000" y="944588"/>
              <a:ext cx="4572000" cy="4572000"/>
              <a:chOff x="4405745" y="1016000"/>
              <a:chExt cx="4572000" cy="4572000"/>
            </a:xfrm>
          </p:grpSpPr>
          <p:sp>
            <p:nvSpPr>
              <p:cNvPr id="28" name="Oval 27">
                <a:extLst>
                  <a:ext uri="{FF2B5EF4-FFF2-40B4-BE49-F238E27FC236}">
                    <a16:creationId xmlns:a16="http://schemas.microsoft.com/office/drawing/2014/main" id="{FB42194A-4737-4477-AD38-EF1575DC4734}"/>
                  </a:ext>
                </a:extLst>
              </p:cNvPr>
              <p:cNvSpPr/>
              <p:nvPr/>
            </p:nvSpPr>
            <p:spPr>
              <a:xfrm>
                <a:off x="4405745" y="1016000"/>
                <a:ext cx="4572000" cy="4572000"/>
              </a:xfrm>
              <a:prstGeom prst="ellipse">
                <a:avLst/>
              </a:prstGeom>
              <a:solidFill>
                <a:srgbClr val="01132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F8B2F1C7-B6A6-4A1B-B5ED-1595C03B9FB9}"/>
                  </a:ext>
                </a:extLst>
              </p:cNvPr>
              <p:cNvGrpSpPr/>
              <p:nvPr/>
            </p:nvGrpSpPr>
            <p:grpSpPr>
              <a:xfrm>
                <a:off x="4591519" y="1270000"/>
                <a:ext cx="4164554" cy="4318000"/>
                <a:chOff x="4591519" y="1270000"/>
                <a:chExt cx="4164554" cy="4318000"/>
              </a:xfrm>
            </p:grpSpPr>
            <p:cxnSp>
              <p:nvCxnSpPr>
                <p:cNvPr id="30" name="Straight Connector 29">
                  <a:extLst>
                    <a:ext uri="{FF2B5EF4-FFF2-40B4-BE49-F238E27FC236}">
                      <a16:creationId xmlns:a16="http://schemas.microsoft.com/office/drawing/2014/main" id="{7FA9EB24-44D3-46D1-BD3A-7CD1B4445B89}"/>
                    </a:ext>
                  </a:extLst>
                </p:cNvPr>
                <p:cNvCxnSpPr>
                  <a:cxnSpLocks/>
                </p:cNvCxnSpPr>
                <p:nvPr/>
              </p:nvCxnSpPr>
              <p:spPr>
                <a:xfrm>
                  <a:off x="5645511" y="1270000"/>
                  <a:ext cx="1046233" cy="1963281"/>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63595E4-B624-4D43-A2E6-B50546EAD2B0}"/>
                    </a:ext>
                  </a:extLst>
                </p:cNvPr>
                <p:cNvCxnSpPr>
                  <a:cxnSpLocks/>
                  <a:endCxn id="28" idx="7"/>
                </p:cNvCxnSpPr>
                <p:nvPr/>
              </p:nvCxnSpPr>
              <p:spPr>
                <a:xfrm flipV="1">
                  <a:off x="6691745" y="1685554"/>
                  <a:ext cx="1616446" cy="1547727"/>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1D57576-6044-403E-980F-2AC1A705E6C9}"/>
                    </a:ext>
                  </a:extLst>
                </p:cNvPr>
                <p:cNvCxnSpPr>
                  <a:cxnSpLocks/>
                </p:cNvCxnSpPr>
                <p:nvPr/>
              </p:nvCxnSpPr>
              <p:spPr>
                <a:xfrm>
                  <a:off x="6691745" y="3233281"/>
                  <a:ext cx="2064328" cy="100621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D861F00-26FB-421F-A704-43D57454A400}"/>
                    </a:ext>
                  </a:extLst>
                </p:cNvPr>
                <p:cNvCxnSpPr>
                  <a:cxnSpLocks/>
                  <a:endCxn id="28" idx="4"/>
                </p:cNvCxnSpPr>
                <p:nvPr/>
              </p:nvCxnSpPr>
              <p:spPr>
                <a:xfrm>
                  <a:off x="6691744" y="3233281"/>
                  <a:ext cx="1" cy="2354719"/>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B7C6CB97-2CD1-460C-8C04-82CAB5875447}"/>
                    </a:ext>
                  </a:extLst>
                </p:cNvPr>
                <p:cNvCxnSpPr>
                  <a:cxnSpLocks/>
                </p:cNvCxnSpPr>
                <p:nvPr/>
              </p:nvCxnSpPr>
              <p:spPr>
                <a:xfrm flipH="1">
                  <a:off x="4591519" y="3233281"/>
                  <a:ext cx="2064327" cy="856583"/>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grpSp>
        <p:sp>
          <p:nvSpPr>
            <p:cNvPr id="15" name="TextBox 14">
              <a:extLst>
                <a:ext uri="{FF2B5EF4-FFF2-40B4-BE49-F238E27FC236}">
                  <a16:creationId xmlns:a16="http://schemas.microsoft.com/office/drawing/2014/main" id="{039AFA17-6EB9-4D73-82F9-8D559DCDF8D3}"/>
                </a:ext>
              </a:extLst>
            </p:cNvPr>
            <p:cNvSpPr txBox="1"/>
            <p:nvPr/>
          </p:nvSpPr>
          <p:spPr>
            <a:xfrm rot="20995577">
              <a:off x="734659" y="235342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01</a:t>
              </a:r>
            </a:p>
            <a:p>
              <a:pPr algn="ctr"/>
              <a:r>
                <a:rPr lang="en-US" b="1" dirty="0" err="1">
                  <a:solidFill>
                    <a:schemeClr val="bg1"/>
                  </a:solidFill>
                  <a:latin typeface="Yeseva One" panose="00000500000000000000"/>
                </a:rPr>
                <a:t>Giới</a:t>
              </a:r>
              <a:r>
                <a:rPr lang="en-US" b="1" dirty="0">
                  <a:solidFill>
                    <a:schemeClr val="bg1"/>
                  </a:solidFill>
                  <a:latin typeface="Yeseva One" panose="00000500000000000000"/>
                </a:rPr>
                <a:t> </a:t>
              </a:r>
              <a:r>
                <a:rPr lang="en-US" b="1" dirty="0" err="1">
                  <a:solidFill>
                    <a:schemeClr val="bg1"/>
                  </a:solidFill>
                  <a:latin typeface="Yeseva One" panose="00000500000000000000"/>
                </a:rPr>
                <a:t>thiệu</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1" name="TextBox 30">
              <a:extLst>
                <a:ext uri="{FF2B5EF4-FFF2-40B4-BE49-F238E27FC236}">
                  <a16:creationId xmlns:a16="http://schemas.microsoft.com/office/drawing/2014/main" id="{4BC6D30D-CC96-4D6D-A036-CCF1A1CE682A}"/>
                </a:ext>
              </a:extLst>
            </p:cNvPr>
            <p:cNvSpPr txBox="1"/>
            <p:nvPr/>
          </p:nvSpPr>
          <p:spPr>
            <a:xfrm rot="20995577">
              <a:off x="81977" y="3935006"/>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02</a:t>
              </a:r>
            </a:p>
            <a:p>
              <a:pPr algn="ctr"/>
              <a:r>
                <a:rPr lang="en-US" b="1" dirty="0">
                  <a:solidFill>
                    <a:schemeClr val="bg1"/>
                  </a:solidFill>
                  <a:latin typeface="Yeseva One" panose="00000500000000000000"/>
                </a:rPr>
                <a:t>Ý t</a:t>
              </a:r>
              <a:r>
                <a:rPr lang="vi-VN" b="1" dirty="0">
                  <a:solidFill>
                    <a:schemeClr val="bg1"/>
                  </a:solidFill>
                  <a:latin typeface="Yeseva One" panose="00000500000000000000"/>
                </a:rPr>
                <a:t>ư</a:t>
              </a:r>
              <a:r>
                <a:rPr lang="en-US" b="1" dirty="0" err="1">
                  <a:solidFill>
                    <a:schemeClr val="bg1"/>
                  </a:solidFill>
                  <a:latin typeface="Yeseva One" panose="00000500000000000000"/>
                </a:rPr>
                <a:t>ởng</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2" name="TextBox 31">
              <a:extLst>
                <a:ext uri="{FF2B5EF4-FFF2-40B4-BE49-F238E27FC236}">
                  <a16:creationId xmlns:a16="http://schemas.microsoft.com/office/drawing/2014/main" id="{DB4E33CC-3A48-4AE7-BB81-8635C7BD0344}"/>
                </a:ext>
              </a:extLst>
            </p:cNvPr>
            <p:cNvSpPr txBox="1"/>
            <p:nvPr/>
          </p:nvSpPr>
          <p:spPr>
            <a:xfrm rot="20995577">
              <a:off x="-1462711" y="3877563"/>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03</a:t>
              </a:r>
            </a:p>
            <a:p>
              <a:pPr algn="ctr"/>
              <a:r>
                <a:rPr lang="en-US" b="1" dirty="0" err="1">
                  <a:solidFill>
                    <a:schemeClr val="bg1"/>
                  </a:solidFill>
                  <a:latin typeface="Yeseva One" panose="00000500000000000000"/>
                </a:rPr>
                <a:t>Lý</a:t>
              </a:r>
              <a:r>
                <a:rPr lang="en-US" b="1" dirty="0">
                  <a:solidFill>
                    <a:schemeClr val="bg1"/>
                  </a:solidFill>
                  <a:latin typeface="Yeseva One" panose="00000500000000000000"/>
                </a:rPr>
                <a:t> </a:t>
              </a:r>
              <a:r>
                <a:rPr lang="en-US" b="1" dirty="0" err="1">
                  <a:solidFill>
                    <a:schemeClr val="bg1"/>
                  </a:solidFill>
                  <a:latin typeface="Yeseva One" panose="00000500000000000000"/>
                </a:rPr>
                <a:t>thuyết</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3" name="TextBox 32">
              <a:extLst>
                <a:ext uri="{FF2B5EF4-FFF2-40B4-BE49-F238E27FC236}">
                  <a16:creationId xmlns:a16="http://schemas.microsoft.com/office/drawing/2014/main" id="{35628723-DE0E-46C1-9279-82EA11709456}"/>
                </a:ext>
              </a:extLst>
            </p:cNvPr>
            <p:cNvSpPr txBox="1"/>
            <p:nvPr/>
          </p:nvSpPr>
          <p:spPr>
            <a:xfrm rot="20995577">
              <a:off x="-1977440" y="216809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04</a:t>
              </a:r>
            </a:p>
            <a:p>
              <a:pPr algn="ctr"/>
              <a:r>
                <a:rPr lang="en-US" b="1" dirty="0" err="1">
                  <a:solidFill>
                    <a:schemeClr val="bg1"/>
                  </a:solidFill>
                  <a:latin typeface="Yeseva One" panose="00000500000000000000"/>
                </a:rPr>
                <a:t>Thực</a:t>
              </a:r>
              <a:r>
                <a:rPr lang="en-US" b="1" dirty="0">
                  <a:solidFill>
                    <a:schemeClr val="bg1"/>
                  </a:solidFill>
                  <a:latin typeface="Yeseva One" panose="00000500000000000000"/>
                </a:rPr>
                <a:t> </a:t>
              </a:r>
              <a:r>
                <a:rPr lang="en-US" b="1" dirty="0" err="1">
                  <a:solidFill>
                    <a:schemeClr val="bg1"/>
                  </a:solidFill>
                  <a:latin typeface="Yeseva One" panose="00000500000000000000"/>
                </a:rPr>
                <a:t>hành</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71" name="TextBox 70">
              <a:extLst>
                <a:ext uri="{FF2B5EF4-FFF2-40B4-BE49-F238E27FC236}">
                  <a16:creationId xmlns:a16="http://schemas.microsoft.com/office/drawing/2014/main" id="{B5F57215-F10F-481F-A6E9-F3872D20E91D}"/>
                </a:ext>
              </a:extLst>
            </p:cNvPr>
            <p:cNvSpPr txBox="1"/>
            <p:nvPr/>
          </p:nvSpPr>
          <p:spPr>
            <a:xfrm rot="20995577">
              <a:off x="-513671" y="1233508"/>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05</a:t>
              </a:r>
            </a:p>
            <a:p>
              <a:pPr algn="ctr"/>
              <a:r>
                <a:rPr lang="en-US" b="1" dirty="0" err="1">
                  <a:solidFill>
                    <a:schemeClr val="bg1"/>
                  </a:solidFill>
                  <a:latin typeface="Yeseva One" panose="00000500000000000000"/>
                </a:rPr>
                <a:t>Nhận</a:t>
              </a:r>
              <a:r>
                <a:rPr lang="en-US" b="1" dirty="0">
                  <a:solidFill>
                    <a:schemeClr val="bg1"/>
                  </a:solidFill>
                  <a:latin typeface="Yeseva One" panose="00000500000000000000"/>
                </a:rPr>
                <a:t> </a:t>
              </a:r>
              <a:r>
                <a:rPr lang="en-US" b="1" dirty="0" err="1">
                  <a:solidFill>
                    <a:schemeClr val="bg1"/>
                  </a:solidFill>
                  <a:latin typeface="Yeseva One" panose="00000500000000000000"/>
                </a:rPr>
                <a:t>xét</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grpSp>
      <p:sp useBgFill="1">
        <p:nvSpPr>
          <p:cNvPr id="73" name="TextBox 72">
            <a:extLst>
              <a:ext uri="{FF2B5EF4-FFF2-40B4-BE49-F238E27FC236}">
                <a16:creationId xmlns:a16="http://schemas.microsoft.com/office/drawing/2014/main" id="{50451D9A-DC52-44E6-8BDF-1ECED55A9A73}"/>
              </a:ext>
            </a:extLst>
          </p:cNvPr>
          <p:cNvSpPr txBox="1"/>
          <p:nvPr/>
        </p:nvSpPr>
        <p:spPr>
          <a:xfrm>
            <a:off x="2910574" y="1418341"/>
            <a:ext cx="4394654" cy="2308324"/>
          </a:xfrm>
          <a:prstGeom prst="rect">
            <a:avLst/>
          </a:prstGeom>
        </p:spPr>
        <p:txBody>
          <a:bodyPr wrap="square" rtlCol="0">
            <a:spAutoFit/>
          </a:bodyPr>
          <a:lstStyle/>
          <a:p>
            <a:r>
              <a:rPr lang="vi-VN" b="1" i="0" u="none" strike="noStrike" dirty="0">
                <a:solidFill>
                  <a:schemeClr val="bg1"/>
                </a:solidFill>
                <a:effectLst/>
                <a:latin typeface="Arial" panose="020B0604020202020204" pitchFamily="34" charset="0"/>
              </a:rPr>
              <a:t>OPTICS</a:t>
            </a:r>
            <a:r>
              <a:rPr lang="vi-VN" b="0" i="0" u="none" strike="noStrike" dirty="0">
                <a:solidFill>
                  <a:schemeClr val="bg1"/>
                </a:solidFill>
                <a:effectLst/>
                <a:latin typeface="Arial" panose="020B0604020202020204" pitchFamily="34" charset="0"/>
              </a:rPr>
              <a:t> (Ordering Points to Identify Clustering Structure) là một thuật toán phân cụm dựa trên mật độ, được thiết kế để xử lý các tập dữ liệu có mật độ thay đổi và không đồng đều. Được phát triển như một sự mở rộng của </a:t>
            </a:r>
            <a:r>
              <a:rPr lang="vi-VN" b="1" i="0" u="none" strike="noStrike" dirty="0">
                <a:solidFill>
                  <a:schemeClr val="bg1"/>
                </a:solidFill>
                <a:effectLst/>
                <a:latin typeface="Arial" panose="020B0604020202020204" pitchFamily="34" charset="0"/>
              </a:rPr>
              <a:t>DBSCAN</a:t>
            </a:r>
            <a:r>
              <a:rPr lang="vi-VN" b="0" i="0" u="none" strike="noStrike" dirty="0">
                <a:solidFill>
                  <a:schemeClr val="bg1"/>
                </a:solidFill>
                <a:effectLst/>
                <a:latin typeface="Arial" panose="020B0604020202020204" pitchFamily="34" charset="0"/>
              </a:rPr>
              <a:t> (Density-Based Spatial Clustering of Applications with Noise)</a:t>
            </a:r>
            <a:endParaRPr lang="en-US" b="1" dirty="0">
              <a:solidFill>
                <a:schemeClr val="bg1"/>
              </a:solidFill>
              <a:latin typeface="Yeseva One" panose="00000500000000000000"/>
              <a:cs typeface="Times New Roman" panose="02020603050405020304" pitchFamily="18" charset="0"/>
            </a:endParaRPr>
          </a:p>
        </p:txBody>
      </p:sp>
      <p:grpSp>
        <p:nvGrpSpPr>
          <p:cNvPr id="74" name="Google Shape;434;p51">
            <a:extLst>
              <a:ext uri="{FF2B5EF4-FFF2-40B4-BE49-F238E27FC236}">
                <a16:creationId xmlns:a16="http://schemas.microsoft.com/office/drawing/2014/main" id="{CF68690F-A916-43F2-850A-D9806C218ADB}"/>
              </a:ext>
            </a:extLst>
          </p:cNvPr>
          <p:cNvGrpSpPr/>
          <p:nvPr/>
        </p:nvGrpSpPr>
        <p:grpSpPr>
          <a:xfrm rot="16200000">
            <a:off x="1463861" y="2564113"/>
            <a:ext cx="2464949" cy="91440"/>
            <a:chOff x="684763" y="3506750"/>
            <a:chExt cx="3536825" cy="69000"/>
          </a:xfrm>
        </p:grpSpPr>
        <p:sp>
          <p:nvSpPr>
            <p:cNvPr id="75" name="Google Shape;435;p51">
              <a:extLst>
                <a:ext uri="{FF2B5EF4-FFF2-40B4-BE49-F238E27FC236}">
                  <a16:creationId xmlns:a16="http://schemas.microsoft.com/office/drawing/2014/main" id="{AE3329B0-85D4-49B3-B274-3AF15E7D9533}"/>
                </a:ext>
              </a:extLst>
            </p:cNvPr>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6" name="Google Shape;436;p51">
              <a:extLst>
                <a:ext uri="{FF2B5EF4-FFF2-40B4-BE49-F238E27FC236}">
                  <a16:creationId xmlns:a16="http://schemas.microsoft.com/office/drawing/2014/main" id="{617BB77D-03C8-47DA-86CD-255A62520CC7}"/>
                </a:ext>
              </a:extLst>
            </p:cNvPr>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7" name="Google Shape;437;p51">
              <a:extLst>
                <a:ext uri="{FF2B5EF4-FFF2-40B4-BE49-F238E27FC236}">
                  <a16:creationId xmlns:a16="http://schemas.microsoft.com/office/drawing/2014/main" id="{94DCB044-FE0D-44A3-A81F-F1C3A2F9A3A7}"/>
                </a:ext>
              </a:extLst>
            </p:cNvPr>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 name="Google Shape;438;p51">
              <a:extLst>
                <a:ext uri="{FF2B5EF4-FFF2-40B4-BE49-F238E27FC236}">
                  <a16:creationId xmlns:a16="http://schemas.microsoft.com/office/drawing/2014/main" id="{F34C99FD-4597-4BC6-ABC8-DBF394A55356}"/>
                </a:ext>
              </a:extLst>
            </p:cNvPr>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105" name="Group 104">
            <a:extLst>
              <a:ext uri="{FF2B5EF4-FFF2-40B4-BE49-F238E27FC236}">
                <a16:creationId xmlns:a16="http://schemas.microsoft.com/office/drawing/2014/main" id="{5F331BA5-563B-40A7-965E-2EE5680DD310}"/>
              </a:ext>
            </a:extLst>
          </p:cNvPr>
          <p:cNvGrpSpPr/>
          <p:nvPr/>
        </p:nvGrpSpPr>
        <p:grpSpPr>
          <a:xfrm>
            <a:off x="7650411" y="1289373"/>
            <a:ext cx="3931989" cy="2523723"/>
            <a:chOff x="7305228" y="1191491"/>
            <a:chExt cx="4508081" cy="3130646"/>
          </a:xfrm>
        </p:grpSpPr>
        <p:sp>
          <p:nvSpPr>
            <p:cNvPr id="104" name="Rectangle 103">
              <a:extLst>
                <a:ext uri="{FF2B5EF4-FFF2-40B4-BE49-F238E27FC236}">
                  <a16:creationId xmlns:a16="http://schemas.microsoft.com/office/drawing/2014/main" id="{4AB464C3-067D-4F9F-B1E0-AB7F61D17124}"/>
                </a:ext>
              </a:extLst>
            </p:cNvPr>
            <p:cNvSpPr/>
            <p:nvPr/>
          </p:nvSpPr>
          <p:spPr>
            <a:xfrm>
              <a:off x="7305228" y="1191491"/>
              <a:ext cx="4508081" cy="31306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upload.wikimedia.org/wikipedia/commons/thumb/f/f9/OPTICS.svg/712px-OPTICS.svg.png">
              <a:extLst>
                <a:ext uri="{FF2B5EF4-FFF2-40B4-BE49-F238E27FC236}">
                  <a16:creationId xmlns:a16="http://schemas.microsoft.com/office/drawing/2014/main" id="{A44FB20C-3798-4266-9739-F75444D7F0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5228" y="1224091"/>
              <a:ext cx="4488873" cy="3076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oogle Shape;309;p32">
            <a:extLst>
              <a:ext uri="{FF2B5EF4-FFF2-40B4-BE49-F238E27FC236}">
                <a16:creationId xmlns:a16="http://schemas.microsoft.com/office/drawing/2014/main" id="{4224CB2B-7D8B-488C-907E-A9B17D5D7540}"/>
              </a:ext>
            </a:extLst>
          </p:cNvPr>
          <p:cNvGrpSpPr/>
          <p:nvPr/>
        </p:nvGrpSpPr>
        <p:grpSpPr>
          <a:xfrm>
            <a:off x="7067475" y="1130569"/>
            <a:ext cx="5124525" cy="3027928"/>
            <a:chOff x="1177450" y="232286"/>
            <a:chExt cx="6173152" cy="3626121"/>
          </a:xfrm>
        </p:grpSpPr>
        <p:sp>
          <p:nvSpPr>
            <p:cNvPr id="94" name="Google Shape;310;p32">
              <a:extLst>
                <a:ext uri="{FF2B5EF4-FFF2-40B4-BE49-F238E27FC236}">
                  <a16:creationId xmlns:a16="http://schemas.microsoft.com/office/drawing/2014/main" id="{EA0720EF-1403-4B9B-817E-3C0967C92D22}"/>
                </a:ext>
              </a:extLst>
            </p:cNvPr>
            <p:cNvSpPr/>
            <p:nvPr/>
          </p:nvSpPr>
          <p:spPr>
            <a:xfrm>
              <a:off x="1682275" y="232286"/>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311;p32">
              <a:extLst>
                <a:ext uri="{FF2B5EF4-FFF2-40B4-BE49-F238E27FC236}">
                  <a16:creationId xmlns:a16="http://schemas.microsoft.com/office/drawing/2014/main" id="{4934314F-207A-4E0E-BFB0-BC5C01026FCA}"/>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312;p32">
              <a:extLst>
                <a:ext uri="{FF2B5EF4-FFF2-40B4-BE49-F238E27FC236}">
                  <a16:creationId xmlns:a16="http://schemas.microsoft.com/office/drawing/2014/main" id="{20098017-30CC-41A5-BF65-757FC40924B9}"/>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313;p32">
              <a:extLst>
                <a:ext uri="{FF2B5EF4-FFF2-40B4-BE49-F238E27FC236}">
                  <a16:creationId xmlns:a16="http://schemas.microsoft.com/office/drawing/2014/main" id="{4D360F1F-9740-455B-A144-ACFD313C81F5}"/>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08" name="Straight Connector 107">
            <a:extLst>
              <a:ext uri="{FF2B5EF4-FFF2-40B4-BE49-F238E27FC236}">
                <a16:creationId xmlns:a16="http://schemas.microsoft.com/office/drawing/2014/main" id="{163BFC4E-3076-4F62-B48A-3606D552A072}"/>
              </a:ext>
            </a:extLst>
          </p:cNvPr>
          <p:cNvCxnSpPr>
            <a:cxnSpLocks/>
          </p:cNvCxnSpPr>
          <p:nvPr/>
        </p:nvCxnSpPr>
        <p:spPr>
          <a:xfrm>
            <a:off x="1874267" y="941285"/>
            <a:ext cx="5193208" cy="0"/>
          </a:xfrm>
          <a:prstGeom prst="line">
            <a:avLst/>
          </a:prstGeom>
          <a:ln w="38100">
            <a:solidFill>
              <a:schemeClr val="bg1"/>
            </a:solidFill>
          </a:ln>
        </p:spPr>
        <p:style>
          <a:lnRef idx="1">
            <a:schemeClr val="accent6"/>
          </a:lnRef>
          <a:fillRef idx="0">
            <a:schemeClr val="accent6"/>
          </a:fillRef>
          <a:effectRef idx="0">
            <a:schemeClr val="accent6"/>
          </a:effectRef>
          <a:fontRef idx="minor">
            <a:schemeClr val="tx1"/>
          </a:fontRef>
        </p:style>
      </p:cxnSp>
      <p:sp useBgFill="1">
        <p:nvSpPr>
          <p:cNvPr id="111" name="TextBox 110">
            <a:extLst>
              <a:ext uri="{FF2B5EF4-FFF2-40B4-BE49-F238E27FC236}">
                <a16:creationId xmlns:a16="http://schemas.microsoft.com/office/drawing/2014/main" id="{723C74EB-3E10-462A-9CBA-370463ADE404}"/>
              </a:ext>
            </a:extLst>
          </p:cNvPr>
          <p:cNvSpPr txBox="1"/>
          <p:nvPr/>
        </p:nvSpPr>
        <p:spPr>
          <a:xfrm>
            <a:off x="2916462" y="4403874"/>
            <a:ext cx="7137277" cy="1477328"/>
          </a:xfrm>
          <a:prstGeom prst="rect">
            <a:avLst/>
          </a:prstGeom>
        </p:spPr>
        <p:txBody>
          <a:bodyPr wrap="square" rtlCol="0">
            <a:spAutoFit/>
          </a:bodyPr>
          <a:lstStyle/>
          <a:p>
            <a:r>
              <a:rPr lang="vi-VN" dirty="0">
                <a:solidFill>
                  <a:schemeClr val="bg1"/>
                </a:solidFill>
                <a:latin typeface="Arial" panose="020B0604020202020204" pitchFamily="34" charset="0"/>
              </a:rPr>
              <a:t>OPTICS không yêu cầu phải xác định trước số lượng nhóm (k), và thay vào đó, tạo ra một thứ tự các điểm dựa trên mật độ, giúp trích xuất các cụm ở nhiều mức độ mật độ khác nhau. Điều này giúp OPTICS linh hoạt hơn DBSCAN trong việc phát hiện các cụm có mật độ không đồng đều.</a:t>
            </a:r>
            <a:endParaRPr lang="en-US" dirty="0"/>
          </a:p>
        </p:txBody>
      </p:sp>
      <p:grpSp>
        <p:nvGrpSpPr>
          <p:cNvPr id="112" name="Google Shape;434;p51">
            <a:extLst>
              <a:ext uri="{FF2B5EF4-FFF2-40B4-BE49-F238E27FC236}">
                <a16:creationId xmlns:a16="http://schemas.microsoft.com/office/drawing/2014/main" id="{74DD5FE6-967F-4B90-BEAF-01013B7D37DE}"/>
              </a:ext>
            </a:extLst>
          </p:cNvPr>
          <p:cNvGrpSpPr/>
          <p:nvPr/>
        </p:nvGrpSpPr>
        <p:grpSpPr>
          <a:xfrm rot="16200000">
            <a:off x="1804658" y="5254032"/>
            <a:ext cx="1831545" cy="91440"/>
            <a:chOff x="684763" y="3506750"/>
            <a:chExt cx="3536825" cy="69000"/>
          </a:xfrm>
        </p:grpSpPr>
        <p:sp>
          <p:nvSpPr>
            <p:cNvPr id="113" name="Google Shape;435;p51">
              <a:extLst>
                <a:ext uri="{FF2B5EF4-FFF2-40B4-BE49-F238E27FC236}">
                  <a16:creationId xmlns:a16="http://schemas.microsoft.com/office/drawing/2014/main" id="{D0A9E750-4A9E-44E7-B1A4-E91EEF8809E2}"/>
                </a:ext>
              </a:extLst>
            </p:cNvPr>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4" name="Google Shape;436;p51">
              <a:extLst>
                <a:ext uri="{FF2B5EF4-FFF2-40B4-BE49-F238E27FC236}">
                  <a16:creationId xmlns:a16="http://schemas.microsoft.com/office/drawing/2014/main" id="{7015671D-14C7-4A39-A9F5-9D3BA579853E}"/>
                </a:ext>
              </a:extLst>
            </p:cNvPr>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5" name="Google Shape;437;p51">
              <a:extLst>
                <a:ext uri="{FF2B5EF4-FFF2-40B4-BE49-F238E27FC236}">
                  <a16:creationId xmlns:a16="http://schemas.microsoft.com/office/drawing/2014/main" id="{543B6460-2651-4F3C-82B0-E3052C619226}"/>
                </a:ext>
              </a:extLst>
            </p:cNvPr>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6" name="Google Shape;438;p51">
              <a:extLst>
                <a:ext uri="{FF2B5EF4-FFF2-40B4-BE49-F238E27FC236}">
                  <a16:creationId xmlns:a16="http://schemas.microsoft.com/office/drawing/2014/main" id="{5FB7779D-A7D7-4B22-B7B7-7F2842CA84C6}"/>
                </a:ext>
              </a:extLst>
            </p:cNvPr>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1169731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9A010-5850-1587-92A1-51D12992FF89}"/>
            </a:ext>
          </a:extLst>
        </p:cNvPr>
        <p:cNvGrpSpPr/>
        <p:nvPr/>
      </p:nvGrpSpPr>
      <p:grpSpPr>
        <a:xfrm>
          <a:off x="0" y="0"/>
          <a:ext cx="0" cy="0"/>
          <a:chOff x="0" y="0"/>
          <a:chExt cx="0" cy="0"/>
        </a:xfrm>
      </p:grpSpPr>
      <p:grpSp>
        <p:nvGrpSpPr>
          <p:cNvPr id="142" name="组合 13">
            <a:extLst>
              <a:ext uri="{FF2B5EF4-FFF2-40B4-BE49-F238E27FC236}">
                <a16:creationId xmlns:a16="http://schemas.microsoft.com/office/drawing/2014/main" id="{E97C714C-5C76-9F39-FF94-C3EF89B3A1AA}"/>
              </a:ext>
            </a:extLst>
          </p:cNvPr>
          <p:cNvGrpSpPr/>
          <p:nvPr/>
        </p:nvGrpSpPr>
        <p:grpSpPr>
          <a:xfrm>
            <a:off x="-50846" y="112447"/>
            <a:ext cx="6338990" cy="666841"/>
            <a:chOff x="0" y="291337"/>
            <a:chExt cx="5320473" cy="1094768"/>
          </a:xfrm>
        </p:grpSpPr>
        <p:grpSp>
          <p:nvGrpSpPr>
            <p:cNvPr id="143" name="组合 1">
              <a:extLst>
                <a:ext uri="{FF2B5EF4-FFF2-40B4-BE49-F238E27FC236}">
                  <a16:creationId xmlns:a16="http://schemas.microsoft.com/office/drawing/2014/main" id="{83E5D281-3A1E-FFE3-64B1-C9D032307513}"/>
                </a:ext>
              </a:extLst>
            </p:cNvPr>
            <p:cNvGrpSpPr/>
            <p:nvPr/>
          </p:nvGrpSpPr>
          <p:grpSpPr>
            <a:xfrm>
              <a:off x="0" y="330395"/>
              <a:ext cx="952409" cy="1055710"/>
              <a:chOff x="-1" y="1447994"/>
              <a:chExt cx="2805034" cy="3109278"/>
            </a:xfrm>
          </p:grpSpPr>
          <p:sp>
            <p:nvSpPr>
              <p:cNvPr id="156" name="等腰三角形 2">
                <a:extLst>
                  <a:ext uri="{FF2B5EF4-FFF2-40B4-BE49-F238E27FC236}">
                    <a16:creationId xmlns:a16="http://schemas.microsoft.com/office/drawing/2014/main" id="{C0315C14-A0D3-A8E4-DC4A-6D79C4275B2A}"/>
                  </a:ext>
                </a:extLst>
              </p:cNvPr>
              <p:cNvSpPr/>
              <p:nvPr/>
            </p:nvSpPr>
            <p:spPr>
              <a:xfrm rot="5400000">
                <a:off x="1494447" y="1952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57" name="等腰三角形 3">
                <a:extLst>
                  <a:ext uri="{FF2B5EF4-FFF2-40B4-BE49-F238E27FC236}">
                    <a16:creationId xmlns:a16="http://schemas.microsoft.com/office/drawing/2014/main" id="{C2E952C5-E38D-B59C-E160-2009BA5020EE}"/>
                  </a:ext>
                </a:extLst>
              </p:cNvPr>
              <p:cNvSpPr/>
              <p:nvPr/>
            </p:nvSpPr>
            <p:spPr>
              <a:xfrm rot="5400000">
                <a:off x="1071974" y="2824215"/>
                <a:ext cx="1861431" cy="1604683"/>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58" name="等腰三角形 4">
                <a:extLst>
                  <a:ext uri="{FF2B5EF4-FFF2-40B4-BE49-F238E27FC236}">
                    <a16:creationId xmlns:a16="http://schemas.microsoft.com/office/drawing/2014/main" id="{1F385AD4-93CA-1BE7-F6A0-9C791274B353}"/>
                  </a:ext>
                </a:extLst>
              </p:cNvPr>
              <p:cNvSpPr/>
              <p:nvPr/>
            </p:nvSpPr>
            <p:spPr>
              <a:xfrm rot="5400000">
                <a:off x="666283"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59" name="等腰三角形 5">
                <a:extLst>
                  <a:ext uri="{FF2B5EF4-FFF2-40B4-BE49-F238E27FC236}">
                    <a16:creationId xmlns:a16="http://schemas.microsoft.com/office/drawing/2014/main" id="{8A63E6D1-9042-9F8E-2D5B-AB17D3DC4D3C}"/>
                  </a:ext>
                </a:extLst>
              </p:cNvPr>
              <p:cNvSpPr/>
              <p:nvPr/>
            </p:nvSpPr>
            <p:spPr>
              <a:xfrm rot="5400000">
                <a:off x="25871"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60" name="等腰三角形 7">
                <a:extLst>
                  <a:ext uri="{FF2B5EF4-FFF2-40B4-BE49-F238E27FC236}">
                    <a16:creationId xmlns:a16="http://schemas.microsoft.com/office/drawing/2014/main" id="{24ADEF66-8B13-AC81-3950-F38C745722C2}"/>
                  </a:ext>
                </a:extLst>
              </p:cNvPr>
              <p:cNvSpPr/>
              <p:nvPr/>
            </p:nvSpPr>
            <p:spPr>
              <a:xfrm rot="5400000">
                <a:off x="-123297"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61" name="等腰三角形 8">
                <a:extLst>
                  <a:ext uri="{FF2B5EF4-FFF2-40B4-BE49-F238E27FC236}">
                    <a16:creationId xmlns:a16="http://schemas.microsoft.com/office/drawing/2014/main" id="{75DE2518-AB0C-1F33-F37A-9E73997D90BA}"/>
                  </a:ext>
                </a:extLst>
              </p:cNvPr>
              <p:cNvSpPr/>
              <p:nvPr/>
            </p:nvSpPr>
            <p:spPr>
              <a:xfrm rot="5400000">
                <a:off x="-41147"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62" name="等腰三角形 9">
                <a:extLst>
                  <a:ext uri="{FF2B5EF4-FFF2-40B4-BE49-F238E27FC236}">
                    <a16:creationId xmlns:a16="http://schemas.microsoft.com/office/drawing/2014/main" id="{F2B5B87B-3D56-D394-3BAC-F5E72E6087BF}"/>
                  </a:ext>
                </a:extLst>
              </p:cNvPr>
              <p:cNvSpPr/>
              <p:nvPr/>
            </p:nvSpPr>
            <p:spPr>
              <a:xfrm rot="5400000">
                <a:off x="-50998" y="3868826"/>
                <a:ext cx="739443" cy="63745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sp>
          <p:nvSpPr>
            <p:cNvPr id="144" name="文本框 31">
              <a:extLst>
                <a:ext uri="{FF2B5EF4-FFF2-40B4-BE49-F238E27FC236}">
                  <a16:creationId xmlns:a16="http://schemas.microsoft.com/office/drawing/2014/main" id="{22907C05-CB73-1551-CFD2-4599A933D6E4}"/>
                </a:ext>
              </a:extLst>
            </p:cNvPr>
            <p:cNvSpPr txBox="1"/>
            <p:nvPr/>
          </p:nvSpPr>
          <p:spPr>
            <a:xfrm>
              <a:off x="972444" y="291337"/>
              <a:ext cx="4348029" cy="960038"/>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3200" b="1" dirty="0">
                  <a:solidFill>
                    <a:srgbClr val="FFFFFF"/>
                  </a:solidFill>
                  <a:ea typeface="锐字锐线梦想黑简1.0" panose="02010604000000000000" pitchFamily="2" charset="-122"/>
                </a:rPr>
                <a:t>OPTICS vs DBSCAN</a:t>
              </a:r>
              <a:endParaRPr kumimoji="0" lang="zh-CN" altLang="en-US" sz="3200" b="1" i="0" u="none" strike="noStrike" kern="1200" cap="none" spc="0" normalizeH="0" baseline="0" noProof="0" dirty="0">
                <a:ln>
                  <a:noFill/>
                </a:ln>
                <a:solidFill>
                  <a:srgbClr val="FFFFFF"/>
                </a:solidFill>
                <a:effectLst/>
                <a:uLnTx/>
                <a:uFillTx/>
                <a:ea typeface="锐字锐线梦想黑简1.0" panose="02010604000000000000" pitchFamily="2" charset="-122"/>
              </a:endParaRPr>
            </a:p>
          </p:txBody>
        </p:sp>
        <p:grpSp>
          <p:nvGrpSpPr>
            <p:cNvPr id="145" name="组合 33">
              <a:extLst>
                <a:ext uri="{FF2B5EF4-FFF2-40B4-BE49-F238E27FC236}">
                  <a16:creationId xmlns:a16="http://schemas.microsoft.com/office/drawing/2014/main" id="{3D5ACCF5-F3BD-2005-70F1-DFB8427DBE58}"/>
                </a:ext>
              </a:extLst>
            </p:cNvPr>
            <p:cNvGrpSpPr/>
            <p:nvPr/>
          </p:nvGrpSpPr>
          <p:grpSpPr>
            <a:xfrm>
              <a:off x="3416530" y="575300"/>
              <a:ext cx="168045" cy="168045"/>
              <a:chOff x="3300742" y="531547"/>
              <a:chExt cx="878349" cy="878349"/>
            </a:xfrm>
          </p:grpSpPr>
          <p:sp>
            <p:nvSpPr>
              <p:cNvPr id="153" name="椭圆 34">
                <a:extLst>
                  <a:ext uri="{FF2B5EF4-FFF2-40B4-BE49-F238E27FC236}">
                    <a16:creationId xmlns:a16="http://schemas.microsoft.com/office/drawing/2014/main" id="{BD2BD00B-CADC-28FB-7206-21BCBB720BB2}"/>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54" name="椭圆 35">
                <a:extLst>
                  <a:ext uri="{FF2B5EF4-FFF2-40B4-BE49-F238E27FC236}">
                    <a16:creationId xmlns:a16="http://schemas.microsoft.com/office/drawing/2014/main" id="{AE75C836-A9CC-C80E-14F3-98FA41AA8117}"/>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55" name="椭圆 36">
                <a:extLst>
                  <a:ext uri="{FF2B5EF4-FFF2-40B4-BE49-F238E27FC236}">
                    <a16:creationId xmlns:a16="http://schemas.microsoft.com/office/drawing/2014/main" id="{46C1DAE5-7385-A3D7-D85D-F924ADDE618F}"/>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grpSp>
          <p:nvGrpSpPr>
            <p:cNvPr id="146" name="组合 37">
              <a:extLst>
                <a:ext uri="{FF2B5EF4-FFF2-40B4-BE49-F238E27FC236}">
                  <a16:creationId xmlns:a16="http://schemas.microsoft.com/office/drawing/2014/main" id="{D388F771-8203-722D-816C-8B60CFD54E99}"/>
                </a:ext>
              </a:extLst>
            </p:cNvPr>
            <p:cNvGrpSpPr/>
            <p:nvPr/>
          </p:nvGrpSpPr>
          <p:grpSpPr>
            <a:xfrm>
              <a:off x="2079855" y="791024"/>
              <a:ext cx="168045" cy="168045"/>
              <a:chOff x="3300742" y="531547"/>
              <a:chExt cx="878349" cy="878349"/>
            </a:xfrm>
          </p:grpSpPr>
          <p:sp>
            <p:nvSpPr>
              <p:cNvPr id="150" name="椭圆 38">
                <a:extLst>
                  <a:ext uri="{FF2B5EF4-FFF2-40B4-BE49-F238E27FC236}">
                    <a16:creationId xmlns:a16="http://schemas.microsoft.com/office/drawing/2014/main" id="{BBF1738C-8F30-B3AF-54F0-A2CC623A36D0}"/>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51" name="椭圆 39">
                <a:extLst>
                  <a:ext uri="{FF2B5EF4-FFF2-40B4-BE49-F238E27FC236}">
                    <a16:creationId xmlns:a16="http://schemas.microsoft.com/office/drawing/2014/main" id="{C908DEDD-2B24-189B-3DBD-4E8208850EF6}"/>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52" name="椭圆 40">
                <a:extLst>
                  <a:ext uri="{FF2B5EF4-FFF2-40B4-BE49-F238E27FC236}">
                    <a16:creationId xmlns:a16="http://schemas.microsoft.com/office/drawing/2014/main" id="{B23F5948-3882-9092-7F41-24D15FBBA4E5}"/>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cxnSp>
          <p:nvCxnSpPr>
            <p:cNvPr id="147" name="直接连接符 41">
              <a:extLst>
                <a:ext uri="{FF2B5EF4-FFF2-40B4-BE49-F238E27FC236}">
                  <a16:creationId xmlns:a16="http://schemas.microsoft.com/office/drawing/2014/main" id="{F6E0FC1C-FD8E-0995-A89A-3907A57839F8}"/>
                </a:ext>
              </a:extLst>
            </p:cNvPr>
            <p:cNvCxnSpPr>
              <a:cxnSpLocks/>
            </p:cNvCxnSpPr>
            <p:nvPr/>
          </p:nvCxnSpPr>
          <p:spPr>
            <a:xfrm flipH="1">
              <a:off x="3819306" y="710604"/>
              <a:ext cx="178924" cy="178925"/>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42">
              <a:extLst>
                <a:ext uri="{FF2B5EF4-FFF2-40B4-BE49-F238E27FC236}">
                  <a16:creationId xmlns:a16="http://schemas.microsoft.com/office/drawing/2014/main" id="{F11CB8D4-AC1D-63FE-EA76-3E3BC99A0A56}"/>
                </a:ext>
              </a:extLst>
            </p:cNvPr>
            <p:cNvCxnSpPr>
              <a:cxnSpLocks/>
            </p:cNvCxnSpPr>
            <p:nvPr/>
          </p:nvCxnSpPr>
          <p:spPr>
            <a:xfrm flipH="1">
              <a:off x="2938521" y="387606"/>
              <a:ext cx="207937" cy="207938"/>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44">
              <a:extLst>
                <a:ext uri="{FF2B5EF4-FFF2-40B4-BE49-F238E27FC236}">
                  <a16:creationId xmlns:a16="http://schemas.microsoft.com/office/drawing/2014/main" id="{1CBADAAC-BE42-A88D-960B-C8115A9ADED0}"/>
                </a:ext>
              </a:extLst>
            </p:cNvPr>
            <p:cNvCxnSpPr>
              <a:cxnSpLocks/>
            </p:cNvCxnSpPr>
            <p:nvPr/>
          </p:nvCxnSpPr>
          <p:spPr>
            <a:xfrm flipH="1">
              <a:off x="1878241" y="710604"/>
              <a:ext cx="113257" cy="113259"/>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graphicFrame>
        <p:nvGraphicFramePr>
          <p:cNvPr id="2" name="Table 1">
            <a:extLst>
              <a:ext uri="{FF2B5EF4-FFF2-40B4-BE49-F238E27FC236}">
                <a16:creationId xmlns:a16="http://schemas.microsoft.com/office/drawing/2014/main" id="{8890878A-DD93-6607-FCC3-DCA07D7B5D4D}"/>
              </a:ext>
            </a:extLst>
          </p:cNvPr>
          <p:cNvGraphicFramePr>
            <a:graphicFrameLocks noGrp="1"/>
          </p:cNvGraphicFramePr>
          <p:nvPr>
            <p:extLst>
              <p:ext uri="{D42A27DB-BD31-4B8C-83A1-F6EECF244321}">
                <p14:modId xmlns:p14="http://schemas.microsoft.com/office/powerpoint/2010/main" val="1834759954"/>
              </p:ext>
            </p:extLst>
          </p:nvPr>
        </p:nvGraphicFramePr>
        <p:xfrm>
          <a:off x="403367" y="869146"/>
          <a:ext cx="11452464" cy="5620334"/>
        </p:xfrm>
        <a:graphic>
          <a:graphicData uri="http://schemas.openxmlformats.org/drawingml/2006/table">
            <a:tbl>
              <a:tblPr firstRow="1" bandRow="1">
                <a:tableStyleId>{93296810-A885-4BE3-A3E7-6D5BEEA58F35}</a:tableStyleId>
              </a:tblPr>
              <a:tblGrid>
                <a:gridCol w="2030112">
                  <a:extLst>
                    <a:ext uri="{9D8B030D-6E8A-4147-A177-3AD203B41FA5}">
                      <a16:colId xmlns:a16="http://schemas.microsoft.com/office/drawing/2014/main" val="1164682445"/>
                    </a:ext>
                  </a:extLst>
                </a:gridCol>
                <a:gridCol w="5042203">
                  <a:extLst>
                    <a:ext uri="{9D8B030D-6E8A-4147-A177-3AD203B41FA5}">
                      <a16:colId xmlns:a16="http://schemas.microsoft.com/office/drawing/2014/main" val="672441329"/>
                    </a:ext>
                  </a:extLst>
                </a:gridCol>
                <a:gridCol w="4380149">
                  <a:extLst>
                    <a:ext uri="{9D8B030D-6E8A-4147-A177-3AD203B41FA5}">
                      <a16:colId xmlns:a16="http://schemas.microsoft.com/office/drawing/2014/main" val="2018388916"/>
                    </a:ext>
                  </a:extLst>
                </a:gridCol>
              </a:tblGrid>
              <a:tr h="340626">
                <a:tc>
                  <a:txBody>
                    <a:bodyPr/>
                    <a:lstStyle/>
                    <a:p>
                      <a:pPr algn="ctr"/>
                      <a:r>
                        <a:rPr lang="en-US" sz="1600" dirty="0" err="1">
                          <a:solidFill>
                            <a:schemeClr val="bg1"/>
                          </a:solidFill>
                        </a:rPr>
                        <a:t>Tính</a:t>
                      </a:r>
                      <a:r>
                        <a:rPr lang="en-US" sz="1600" dirty="0">
                          <a:solidFill>
                            <a:schemeClr val="bg1"/>
                          </a:solidFill>
                        </a:rPr>
                        <a:t> </a:t>
                      </a:r>
                      <a:r>
                        <a:rPr lang="en-US" sz="1600" dirty="0" err="1">
                          <a:solidFill>
                            <a:schemeClr val="bg1"/>
                          </a:solidFill>
                        </a:rPr>
                        <a:t>năng</a:t>
                      </a:r>
                      <a:endParaRPr lang="en-US" sz="16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1836"/>
                    </a:solidFill>
                  </a:tcPr>
                </a:tc>
                <a:tc>
                  <a:txBody>
                    <a:bodyPr/>
                    <a:lstStyle/>
                    <a:p>
                      <a:pPr algn="ctr"/>
                      <a:r>
                        <a:rPr lang="en-US" sz="1600" dirty="0">
                          <a:solidFill>
                            <a:schemeClr val="bg1"/>
                          </a:solidFill>
                        </a:rPr>
                        <a:t>OPTICS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1836"/>
                    </a:solidFill>
                  </a:tcPr>
                </a:tc>
                <a:tc>
                  <a:txBody>
                    <a:bodyPr/>
                    <a:lstStyle/>
                    <a:p>
                      <a:pPr algn="ctr"/>
                      <a:r>
                        <a:rPr lang="en-US" sz="1600" dirty="0">
                          <a:solidFill>
                            <a:schemeClr val="bg1"/>
                          </a:solidFill>
                        </a:rPr>
                        <a:t>DBSCAN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1836"/>
                    </a:solidFill>
                  </a:tcPr>
                </a:tc>
                <a:extLst>
                  <a:ext uri="{0D108BD9-81ED-4DB2-BD59-A6C34878D82A}">
                    <a16:rowId xmlns:a16="http://schemas.microsoft.com/office/drawing/2014/main" val="947285404"/>
                  </a:ext>
                </a:extLst>
              </a:tr>
              <a:tr h="851566">
                <a:tc>
                  <a:txBody>
                    <a:bodyPr/>
                    <a:lstStyle/>
                    <a:p>
                      <a:pPr algn="ctr"/>
                      <a:r>
                        <a:rPr lang="en-US" sz="1600" b="1" kern="1200" dirty="0" err="1">
                          <a:solidFill>
                            <a:schemeClr val="bg1"/>
                          </a:solidFill>
                          <a:effectLst/>
                        </a:rPr>
                        <a:t>Xử</a:t>
                      </a:r>
                      <a:r>
                        <a:rPr lang="en-US" sz="1600" b="1" kern="1200" dirty="0">
                          <a:solidFill>
                            <a:schemeClr val="bg1"/>
                          </a:solidFill>
                          <a:effectLst/>
                        </a:rPr>
                        <a:t> </a:t>
                      </a:r>
                      <a:r>
                        <a:rPr lang="en-US" sz="1600" b="1" kern="1200" dirty="0" err="1">
                          <a:solidFill>
                            <a:schemeClr val="bg1"/>
                          </a:solidFill>
                          <a:effectLst/>
                        </a:rPr>
                        <a:t>lý</a:t>
                      </a:r>
                      <a:r>
                        <a:rPr lang="en-US" sz="1600" b="1" kern="1200" dirty="0">
                          <a:solidFill>
                            <a:schemeClr val="bg1"/>
                          </a:solidFill>
                          <a:effectLst/>
                        </a:rPr>
                        <a:t> </a:t>
                      </a:r>
                      <a:r>
                        <a:rPr lang="en-US" sz="1600" b="1" kern="1200" dirty="0" err="1">
                          <a:solidFill>
                            <a:schemeClr val="bg1"/>
                          </a:solidFill>
                          <a:effectLst/>
                        </a:rPr>
                        <a:t>mật</a:t>
                      </a:r>
                      <a:r>
                        <a:rPr lang="en-US" sz="1600" b="1" kern="1200" dirty="0">
                          <a:solidFill>
                            <a:schemeClr val="bg1"/>
                          </a:solidFill>
                          <a:effectLst/>
                        </a:rPr>
                        <a:t> </a:t>
                      </a:r>
                      <a:r>
                        <a:rPr lang="en-US" sz="1600" b="1" kern="1200" dirty="0" err="1">
                          <a:solidFill>
                            <a:schemeClr val="bg1"/>
                          </a:solidFill>
                          <a:effectLst/>
                        </a:rPr>
                        <a:t>độ</a:t>
                      </a:r>
                      <a:r>
                        <a:rPr lang="en-US" sz="1600" b="1" kern="1200" dirty="0">
                          <a:solidFill>
                            <a:schemeClr val="bg1"/>
                          </a:solidFill>
                          <a:effectLst/>
                        </a:rPr>
                        <a:t> </a:t>
                      </a:r>
                      <a:r>
                        <a:rPr lang="en-US" sz="1600" b="1" kern="1200" dirty="0" err="1">
                          <a:solidFill>
                            <a:schemeClr val="bg1"/>
                          </a:solidFill>
                          <a:effectLst/>
                        </a:rPr>
                        <a:t>thay</a:t>
                      </a:r>
                      <a:r>
                        <a:rPr lang="en-US" sz="1600" b="1" kern="1200" dirty="0">
                          <a:solidFill>
                            <a:schemeClr val="bg1"/>
                          </a:solidFill>
                          <a:effectLst/>
                        </a:rPr>
                        <a:t> </a:t>
                      </a:r>
                      <a:r>
                        <a:rPr lang="en-US" sz="1600" b="1" kern="1200" dirty="0" err="1">
                          <a:solidFill>
                            <a:schemeClr val="bg1"/>
                          </a:solidFill>
                          <a:effectLst/>
                        </a:rPr>
                        <a:t>đổi</a:t>
                      </a:r>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1F46"/>
                    </a:solidFill>
                  </a:tcPr>
                </a:tc>
                <a:tc>
                  <a:txBody>
                    <a:bodyPr/>
                    <a:lstStyle/>
                    <a:p>
                      <a:pPr algn="ctr"/>
                      <a:r>
                        <a:rPr lang="en-US" sz="1600" kern="1200" dirty="0" err="1">
                          <a:solidFill>
                            <a:schemeClr val="bg1"/>
                          </a:solidFill>
                          <a:effectLst/>
                        </a:rPr>
                        <a:t>Có</a:t>
                      </a:r>
                      <a:r>
                        <a:rPr lang="en-US" sz="1600" kern="1200" dirty="0">
                          <a:solidFill>
                            <a:schemeClr val="bg1"/>
                          </a:solidFill>
                          <a:effectLst/>
                        </a:rPr>
                        <a:t> </a:t>
                      </a:r>
                      <a:r>
                        <a:rPr lang="en-US" sz="1600" kern="1200" dirty="0" err="1">
                          <a:solidFill>
                            <a:schemeClr val="bg1"/>
                          </a:solidFill>
                          <a:effectLst/>
                        </a:rPr>
                        <a:t>thể</a:t>
                      </a:r>
                      <a:r>
                        <a:rPr lang="en-US" sz="1600" kern="1200" dirty="0">
                          <a:solidFill>
                            <a:schemeClr val="bg1"/>
                          </a:solidFill>
                          <a:effectLst/>
                        </a:rPr>
                        <a:t> </a:t>
                      </a:r>
                      <a:r>
                        <a:rPr lang="en-US" sz="1600" kern="1200" dirty="0" err="1">
                          <a:solidFill>
                            <a:schemeClr val="bg1"/>
                          </a:solidFill>
                          <a:effectLst/>
                        </a:rPr>
                        <a:t>phát</a:t>
                      </a:r>
                      <a:r>
                        <a:rPr lang="en-US" sz="1600" kern="1200" dirty="0">
                          <a:solidFill>
                            <a:schemeClr val="bg1"/>
                          </a:solidFill>
                          <a:effectLst/>
                        </a:rPr>
                        <a:t> </a:t>
                      </a:r>
                      <a:r>
                        <a:rPr lang="en-US" sz="1600" kern="1200" dirty="0" err="1">
                          <a:solidFill>
                            <a:schemeClr val="bg1"/>
                          </a:solidFill>
                          <a:effectLst/>
                        </a:rPr>
                        <a:t>hiện</a:t>
                      </a:r>
                      <a:r>
                        <a:rPr lang="en-US" sz="1600" kern="1200" dirty="0">
                          <a:solidFill>
                            <a:schemeClr val="bg1"/>
                          </a:solidFill>
                          <a:effectLst/>
                        </a:rPr>
                        <a:t> </a:t>
                      </a:r>
                      <a:r>
                        <a:rPr lang="en-US" sz="1600" kern="1200" dirty="0" err="1">
                          <a:solidFill>
                            <a:schemeClr val="bg1"/>
                          </a:solidFill>
                          <a:effectLst/>
                        </a:rPr>
                        <a:t>các</a:t>
                      </a:r>
                      <a:r>
                        <a:rPr lang="en-US" sz="1600" kern="1200" dirty="0">
                          <a:solidFill>
                            <a:schemeClr val="bg1"/>
                          </a:solidFill>
                          <a:effectLst/>
                        </a:rPr>
                        <a:t> </a:t>
                      </a:r>
                      <a:r>
                        <a:rPr lang="en-US" sz="1600" kern="1200" dirty="0" err="1">
                          <a:solidFill>
                            <a:schemeClr val="bg1"/>
                          </a:solidFill>
                          <a:effectLst/>
                        </a:rPr>
                        <a:t>cụm</a:t>
                      </a:r>
                      <a:r>
                        <a:rPr lang="en-US" sz="1600" kern="1200" dirty="0">
                          <a:solidFill>
                            <a:schemeClr val="bg1"/>
                          </a:solidFill>
                          <a:effectLst/>
                        </a:rPr>
                        <a:t> </a:t>
                      </a:r>
                      <a:r>
                        <a:rPr lang="en-US" sz="1600" kern="1200" dirty="0" err="1">
                          <a:solidFill>
                            <a:schemeClr val="bg1"/>
                          </a:solidFill>
                          <a:effectLst/>
                        </a:rPr>
                        <a:t>có</a:t>
                      </a:r>
                      <a:r>
                        <a:rPr lang="en-US" sz="1600" kern="1200" dirty="0">
                          <a:solidFill>
                            <a:schemeClr val="bg1"/>
                          </a:solidFill>
                          <a:effectLst/>
                        </a:rPr>
                        <a:t> </a:t>
                      </a:r>
                      <a:r>
                        <a:rPr lang="en-US" sz="1600" kern="1200" dirty="0" err="1">
                          <a:solidFill>
                            <a:schemeClr val="bg1"/>
                          </a:solidFill>
                          <a:effectLst/>
                        </a:rPr>
                        <a:t>mật</a:t>
                      </a:r>
                      <a:r>
                        <a:rPr lang="en-US" sz="1600" kern="1200" dirty="0">
                          <a:solidFill>
                            <a:schemeClr val="bg1"/>
                          </a:solidFill>
                          <a:effectLst/>
                        </a:rPr>
                        <a:t> </a:t>
                      </a:r>
                      <a:r>
                        <a:rPr lang="en-US" sz="1600" kern="1200" dirty="0" err="1">
                          <a:solidFill>
                            <a:schemeClr val="bg1"/>
                          </a:solidFill>
                          <a:effectLst/>
                        </a:rPr>
                        <a:t>độ</a:t>
                      </a:r>
                      <a:r>
                        <a:rPr lang="en-US" sz="1600" kern="1200" dirty="0">
                          <a:solidFill>
                            <a:schemeClr val="bg1"/>
                          </a:solidFill>
                          <a:effectLst/>
                        </a:rPr>
                        <a:t> </a:t>
                      </a:r>
                      <a:r>
                        <a:rPr lang="en-US" sz="1600" kern="1200" dirty="0" err="1">
                          <a:solidFill>
                            <a:schemeClr val="bg1"/>
                          </a:solidFill>
                          <a:effectLst/>
                        </a:rPr>
                        <a:t>khác</a:t>
                      </a:r>
                      <a:r>
                        <a:rPr lang="en-US" sz="1600" kern="1200" dirty="0">
                          <a:solidFill>
                            <a:schemeClr val="bg1"/>
                          </a:solidFill>
                          <a:effectLst/>
                        </a:rPr>
                        <a:t> </a:t>
                      </a:r>
                      <a:r>
                        <a:rPr lang="en-US" sz="1600" kern="1200" dirty="0" err="1">
                          <a:solidFill>
                            <a:schemeClr val="bg1"/>
                          </a:solidFill>
                          <a:effectLst/>
                        </a:rPr>
                        <a:t>nhau</a:t>
                      </a:r>
                      <a:r>
                        <a:rPr lang="en-US" sz="1600" kern="1200" dirty="0">
                          <a:solidFill>
                            <a:schemeClr val="bg1"/>
                          </a:solidFill>
                          <a:effectLst/>
                        </a:rPr>
                        <a:t>.</a:t>
                      </a:r>
                      <a:endParaRPr lang="en-US" sz="16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1F46"/>
                    </a:solidFill>
                  </a:tcPr>
                </a:tc>
                <a:tc>
                  <a:txBody>
                    <a:bodyPr/>
                    <a:lstStyle/>
                    <a:p>
                      <a:pPr algn="ctr"/>
                      <a:r>
                        <a:rPr lang="en-US" sz="1600" kern="1200" dirty="0" err="1">
                          <a:solidFill>
                            <a:schemeClr val="bg1"/>
                          </a:solidFill>
                          <a:effectLst/>
                        </a:rPr>
                        <a:t>Gặp</a:t>
                      </a:r>
                      <a:r>
                        <a:rPr lang="en-US" sz="1600" kern="1200" dirty="0">
                          <a:solidFill>
                            <a:schemeClr val="bg1"/>
                          </a:solidFill>
                          <a:effectLst/>
                        </a:rPr>
                        <a:t> </a:t>
                      </a:r>
                      <a:r>
                        <a:rPr lang="en-US" sz="1600" kern="1200" dirty="0" err="1">
                          <a:solidFill>
                            <a:schemeClr val="bg1"/>
                          </a:solidFill>
                          <a:effectLst/>
                        </a:rPr>
                        <a:t>khó</a:t>
                      </a:r>
                      <a:r>
                        <a:rPr lang="en-US" sz="1600" kern="1200" dirty="0">
                          <a:solidFill>
                            <a:schemeClr val="bg1"/>
                          </a:solidFill>
                          <a:effectLst/>
                        </a:rPr>
                        <a:t> </a:t>
                      </a:r>
                      <a:r>
                        <a:rPr lang="en-US" sz="1600" kern="1200" dirty="0" err="1">
                          <a:solidFill>
                            <a:schemeClr val="bg1"/>
                          </a:solidFill>
                          <a:effectLst/>
                        </a:rPr>
                        <a:t>khăn</a:t>
                      </a:r>
                      <a:r>
                        <a:rPr lang="en-US" sz="1600" kern="1200" dirty="0">
                          <a:solidFill>
                            <a:schemeClr val="bg1"/>
                          </a:solidFill>
                          <a:effectLst/>
                        </a:rPr>
                        <a:t> </a:t>
                      </a:r>
                      <a:r>
                        <a:rPr lang="en-US" sz="1600" kern="1200" dirty="0" err="1">
                          <a:solidFill>
                            <a:schemeClr val="bg1"/>
                          </a:solidFill>
                          <a:effectLst/>
                        </a:rPr>
                        <a:t>với</a:t>
                      </a:r>
                      <a:r>
                        <a:rPr lang="en-US" sz="1600" kern="1200" dirty="0">
                          <a:solidFill>
                            <a:schemeClr val="bg1"/>
                          </a:solidFill>
                          <a:effectLst/>
                        </a:rPr>
                        <a:t> </a:t>
                      </a:r>
                      <a:r>
                        <a:rPr lang="en-US" sz="1600" kern="1200" dirty="0" err="1">
                          <a:solidFill>
                            <a:schemeClr val="bg1"/>
                          </a:solidFill>
                          <a:effectLst/>
                        </a:rPr>
                        <a:t>các</a:t>
                      </a:r>
                      <a:r>
                        <a:rPr lang="en-US" sz="1600" kern="1200" dirty="0">
                          <a:solidFill>
                            <a:schemeClr val="bg1"/>
                          </a:solidFill>
                          <a:effectLst/>
                        </a:rPr>
                        <a:t> </a:t>
                      </a:r>
                      <a:r>
                        <a:rPr lang="en-US" sz="1600" kern="1200" dirty="0" err="1">
                          <a:solidFill>
                            <a:schemeClr val="bg1"/>
                          </a:solidFill>
                          <a:effectLst/>
                        </a:rPr>
                        <a:t>mật</a:t>
                      </a:r>
                      <a:r>
                        <a:rPr lang="en-US" sz="1600" kern="1200" dirty="0">
                          <a:solidFill>
                            <a:schemeClr val="bg1"/>
                          </a:solidFill>
                          <a:effectLst/>
                        </a:rPr>
                        <a:t> </a:t>
                      </a:r>
                      <a:r>
                        <a:rPr lang="en-US" sz="1600" kern="1200" dirty="0" err="1">
                          <a:solidFill>
                            <a:schemeClr val="bg1"/>
                          </a:solidFill>
                          <a:effectLst/>
                        </a:rPr>
                        <a:t>độ</a:t>
                      </a:r>
                      <a:r>
                        <a:rPr lang="en-US" sz="1600" kern="1200" dirty="0">
                          <a:solidFill>
                            <a:schemeClr val="bg1"/>
                          </a:solidFill>
                          <a:effectLst/>
                        </a:rPr>
                        <a:t> </a:t>
                      </a:r>
                      <a:r>
                        <a:rPr lang="en-US" sz="1600" kern="1200" dirty="0" err="1">
                          <a:solidFill>
                            <a:schemeClr val="bg1"/>
                          </a:solidFill>
                          <a:effectLst/>
                        </a:rPr>
                        <a:t>khác</a:t>
                      </a:r>
                      <a:r>
                        <a:rPr lang="en-US" sz="1600" kern="1200" dirty="0">
                          <a:solidFill>
                            <a:schemeClr val="bg1"/>
                          </a:solidFill>
                          <a:effectLst/>
                        </a:rPr>
                        <a:t> </a:t>
                      </a:r>
                      <a:r>
                        <a:rPr lang="en-US" sz="1600" kern="1200" dirty="0" err="1">
                          <a:solidFill>
                            <a:schemeClr val="bg1"/>
                          </a:solidFill>
                          <a:effectLst/>
                        </a:rPr>
                        <a:t>nhau</a:t>
                      </a:r>
                      <a:r>
                        <a:rPr lang="en-US" sz="1600" kern="1200" dirty="0">
                          <a:solidFill>
                            <a:schemeClr val="bg1"/>
                          </a:solidFill>
                          <a:effectLst/>
                        </a:rPr>
                        <a:t> </a:t>
                      </a:r>
                      <a:r>
                        <a:rPr lang="en-US" sz="1600" kern="1200" dirty="0" err="1">
                          <a:solidFill>
                            <a:schemeClr val="bg1"/>
                          </a:solidFill>
                          <a:effectLst/>
                        </a:rPr>
                        <a:t>vì</a:t>
                      </a:r>
                      <a:r>
                        <a:rPr lang="en-US" sz="1600" kern="1200" dirty="0">
                          <a:solidFill>
                            <a:schemeClr val="bg1"/>
                          </a:solidFill>
                          <a:effectLst/>
                        </a:rPr>
                        <a:t> </a:t>
                      </a:r>
                      <a:r>
                        <a:rPr lang="en-US" sz="1600" kern="1200" dirty="0" err="1">
                          <a:solidFill>
                            <a:schemeClr val="bg1"/>
                          </a:solidFill>
                          <a:effectLst/>
                        </a:rPr>
                        <a:t>nó</a:t>
                      </a:r>
                      <a:r>
                        <a:rPr lang="en-US" sz="1600" kern="1200" dirty="0">
                          <a:solidFill>
                            <a:schemeClr val="bg1"/>
                          </a:solidFill>
                          <a:effectLst/>
                        </a:rPr>
                        <a:t> </a:t>
                      </a:r>
                      <a:r>
                        <a:rPr lang="en-US" sz="1600" kern="1200" dirty="0" err="1">
                          <a:solidFill>
                            <a:schemeClr val="bg1"/>
                          </a:solidFill>
                          <a:effectLst/>
                        </a:rPr>
                        <a:t>yêu</a:t>
                      </a:r>
                      <a:r>
                        <a:rPr lang="en-US" sz="1600" kern="1200" dirty="0">
                          <a:solidFill>
                            <a:schemeClr val="bg1"/>
                          </a:solidFill>
                          <a:effectLst/>
                        </a:rPr>
                        <a:t> </a:t>
                      </a:r>
                      <a:r>
                        <a:rPr lang="en-US" sz="1600" kern="1200" dirty="0" err="1">
                          <a:solidFill>
                            <a:schemeClr val="bg1"/>
                          </a:solidFill>
                          <a:effectLst/>
                        </a:rPr>
                        <a:t>cầu</a:t>
                      </a:r>
                      <a:r>
                        <a:rPr lang="en-US" sz="1600" kern="1200" dirty="0">
                          <a:solidFill>
                            <a:schemeClr val="bg1"/>
                          </a:solidFill>
                          <a:effectLst/>
                        </a:rPr>
                        <a:t> </a:t>
                      </a:r>
                      <a:r>
                        <a:rPr lang="en-US" sz="1600" kern="1200" dirty="0" err="1">
                          <a:solidFill>
                            <a:schemeClr val="bg1"/>
                          </a:solidFill>
                          <a:effectLst/>
                        </a:rPr>
                        <a:t>một</a:t>
                      </a:r>
                      <a:r>
                        <a:rPr lang="en-US" sz="1600" kern="1200" dirty="0">
                          <a:solidFill>
                            <a:schemeClr val="bg1"/>
                          </a:solidFill>
                          <a:effectLst/>
                        </a:rPr>
                        <a:t> </a:t>
                      </a:r>
                      <a:r>
                        <a:rPr lang="en-US" sz="1600" kern="1200" dirty="0" err="1">
                          <a:solidFill>
                            <a:schemeClr val="bg1"/>
                          </a:solidFill>
                          <a:effectLst/>
                        </a:rPr>
                        <a:t>giá</a:t>
                      </a:r>
                      <a:r>
                        <a:rPr lang="en-US" sz="1600" kern="1200" dirty="0">
                          <a:solidFill>
                            <a:schemeClr val="bg1"/>
                          </a:solidFill>
                          <a:effectLst/>
                        </a:rPr>
                        <a:t> </a:t>
                      </a:r>
                      <a:r>
                        <a:rPr lang="en-US" sz="1600" kern="1200" dirty="0" err="1">
                          <a:solidFill>
                            <a:schemeClr val="bg1"/>
                          </a:solidFill>
                          <a:effectLst/>
                        </a:rPr>
                        <a:t>trị</a:t>
                      </a:r>
                      <a:r>
                        <a:rPr lang="en-US" sz="1600" kern="1200" dirty="0">
                          <a:solidFill>
                            <a:schemeClr val="bg1"/>
                          </a:solidFill>
                          <a:effectLst/>
                        </a:rPr>
                        <a:t> epsilon </a:t>
                      </a:r>
                      <a:r>
                        <a:rPr lang="en-US" sz="1600" kern="1200" dirty="0" err="1">
                          <a:solidFill>
                            <a:schemeClr val="bg1"/>
                          </a:solidFill>
                          <a:effectLst/>
                        </a:rPr>
                        <a:t>duy</a:t>
                      </a:r>
                      <a:r>
                        <a:rPr lang="en-US" sz="1600" kern="1200" dirty="0">
                          <a:solidFill>
                            <a:schemeClr val="bg1"/>
                          </a:solidFill>
                          <a:effectLst/>
                        </a:rPr>
                        <a:t> </a:t>
                      </a:r>
                      <a:r>
                        <a:rPr lang="en-US" sz="1600" kern="1200" dirty="0" err="1">
                          <a:solidFill>
                            <a:schemeClr val="bg1"/>
                          </a:solidFill>
                          <a:effectLst/>
                        </a:rPr>
                        <a:t>nhất</a:t>
                      </a:r>
                      <a:r>
                        <a:rPr lang="en-US" sz="1600" kern="1200" dirty="0">
                          <a:solidFill>
                            <a:schemeClr val="bg1"/>
                          </a:solidFill>
                          <a:effectLst/>
                        </a:rPr>
                        <a:t> </a:t>
                      </a:r>
                      <a:r>
                        <a:rPr lang="en-US" sz="1600" kern="1200" dirty="0" err="1">
                          <a:solidFill>
                            <a:schemeClr val="bg1"/>
                          </a:solidFill>
                          <a:effectLst/>
                        </a:rPr>
                        <a:t>cho</a:t>
                      </a:r>
                      <a:r>
                        <a:rPr lang="en-US" sz="1600" kern="1200" dirty="0">
                          <a:solidFill>
                            <a:schemeClr val="bg1"/>
                          </a:solidFill>
                          <a:effectLst/>
                        </a:rPr>
                        <a:t> </a:t>
                      </a:r>
                      <a:r>
                        <a:rPr lang="en-US" sz="1600" kern="1200" dirty="0" err="1">
                          <a:solidFill>
                            <a:schemeClr val="bg1"/>
                          </a:solidFill>
                          <a:effectLst/>
                        </a:rPr>
                        <a:t>tất</a:t>
                      </a:r>
                      <a:r>
                        <a:rPr lang="en-US" sz="1600" kern="1200" dirty="0">
                          <a:solidFill>
                            <a:schemeClr val="bg1"/>
                          </a:solidFill>
                          <a:effectLst/>
                        </a:rPr>
                        <a:t> </a:t>
                      </a:r>
                      <a:r>
                        <a:rPr lang="en-US" sz="1600" kern="1200" dirty="0" err="1">
                          <a:solidFill>
                            <a:schemeClr val="bg1"/>
                          </a:solidFill>
                          <a:effectLst/>
                        </a:rPr>
                        <a:t>cả</a:t>
                      </a:r>
                      <a:r>
                        <a:rPr lang="en-US" sz="1600" kern="1200" dirty="0">
                          <a:solidFill>
                            <a:schemeClr val="bg1"/>
                          </a:solidFill>
                          <a:effectLst/>
                        </a:rPr>
                        <a:t> </a:t>
                      </a:r>
                      <a:r>
                        <a:rPr lang="en-US" sz="1600" kern="1200" dirty="0" err="1">
                          <a:solidFill>
                            <a:schemeClr val="bg1"/>
                          </a:solidFill>
                          <a:effectLst/>
                        </a:rPr>
                        <a:t>các</a:t>
                      </a:r>
                      <a:r>
                        <a:rPr lang="en-US" sz="1600" kern="1200" dirty="0">
                          <a:solidFill>
                            <a:schemeClr val="bg1"/>
                          </a:solidFill>
                          <a:effectLst/>
                        </a:rPr>
                        <a:t> </a:t>
                      </a:r>
                      <a:r>
                        <a:rPr lang="en-US" sz="1600" kern="1200" dirty="0" err="1">
                          <a:solidFill>
                            <a:schemeClr val="bg1"/>
                          </a:solidFill>
                          <a:effectLst/>
                        </a:rPr>
                        <a:t>điểm</a:t>
                      </a:r>
                      <a:r>
                        <a:rPr lang="en-US" sz="1600" kern="1200" dirty="0">
                          <a:solidFill>
                            <a:schemeClr val="bg1"/>
                          </a:solidFill>
                          <a:effectLst/>
                        </a:rPr>
                        <a:t>.</a:t>
                      </a:r>
                      <a:endParaRPr lang="en-US" sz="16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1F46"/>
                    </a:solidFill>
                  </a:tcPr>
                </a:tc>
                <a:extLst>
                  <a:ext uri="{0D108BD9-81ED-4DB2-BD59-A6C34878D82A}">
                    <a16:rowId xmlns:a16="http://schemas.microsoft.com/office/drawing/2014/main" val="4083780889"/>
                  </a:ext>
                </a:extLst>
              </a:tr>
              <a:tr h="596096">
                <a:tc>
                  <a:txBody>
                    <a:bodyPr/>
                    <a:lstStyle/>
                    <a:p>
                      <a:pPr algn="ctr"/>
                      <a:r>
                        <a:rPr lang="en-US" sz="1600" b="1" kern="1200" dirty="0" err="1">
                          <a:solidFill>
                            <a:schemeClr val="bg1"/>
                          </a:solidFill>
                          <a:effectLst/>
                        </a:rPr>
                        <a:t>Nhận</a:t>
                      </a:r>
                      <a:r>
                        <a:rPr lang="en-US" sz="1600" b="1" kern="1200" dirty="0">
                          <a:solidFill>
                            <a:schemeClr val="bg1"/>
                          </a:solidFill>
                          <a:effectLst/>
                        </a:rPr>
                        <a:t> </a:t>
                      </a:r>
                      <a:r>
                        <a:rPr lang="en-US" sz="1600" b="1" kern="1200" dirty="0" err="1">
                          <a:solidFill>
                            <a:schemeClr val="bg1"/>
                          </a:solidFill>
                          <a:effectLst/>
                        </a:rPr>
                        <a:t>dạng</a:t>
                      </a:r>
                      <a:r>
                        <a:rPr lang="en-US" sz="1600" b="1" kern="1200" dirty="0">
                          <a:solidFill>
                            <a:schemeClr val="bg1"/>
                          </a:solidFill>
                          <a:effectLst/>
                        </a:rPr>
                        <a:t> </a:t>
                      </a:r>
                      <a:r>
                        <a:rPr lang="en-US" sz="1600" b="1" kern="1200" dirty="0" err="1">
                          <a:solidFill>
                            <a:schemeClr val="bg1"/>
                          </a:solidFill>
                          <a:effectLst/>
                        </a:rPr>
                        <a:t>cụm</a:t>
                      </a:r>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1836"/>
                    </a:solidFill>
                  </a:tcPr>
                </a:tc>
                <a:tc>
                  <a:txBody>
                    <a:bodyPr/>
                    <a:lstStyle/>
                    <a:p>
                      <a:pPr algn="ctr"/>
                      <a:r>
                        <a:rPr lang="en-US" sz="1600" kern="1200" dirty="0" err="1">
                          <a:solidFill>
                            <a:schemeClr val="bg1"/>
                          </a:solidFill>
                          <a:effectLst/>
                        </a:rPr>
                        <a:t>Sử</a:t>
                      </a:r>
                      <a:r>
                        <a:rPr lang="en-US" sz="1600" kern="1200" dirty="0">
                          <a:solidFill>
                            <a:schemeClr val="bg1"/>
                          </a:solidFill>
                          <a:effectLst/>
                        </a:rPr>
                        <a:t> </a:t>
                      </a:r>
                      <a:r>
                        <a:rPr lang="en-US" sz="1600" kern="1200" dirty="0" err="1">
                          <a:solidFill>
                            <a:schemeClr val="bg1"/>
                          </a:solidFill>
                          <a:effectLst/>
                        </a:rPr>
                        <a:t>dụng</a:t>
                      </a:r>
                      <a:r>
                        <a:rPr lang="en-US" sz="1600" kern="1200" dirty="0">
                          <a:solidFill>
                            <a:schemeClr val="bg1"/>
                          </a:solidFill>
                          <a:effectLst/>
                        </a:rPr>
                        <a:t> </a:t>
                      </a:r>
                      <a:r>
                        <a:rPr lang="en-US" sz="1600" kern="1200" dirty="0" err="1">
                          <a:solidFill>
                            <a:schemeClr val="bg1"/>
                          </a:solidFill>
                          <a:effectLst/>
                        </a:rPr>
                        <a:t>biểu</a:t>
                      </a:r>
                      <a:r>
                        <a:rPr lang="en-US" sz="1600" kern="1200" dirty="0">
                          <a:solidFill>
                            <a:schemeClr val="bg1"/>
                          </a:solidFill>
                          <a:effectLst/>
                        </a:rPr>
                        <a:t> </a:t>
                      </a:r>
                      <a:r>
                        <a:rPr lang="en-US" sz="1600" kern="1200" dirty="0" err="1">
                          <a:solidFill>
                            <a:schemeClr val="bg1"/>
                          </a:solidFill>
                          <a:effectLst/>
                        </a:rPr>
                        <a:t>đồ</a:t>
                      </a:r>
                      <a:r>
                        <a:rPr lang="en-US" sz="1600" kern="1200" dirty="0">
                          <a:solidFill>
                            <a:schemeClr val="bg1"/>
                          </a:solidFill>
                          <a:effectLst/>
                        </a:rPr>
                        <a:t> </a:t>
                      </a:r>
                      <a:r>
                        <a:rPr lang="en-US" sz="1600" kern="1200" dirty="0" err="1">
                          <a:solidFill>
                            <a:schemeClr val="bg1"/>
                          </a:solidFill>
                          <a:effectLst/>
                        </a:rPr>
                        <a:t>khả</a:t>
                      </a:r>
                      <a:r>
                        <a:rPr lang="en-US" sz="1600" kern="1200" dirty="0">
                          <a:solidFill>
                            <a:schemeClr val="bg1"/>
                          </a:solidFill>
                          <a:effectLst/>
                        </a:rPr>
                        <a:t> </a:t>
                      </a:r>
                      <a:r>
                        <a:rPr lang="en-US" sz="1600" kern="1200" dirty="0" err="1">
                          <a:solidFill>
                            <a:schemeClr val="bg1"/>
                          </a:solidFill>
                          <a:effectLst/>
                        </a:rPr>
                        <a:t>năng</a:t>
                      </a:r>
                      <a:r>
                        <a:rPr lang="en-US" sz="1600" kern="1200" dirty="0">
                          <a:solidFill>
                            <a:schemeClr val="bg1"/>
                          </a:solidFill>
                          <a:effectLst/>
                        </a:rPr>
                        <a:t> </a:t>
                      </a:r>
                      <a:r>
                        <a:rPr lang="en-US" sz="1600" kern="1200" dirty="0" err="1">
                          <a:solidFill>
                            <a:schemeClr val="bg1"/>
                          </a:solidFill>
                          <a:effectLst/>
                        </a:rPr>
                        <a:t>tiếp</a:t>
                      </a:r>
                      <a:r>
                        <a:rPr lang="en-US" sz="1600" kern="1200" dirty="0">
                          <a:solidFill>
                            <a:schemeClr val="bg1"/>
                          </a:solidFill>
                          <a:effectLst/>
                        </a:rPr>
                        <a:t> </a:t>
                      </a:r>
                      <a:r>
                        <a:rPr lang="en-US" sz="1600" kern="1200" dirty="0" err="1">
                          <a:solidFill>
                            <a:schemeClr val="bg1"/>
                          </a:solidFill>
                          <a:effectLst/>
                        </a:rPr>
                        <a:t>cận</a:t>
                      </a:r>
                      <a:r>
                        <a:rPr lang="en-US" sz="1600" kern="1200" dirty="0">
                          <a:solidFill>
                            <a:schemeClr val="bg1"/>
                          </a:solidFill>
                          <a:effectLst/>
                        </a:rPr>
                        <a:t> </a:t>
                      </a:r>
                      <a:r>
                        <a:rPr lang="en-US" sz="1600" kern="1200" dirty="0" err="1">
                          <a:solidFill>
                            <a:schemeClr val="bg1"/>
                          </a:solidFill>
                          <a:effectLst/>
                        </a:rPr>
                        <a:t>để</a:t>
                      </a:r>
                      <a:r>
                        <a:rPr lang="en-US" sz="1600" kern="1200" dirty="0">
                          <a:solidFill>
                            <a:schemeClr val="bg1"/>
                          </a:solidFill>
                          <a:effectLst/>
                        </a:rPr>
                        <a:t> </a:t>
                      </a:r>
                      <a:r>
                        <a:rPr lang="en-US" sz="1600" kern="1200" dirty="0" err="1">
                          <a:solidFill>
                            <a:schemeClr val="bg1"/>
                          </a:solidFill>
                          <a:effectLst/>
                        </a:rPr>
                        <a:t>trích</a:t>
                      </a:r>
                      <a:r>
                        <a:rPr lang="en-US" sz="1600" kern="1200" dirty="0">
                          <a:solidFill>
                            <a:schemeClr val="bg1"/>
                          </a:solidFill>
                          <a:effectLst/>
                        </a:rPr>
                        <a:t> </a:t>
                      </a:r>
                      <a:r>
                        <a:rPr lang="en-US" sz="1600" kern="1200" dirty="0" err="1">
                          <a:solidFill>
                            <a:schemeClr val="bg1"/>
                          </a:solidFill>
                          <a:effectLst/>
                        </a:rPr>
                        <a:t>xuất</a:t>
                      </a:r>
                      <a:r>
                        <a:rPr lang="en-US" sz="1600" kern="1200" dirty="0">
                          <a:solidFill>
                            <a:schemeClr val="bg1"/>
                          </a:solidFill>
                          <a:effectLst/>
                        </a:rPr>
                        <a:t> </a:t>
                      </a:r>
                      <a:r>
                        <a:rPr lang="en-US" sz="1600" kern="1200" dirty="0" err="1">
                          <a:solidFill>
                            <a:schemeClr val="bg1"/>
                          </a:solidFill>
                          <a:effectLst/>
                        </a:rPr>
                        <a:t>cụm</a:t>
                      </a:r>
                      <a:r>
                        <a:rPr lang="en-US" sz="1600" kern="1200" dirty="0">
                          <a:solidFill>
                            <a:schemeClr val="bg1"/>
                          </a:solidFill>
                          <a:effectLst/>
                        </a:rPr>
                        <a:t> </a:t>
                      </a:r>
                      <a:r>
                        <a:rPr lang="en-US" sz="1600" kern="1200" dirty="0" err="1">
                          <a:solidFill>
                            <a:schemeClr val="bg1"/>
                          </a:solidFill>
                          <a:effectLst/>
                        </a:rPr>
                        <a:t>và</a:t>
                      </a:r>
                      <a:r>
                        <a:rPr lang="en-US" sz="1600" kern="1200" dirty="0">
                          <a:solidFill>
                            <a:schemeClr val="bg1"/>
                          </a:solidFill>
                          <a:effectLst/>
                        </a:rPr>
                        <a:t> </a:t>
                      </a:r>
                      <a:r>
                        <a:rPr lang="en-US" sz="1600" kern="1200" dirty="0" err="1">
                          <a:solidFill>
                            <a:schemeClr val="bg1"/>
                          </a:solidFill>
                          <a:effectLst/>
                        </a:rPr>
                        <a:t>xác</a:t>
                      </a:r>
                      <a:r>
                        <a:rPr lang="en-US" sz="1600" kern="1200" dirty="0">
                          <a:solidFill>
                            <a:schemeClr val="bg1"/>
                          </a:solidFill>
                          <a:effectLst/>
                        </a:rPr>
                        <a:t> </a:t>
                      </a:r>
                      <a:r>
                        <a:rPr lang="en-US" sz="1600" kern="1200" dirty="0" err="1">
                          <a:solidFill>
                            <a:schemeClr val="bg1"/>
                          </a:solidFill>
                          <a:effectLst/>
                        </a:rPr>
                        <a:t>định</a:t>
                      </a:r>
                      <a:r>
                        <a:rPr lang="en-US" sz="1600" kern="1200" dirty="0">
                          <a:solidFill>
                            <a:schemeClr val="bg1"/>
                          </a:solidFill>
                          <a:effectLst/>
                        </a:rPr>
                        <a:t> </a:t>
                      </a:r>
                      <a:r>
                        <a:rPr lang="en-US" sz="1600" kern="1200" dirty="0" err="1">
                          <a:solidFill>
                            <a:schemeClr val="bg1"/>
                          </a:solidFill>
                          <a:effectLst/>
                        </a:rPr>
                        <a:t>cấu</a:t>
                      </a:r>
                      <a:r>
                        <a:rPr lang="en-US" sz="1600" kern="1200" dirty="0">
                          <a:solidFill>
                            <a:schemeClr val="bg1"/>
                          </a:solidFill>
                          <a:effectLst/>
                        </a:rPr>
                        <a:t> </a:t>
                      </a:r>
                      <a:r>
                        <a:rPr lang="en-US" sz="1600" kern="1200" dirty="0" err="1">
                          <a:solidFill>
                            <a:schemeClr val="bg1"/>
                          </a:solidFill>
                          <a:effectLst/>
                        </a:rPr>
                        <a:t>trúc</a:t>
                      </a:r>
                      <a:r>
                        <a:rPr lang="en-US" sz="1600" kern="1200" dirty="0">
                          <a:solidFill>
                            <a:schemeClr val="bg1"/>
                          </a:solidFill>
                          <a:effectLst/>
                        </a:rPr>
                        <a:t> </a:t>
                      </a:r>
                      <a:r>
                        <a:rPr lang="en-US" sz="1600" kern="1200" dirty="0" err="1">
                          <a:solidFill>
                            <a:schemeClr val="bg1"/>
                          </a:solidFill>
                          <a:effectLst/>
                        </a:rPr>
                        <a:t>phân</a:t>
                      </a:r>
                      <a:r>
                        <a:rPr lang="en-US" sz="1600" kern="1200" dirty="0">
                          <a:solidFill>
                            <a:schemeClr val="bg1"/>
                          </a:solidFill>
                          <a:effectLst/>
                        </a:rPr>
                        <a:t> </a:t>
                      </a:r>
                      <a:r>
                        <a:rPr lang="en-US" sz="1600" kern="1200" dirty="0" err="1">
                          <a:solidFill>
                            <a:schemeClr val="bg1"/>
                          </a:solidFill>
                          <a:effectLst/>
                        </a:rPr>
                        <a:t>cấp</a:t>
                      </a:r>
                      <a:r>
                        <a:rPr lang="en-US" sz="1600" kern="1200" dirty="0">
                          <a:solidFill>
                            <a:schemeClr val="bg1"/>
                          </a:solidFill>
                          <a:effectLst/>
                        </a:rPr>
                        <a:t>.</a:t>
                      </a:r>
                      <a:endParaRPr lang="en-US" sz="16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1836"/>
                    </a:solidFill>
                  </a:tcPr>
                </a:tc>
                <a:tc>
                  <a:txBody>
                    <a:bodyPr/>
                    <a:lstStyle/>
                    <a:p>
                      <a:pPr algn="ctr"/>
                      <a:r>
                        <a:rPr lang="en-US" sz="1600" kern="1200" dirty="0" err="1">
                          <a:solidFill>
                            <a:schemeClr val="bg1"/>
                          </a:solidFill>
                          <a:effectLst/>
                        </a:rPr>
                        <a:t>Chỉ</a:t>
                      </a:r>
                      <a:r>
                        <a:rPr lang="en-US" sz="1600" kern="1200" dirty="0">
                          <a:solidFill>
                            <a:schemeClr val="bg1"/>
                          </a:solidFill>
                          <a:effectLst/>
                        </a:rPr>
                        <a:t> </a:t>
                      </a:r>
                      <a:r>
                        <a:rPr lang="en-US" sz="1600" kern="1200" dirty="0" err="1">
                          <a:solidFill>
                            <a:schemeClr val="bg1"/>
                          </a:solidFill>
                          <a:effectLst/>
                        </a:rPr>
                        <a:t>định</a:t>
                      </a:r>
                      <a:r>
                        <a:rPr lang="en-US" sz="1600" kern="1200" dirty="0">
                          <a:solidFill>
                            <a:schemeClr val="bg1"/>
                          </a:solidFill>
                          <a:effectLst/>
                        </a:rPr>
                        <a:t> </a:t>
                      </a:r>
                      <a:r>
                        <a:rPr lang="en-US" sz="1600" kern="1200" dirty="0" err="1">
                          <a:solidFill>
                            <a:schemeClr val="bg1"/>
                          </a:solidFill>
                          <a:effectLst/>
                        </a:rPr>
                        <a:t>trực</a:t>
                      </a:r>
                      <a:r>
                        <a:rPr lang="en-US" sz="1600" kern="1200" dirty="0">
                          <a:solidFill>
                            <a:schemeClr val="bg1"/>
                          </a:solidFill>
                          <a:effectLst/>
                        </a:rPr>
                        <a:t> </a:t>
                      </a:r>
                      <a:r>
                        <a:rPr lang="en-US" sz="1600" kern="1200" dirty="0" err="1">
                          <a:solidFill>
                            <a:schemeClr val="bg1"/>
                          </a:solidFill>
                          <a:effectLst/>
                        </a:rPr>
                        <a:t>tiếp</a:t>
                      </a:r>
                      <a:r>
                        <a:rPr lang="en-US" sz="1600" kern="1200" dirty="0">
                          <a:solidFill>
                            <a:schemeClr val="bg1"/>
                          </a:solidFill>
                          <a:effectLst/>
                        </a:rPr>
                        <a:t> </a:t>
                      </a:r>
                      <a:r>
                        <a:rPr lang="en-US" sz="1600" kern="1200" dirty="0" err="1">
                          <a:solidFill>
                            <a:schemeClr val="bg1"/>
                          </a:solidFill>
                          <a:effectLst/>
                        </a:rPr>
                        <a:t>các</a:t>
                      </a:r>
                      <a:r>
                        <a:rPr lang="en-US" sz="1600" kern="1200" dirty="0">
                          <a:solidFill>
                            <a:schemeClr val="bg1"/>
                          </a:solidFill>
                          <a:effectLst/>
                        </a:rPr>
                        <a:t> </a:t>
                      </a:r>
                      <a:r>
                        <a:rPr lang="en-US" sz="1600" kern="1200" dirty="0" err="1">
                          <a:solidFill>
                            <a:schemeClr val="bg1"/>
                          </a:solidFill>
                          <a:effectLst/>
                        </a:rPr>
                        <a:t>cụm</a:t>
                      </a:r>
                      <a:r>
                        <a:rPr lang="en-US" sz="1600" kern="1200" dirty="0">
                          <a:solidFill>
                            <a:schemeClr val="bg1"/>
                          </a:solidFill>
                          <a:effectLst/>
                        </a:rPr>
                        <a:t> </a:t>
                      </a:r>
                      <a:r>
                        <a:rPr lang="en-US" sz="1600" kern="1200" dirty="0" err="1">
                          <a:solidFill>
                            <a:schemeClr val="bg1"/>
                          </a:solidFill>
                          <a:effectLst/>
                        </a:rPr>
                        <a:t>không</a:t>
                      </a:r>
                      <a:r>
                        <a:rPr lang="en-US" sz="1600" kern="1200" dirty="0">
                          <a:solidFill>
                            <a:schemeClr val="bg1"/>
                          </a:solidFill>
                          <a:effectLst/>
                        </a:rPr>
                        <a:t> </a:t>
                      </a:r>
                      <a:r>
                        <a:rPr lang="en-US" sz="1600" kern="1200" dirty="0" err="1">
                          <a:solidFill>
                            <a:schemeClr val="bg1"/>
                          </a:solidFill>
                          <a:effectLst/>
                        </a:rPr>
                        <a:t>có</a:t>
                      </a:r>
                      <a:r>
                        <a:rPr lang="en-US" sz="1600" kern="1200" dirty="0">
                          <a:solidFill>
                            <a:schemeClr val="bg1"/>
                          </a:solidFill>
                          <a:effectLst/>
                        </a:rPr>
                        <a:t> </a:t>
                      </a:r>
                      <a:r>
                        <a:rPr lang="en-US" sz="1600" kern="1200" dirty="0" err="1">
                          <a:solidFill>
                            <a:schemeClr val="bg1"/>
                          </a:solidFill>
                          <a:effectLst/>
                        </a:rPr>
                        <a:t>cấu</a:t>
                      </a:r>
                      <a:r>
                        <a:rPr lang="en-US" sz="1600" kern="1200" dirty="0">
                          <a:solidFill>
                            <a:schemeClr val="bg1"/>
                          </a:solidFill>
                          <a:effectLst/>
                        </a:rPr>
                        <a:t> </a:t>
                      </a:r>
                      <a:r>
                        <a:rPr lang="en-US" sz="1600" kern="1200" dirty="0" err="1">
                          <a:solidFill>
                            <a:schemeClr val="bg1"/>
                          </a:solidFill>
                          <a:effectLst/>
                        </a:rPr>
                        <a:t>trúc</a:t>
                      </a:r>
                      <a:r>
                        <a:rPr lang="en-US" sz="1600" kern="1200" dirty="0">
                          <a:solidFill>
                            <a:schemeClr val="bg1"/>
                          </a:solidFill>
                          <a:effectLst/>
                        </a:rPr>
                        <a:t> </a:t>
                      </a:r>
                      <a:r>
                        <a:rPr lang="en-US" sz="1600" kern="1200" dirty="0" err="1">
                          <a:solidFill>
                            <a:schemeClr val="bg1"/>
                          </a:solidFill>
                          <a:effectLst/>
                        </a:rPr>
                        <a:t>phân</a:t>
                      </a:r>
                      <a:r>
                        <a:rPr lang="en-US" sz="1600" kern="1200" dirty="0">
                          <a:solidFill>
                            <a:schemeClr val="bg1"/>
                          </a:solidFill>
                          <a:effectLst/>
                        </a:rPr>
                        <a:t> </a:t>
                      </a:r>
                      <a:r>
                        <a:rPr lang="en-US" sz="1600" kern="1200" dirty="0" err="1">
                          <a:solidFill>
                            <a:schemeClr val="bg1"/>
                          </a:solidFill>
                          <a:effectLst/>
                        </a:rPr>
                        <a:t>cấp</a:t>
                      </a:r>
                      <a:r>
                        <a:rPr lang="en-US" sz="1600" kern="1200" dirty="0">
                          <a:solidFill>
                            <a:schemeClr val="bg1"/>
                          </a:solidFill>
                          <a:effectLst/>
                        </a:rPr>
                        <a:t>.</a:t>
                      </a:r>
                      <a:endParaRPr lang="en-US" sz="16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1836"/>
                    </a:solidFill>
                  </a:tcPr>
                </a:tc>
                <a:extLst>
                  <a:ext uri="{0D108BD9-81ED-4DB2-BD59-A6C34878D82A}">
                    <a16:rowId xmlns:a16="http://schemas.microsoft.com/office/drawing/2014/main" val="2213453315"/>
                  </a:ext>
                </a:extLst>
              </a:tr>
              <a:tr h="596096">
                <a:tc>
                  <a:txBody>
                    <a:bodyPr/>
                    <a:lstStyle/>
                    <a:p>
                      <a:pPr algn="ctr"/>
                      <a:r>
                        <a:rPr lang="en-US" sz="1600" b="1" kern="1200" dirty="0" err="1">
                          <a:solidFill>
                            <a:schemeClr val="bg1"/>
                          </a:solidFill>
                          <a:effectLst/>
                        </a:rPr>
                        <a:t>Cấu</a:t>
                      </a:r>
                      <a:r>
                        <a:rPr lang="en-US" sz="1600" b="1" kern="1200" dirty="0">
                          <a:solidFill>
                            <a:schemeClr val="bg1"/>
                          </a:solidFill>
                          <a:effectLst/>
                        </a:rPr>
                        <a:t> </a:t>
                      </a:r>
                      <a:r>
                        <a:rPr lang="en-US" sz="1600" b="1" kern="1200" dirty="0" err="1">
                          <a:solidFill>
                            <a:schemeClr val="bg1"/>
                          </a:solidFill>
                          <a:effectLst/>
                        </a:rPr>
                        <a:t>trúc</a:t>
                      </a:r>
                      <a:r>
                        <a:rPr lang="en-US" sz="1600" b="1" kern="1200" dirty="0">
                          <a:solidFill>
                            <a:schemeClr val="bg1"/>
                          </a:solidFill>
                          <a:effectLst/>
                        </a:rPr>
                        <a:t> </a:t>
                      </a:r>
                      <a:r>
                        <a:rPr lang="en-US" sz="1600" b="1" kern="1200" dirty="0" err="1">
                          <a:solidFill>
                            <a:schemeClr val="bg1"/>
                          </a:solidFill>
                          <a:effectLst/>
                        </a:rPr>
                        <a:t>phân</a:t>
                      </a:r>
                      <a:r>
                        <a:rPr lang="en-US" sz="1600" b="1" kern="1200" dirty="0">
                          <a:solidFill>
                            <a:schemeClr val="bg1"/>
                          </a:solidFill>
                          <a:effectLst/>
                        </a:rPr>
                        <a:t> </a:t>
                      </a:r>
                      <a:r>
                        <a:rPr lang="en-US" sz="1600" b="1" kern="1200" dirty="0" err="1">
                          <a:solidFill>
                            <a:schemeClr val="bg1"/>
                          </a:solidFill>
                          <a:effectLst/>
                        </a:rPr>
                        <a:t>cấp</a:t>
                      </a:r>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1E45"/>
                    </a:solidFill>
                  </a:tcPr>
                </a:tc>
                <a:tc>
                  <a:txBody>
                    <a:bodyPr/>
                    <a:lstStyle/>
                    <a:p>
                      <a:pPr algn="ctr"/>
                      <a:r>
                        <a:rPr lang="en-US" sz="1600" kern="1200" dirty="0" err="1">
                          <a:solidFill>
                            <a:schemeClr val="bg1"/>
                          </a:solidFill>
                          <a:effectLst/>
                        </a:rPr>
                        <a:t>Có</a:t>
                      </a:r>
                      <a:r>
                        <a:rPr lang="en-US" sz="1600" kern="1200" dirty="0">
                          <a:solidFill>
                            <a:schemeClr val="bg1"/>
                          </a:solidFill>
                          <a:effectLst/>
                        </a:rPr>
                        <a:t>, </a:t>
                      </a:r>
                      <a:r>
                        <a:rPr lang="en-US" sz="1600" kern="1200" dirty="0" err="1">
                          <a:solidFill>
                            <a:schemeClr val="bg1"/>
                          </a:solidFill>
                          <a:effectLst/>
                        </a:rPr>
                        <a:t>nó</a:t>
                      </a:r>
                      <a:r>
                        <a:rPr lang="en-US" sz="1600" kern="1200" dirty="0">
                          <a:solidFill>
                            <a:schemeClr val="bg1"/>
                          </a:solidFill>
                          <a:effectLst/>
                        </a:rPr>
                        <a:t> </a:t>
                      </a:r>
                      <a:r>
                        <a:rPr lang="en-US" sz="1600" kern="1200" dirty="0" err="1">
                          <a:solidFill>
                            <a:schemeClr val="bg1"/>
                          </a:solidFill>
                          <a:effectLst/>
                        </a:rPr>
                        <a:t>có</a:t>
                      </a:r>
                      <a:r>
                        <a:rPr lang="en-US" sz="1600" kern="1200" dirty="0">
                          <a:solidFill>
                            <a:schemeClr val="bg1"/>
                          </a:solidFill>
                          <a:effectLst/>
                        </a:rPr>
                        <a:t> </a:t>
                      </a:r>
                      <a:r>
                        <a:rPr lang="en-US" sz="1600" kern="1200" dirty="0" err="1">
                          <a:solidFill>
                            <a:schemeClr val="bg1"/>
                          </a:solidFill>
                          <a:effectLst/>
                        </a:rPr>
                        <a:t>thể</a:t>
                      </a:r>
                      <a:r>
                        <a:rPr lang="en-US" sz="1600" kern="1200" dirty="0">
                          <a:solidFill>
                            <a:schemeClr val="bg1"/>
                          </a:solidFill>
                          <a:effectLst/>
                        </a:rPr>
                        <a:t> </a:t>
                      </a:r>
                      <a:r>
                        <a:rPr lang="en-US" sz="1600" kern="1200" dirty="0" err="1">
                          <a:solidFill>
                            <a:schemeClr val="bg1"/>
                          </a:solidFill>
                          <a:effectLst/>
                        </a:rPr>
                        <a:t>phát</a:t>
                      </a:r>
                      <a:r>
                        <a:rPr lang="en-US" sz="1600" kern="1200" dirty="0">
                          <a:solidFill>
                            <a:schemeClr val="bg1"/>
                          </a:solidFill>
                          <a:effectLst/>
                        </a:rPr>
                        <a:t> </a:t>
                      </a:r>
                      <a:r>
                        <a:rPr lang="en-US" sz="1600" kern="1200" dirty="0" err="1">
                          <a:solidFill>
                            <a:schemeClr val="bg1"/>
                          </a:solidFill>
                          <a:effectLst/>
                        </a:rPr>
                        <a:t>hiện</a:t>
                      </a:r>
                      <a:r>
                        <a:rPr lang="en-US" sz="1600" kern="1200" dirty="0">
                          <a:solidFill>
                            <a:schemeClr val="bg1"/>
                          </a:solidFill>
                          <a:effectLst/>
                        </a:rPr>
                        <a:t> </a:t>
                      </a:r>
                      <a:r>
                        <a:rPr lang="en-US" sz="1600" kern="1200" dirty="0" err="1">
                          <a:solidFill>
                            <a:schemeClr val="bg1"/>
                          </a:solidFill>
                          <a:effectLst/>
                        </a:rPr>
                        <a:t>các</a:t>
                      </a:r>
                      <a:r>
                        <a:rPr lang="en-US" sz="1600" kern="1200" dirty="0">
                          <a:solidFill>
                            <a:schemeClr val="bg1"/>
                          </a:solidFill>
                          <a:effectLst/>
                        </a:rPr>
                        <a:t> </a:t>
                      </a:r>
                      <a:r>
                        <a:rPr lang="en-US" sz="1600" kern="1200" dirty="0" err="1">
                          <a:solidFill>
                            <a:schemeClr val="bg1"/>
                          </a:solidFill>
                          <a:effectLst/>
                        </a:rPr>
                        <a:t>cụm</a:t>
                      </a:r>
                      <a:r>
                        <a:rPr lang="en-US" sz="1600" kern="1200" dirty="0">
                          <a:solidFill>
                            <a:schemeClr val="bg1"/>
                          </a:solidFill>
                          <a:effectLst/>
                        </a:rPr>
                        <a:t> </a:t>
                      </a:r>
                      <a:r>
                        <a:rPr lang="en-US" sz="1600" kern="1200" dirty="0" err="1">
                          <a:solidFill>
                            <a:schemeClr val="bg1"/>
                          </a:solidFill>
                          <a:effectLst/>
                        </a:rPr>
                        <a:t>lồng</a:t>
                      </a:r>
                      <a:r>
                        <a:rPr lang="en-US" sz="1600" kern="1200" dirty="0">
                          <a:solidFill>
                            <a:schemeClr val="bg1"/>
                          </a:solidFill>
                          <a:effectLst/>
                        </a:rPr>
                        <a:t> </a:t>
                      </a:r>
                      <a:r>
                        <a:rPr lang="en-US" sz="1600" kern="1200" dirty="0" err="1">
                          <a:solidFill>
                            <a:schemeClr val="bg1"/>
                          </a:solidFill>
                          <a:effectLst/>
                        </a:rPr>
                        <a:t>nhau</a:t>
                      </a:r>
                      <a:r>
                        <a:rPr lang="en-US" sz="1600" kern="1200" dirty="0">
                          <a:solidFill>
                            <a:schemeClr val="bg1"/>
                          </a:solidFill>
                          <a:effectLst/>
                        </a:rPr>
                        <a:t>.</a:t>
                      </a:r>
                      <a:endParaRPr lang="en-US" sz="16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1E45"/>
                    </a:solidFill>
                  </a:tcPr>
                </a:tc>
                <a:tc>
                  <a:txBody>
                    <a:bodyPr/>
                    <a:lstStyle/>
                    <a:p>
                      <a:pPr algn="ctr"/>
                      <a:r>
                        <a:rPr lang="en-US" sz="1600" kern="1200" dirty="0" err="1">
                          <a:solidFill>
                            <a:schemeClr val="bg1"/>
                          </a:solidFill>
                          <a:effectLst/>
                        </a:rPr>
                        <a:t>Không</a:t>
                      </a:r>
                      <a:r>
                        <a:rPr lang="en-US" sz="1600" kern="1200" dirty="0">
                          <a:solidFill>
                            <a:schemeClr val="bg1"/>
                          </a:solidFill>
                          <a:effectLst/>
                        </a:rPr>
                        <a:t>, </a:t>
                      </a:r>
                      <a:r>
                        <a:rPr lang="en-US" sz="1600" kern="1200" dirty="0" err="1">
                          <a:solidFill>
                            <a:schemeClr val="bg1"/>
                          </a:solidFill>
                          <a:effectLst/>
                        </a:rPr>
                        <a:t>nó</a:t>
                      </a:r>
                      <a:r>
                        <a:rPr lang="en-US" sz="1600" kern="1200" dirty="0">
                          <a:solidFill>
                            <a:schemeClr val="bg1"/>
                          </a:solidFill>
                          <a:effectLst/>
                        </a:rPr>
                        <a:t> </a:t>
                      </a:r>
                      <a:r>
                        <a:rPr lang="en-US" sz="1600" kern="1200" dirty="0" err="1">
                          <a:solidFill>
                            <a:schemeClr val="bg1"/>
                          </a:solidFill>
                          <a:effectLst/>
                        </a:rPr>
                        <a:t>không</a:t>
                      </a:r>
                      <a:r>
                        <a:rPr lang="en-US" sz="1600" kern="1200" dirty="0">
                          <a:solidFill>
                            <a:schemeClr val="bg1"/>
                          </a:solidFill>
                          <a:effectLst/>
                        </a:rPr>
                        <a:t> </a:t>
                      </a:r>
                      <a:r>
                        <a:rPr lang="en-US" sz="1600" kern="1200" dirty="0" err="1">
                          <a:solidFill>
                            <a:schemeClr val="bg1"/>
                          </a:solidFill>
                          <a:effectLst/>
                        </a:rPr>
                        <a:t>hỗ</a:t>
                      </a:r>
                      <a:r>
                        <a:rPr lang="en-US" sz="1600" kern="1200" dirty="0">
                          <a:solidFill>
                            <a:schemeClr val="bg1"/>
                          </a:solidFill>
                          <a:effectLst/>
                        </a:rPr>
                        <a:t> </a:t>
                      </a:r>
                      <a:r>
                        <a:rPr lang="en-US" sz="1600" kern="1200" dirty="0" err="1">
                          <a:solidFill>
                            <a:schemeClr val="bg1"/>
                          </a:solidFill>
                          <a:effectLst/>
                        </a:rPr>
                        <a:t>trợ</a:t>
                      </a:r>
                      <a:r>
                        <a:rPr lang="en-US" sz="1600" kern="1200" dirty="0">
                          <a:solidFill>
                            <a:schemeClr val="bg1"/>
                          </a:solidFill>
                          <a:effectLst/>
                        </a:rPr>
                        <a:t> </a:t>
                      </a:r>
                      <a:r>
                        <a:rPr lang="en-US" sz="1600" kern="1200" dirty="0" err="1">
                          <a:solidFill>
                            <a:schemeClr val="bg1"/>
                          </a:solidFill>
                          <a:effectLst/>
                        </a:rPr>
                        <a:t>phân</a:t>
                      </a:r>
                      <a:r>
                        <a:rPr lang="en-US" sz="1600" kern="1200" dirty="0">
                          <a:solidFill>
                            <a:schemeClr val="bg1"/>
                          </a:solidFill>
                          <a:effectLst/>
                        </a:rPr>
                        <a:t> </a:t>
                      </a:r>
                      <a:r>
                        <a:rPr lang="en-US" sz="1600" kern="1200" dirty="0" err="1">
                          <a:solidFill>
                            <a:schemeClr val="bg1"/>
                          </a:solidFill>
                          <a:effectLst/>
                        </a:rPr>
                        <a:t>cụm</a:t>
                      </a:r>
                      <a:r>
                        <a:rPr lang="en-US" sz="1600" kern="1200" dirty="0">
                          <a:solidFill>
                            <a:schemeClr val="bg1"/>
                          </a:solidFill>
                          <a:effectLst/>
                        </a:rPr>
                        <a:t> </a:t>
                      </a:r>
                      <a:r>
                        <a:rPr lang="en-US" sz="1600" kern="1200" dirty="0" err="1">
                          <a:solidFill>
                            <a:schemeClr val="bg1"/>
                          </a:solidFill>
                          <a:effectLst/>
                        </a:rPr>
                        <a:t>theo</a:t>
                      </a:r>
                      <a:r>
                        <a:rPr lang="en-US" sz="1600" kern="1200" dirty="0">
                          <a:solidFill>
                            <a:schemeClr val="bg1"/>
                          </a:solidFill>
                          <a:effectLst/>
                        </a:rPr>
                        <a:t> </a:t>
                      </a:r>
                      <a:r>
                        <a:rPr lang="en-US" sz="1600" kern="1200" dirty="0" err="1">
                          <a:solidFill>
                            <a:schemeClr val="bg1"/>
                          </a:solidFill>
                          <a:effectLst/>
                        </a:rPr>
                        <a:t>thứ</a:t>
                      </a:r>
                      <a:r>
                        <a:rPr lang="en-US" sz="1600" kern="1200" dirty="0">
                          <a:solidFill>
                            <a:schemeClr val="bg1"/>
                          </a:solidFill>
                          <a:effectLst/>
                        </a:rPr>
                        <a:t> </a:t>
                      </a:r>
                      <a:r>
                        <a:rPr lang="en-US" sz="1600" kern="1200" dirty="0" err="1">
                          <a:solidFill>
                            <a:schemeClr val="bg1"/>
                          </a:solidFill>
                          <a:effectLst/>
                        </a:rPr>
                        <a:t>bậc</a:t>
                      </a:r>
                      <a:r>
                        <a:rPr lang="en-US" sz="1600" kern="1200" dirty="0">
                          <a:solidFill>
                            <a:schemeClr val="bg1"/>
                          </a:solidFill>
                          <a:effectLst/>
                        </a:rPr>
                        <a:t>.</a:t>
                      </a:r>
                      <a:endParaRPr lang="en-US" sz="16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1E45"/>
                    </a:solidFill>
                  </a:tcPr>
                </a:tc>
                <a:extLst>
                  <a:ext uri="{0D108BD9-81ED-4DB2-BD59-A6C34878D82A}">
                    <a16:rowId xmlns:a16="http://schemas.microsoft.com/office/drawing/2014/main" val="4143570175"/>
                  </a:ext>
                </a:extLst>
              </a:tr>
              <a:tr h="596096">
                <a:tc>
                  <a:txBody>
                    <a:bodyPr/>
                    <a:lstStyle/>
                    <a:p>
                      <a:pPr algn="ctr"/>
                      <a:r>
                        <a:rPr lang="en-US" sz="1600" b="1" kern="1200" dirty="0" err="1">
                          <a:solidFill>
                            <a:schemeClr val="bg1"/>
                          </a:solidFill>
                          <a:effectLst/>
                        </a:rPr>
                        <a:t>Độ</a:t>
                      </a:r>
                      <a:r>
                        <a:rPr lang="en-US" sz="1600" b="1" kern="1200" dirty="0">
                          <a:solidFill>
                            <a:schemeClr val="bg1"/>
                          </a:solidFill>
                          <a:effectLst/>
                        </a:rPr>
                        <a:t> </a:t>
                      </a:r>
                      <a:r>
                        <a:rPr lang="en-US" sz="1600" b="1" kern="1200" dirty="0" err="1">
                          <a:solidFill>
                            <a:schemeClr val="bg1"/>
                          </a:solidFill>
                          <a:effectLst/>
                        </a:rPr>
                        <a:t>phức</a:t>
                      </a:r>
                      <a:r>
                        <a:rPr lang="en-US" sz="1600" b="1" kern="1200" dirty="0">
                          <a:solidFill>
                            <a:schemeClr val="bg1"/>
                          </a:solidFill>
                          <a:effectLst/>
                        </a:rPr>
                        <a:t> </a:t>
                      </a:r>
                      <a:r>
                        <a:rPr lang="en-US" sz="1600" b="1" kern="1200" dirty="0" err="1">
                          <a:solidFill>
                            <a:schemeClr val="bg1"/>
                          </a:solidFill>
                          <a:effectLst/>
                        </a:rPr>
                        <a:t>tạp</a:t>
                      </a:r>
                      <a:r>
                        <a:rPr lang="en-US" sz="1600" b="1" kern="1200" dirty="0">
                          <a:solidFill>
                            <a:schemeClr val="bg1"/>
                          </a:solidFill>
                          <a:effectLst/>
                        </a:rPr>
                        <a:t> </a:t>
                      </a:r>
                      <a:r>
                        <a:rPr lang="en-US" sz="1600" b="1" kern="1200" dirty="0" err="1">
                          <a:solidFill>
                            <a:schemeClr val="bg1"/>
                          </a:solidFill>
                          <a:effectLst/>
                        </a:rPr>
                        <a:t>của</a:t>
                      </a:r>
                      <a:r>
                        <a:rPr lang="en-US" sz="1600" b="1" kern="1200" dirty="0">
                          <a:solidFill>
                            <a:schemeClr val="bg1"/>
                          </a:solidFill>
                          <a:effectLst/>
                        </a:rPr>
                        <a:t> </a:t>
                      </a:r>
                      <a:r>
                        <a:rPr lang="en-US" sz="1600" b="1" kern="1200" dirty="0" err="1">
                          <a:solidFill>
                            <a:schemeClr val="bg1"/>
                          </a:solidFill>
                          <a:effectLst/>
                        </a:rPr>
                        <a:t>thời</a:t>
                      </a:r>
                      <a:r>
                        <a:rPr lang="en-US" sz="1600" b="1" kern="1200" dirty="0">
                          <a:solidFill>
                            <a:schemeClr val="bg1"/>
                          </a:solidFill>
                          <a:effectLst/>
                        </a:rPr>
                        <a:t> </a:t>
                      </a:r>
                      <a:r>
                        <a:rPr lang="en-US" sz="1600" b="1" kern="1200" dirty="0" err="1">
                          <a:solidFill>
                            <a:schemeClr val="bg1"/>
                          </a:solidFill>
                          <a:effectLst/>
                        </a:rPr>
                        <a:t>gian</a:t>
                      </a:r>
                      <a:r>
                        <a:rPr lang="en-US" sz="1600" b="1" kern="1200" dirty="0">
                          <a:solidFill>
                            <a:schemeClr val="bg1"/>
                          </a:solidFill>
                          <a:effectLst/>
                        </a:rPr>
                        <a:t> </a:t>
                      </a:r>
                      <a:r>
                        <a:rPr lang="en-US" sz="1600" b="1" kern="1200" dirty="0" err="1">
                          <a:solidFill>
                            <a:schemeClr val="bg1"/>
                          </a:solidFill>
                          <a:effectLst/>
                        </a:rPr>
                        <a:t>chạy</a:t>
                      </a:r>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11836"/>
                    </a:solidFill>
                  </a:tcPr>
                </a:tc>
                <a:tc>
                  <a:txBody>
                    <a:bodyPr/>
                    <a:lstStyle/>
                    <a:p>
                      <a:pPr algn="ctr"/>
                      <a:r>
                        <a:rPr lang="vi-VN" sz="1600" kern="1200" dirty="0">
                          <a:solidFill>
                            <a:schemeClr val="bg1"/>
                          </a:solidFill>
                          <a:effectLst/>
                        </a:rPr>
                        <a:t>Cao hơn do phân loại và sắp xếp khoảng cách có thể tiếp cận.</a:t>
                      </a:r>
                      <a:endParaRPr lang="en-US" sz="16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11836"/>
                    </a:solidFill>
                  </a:tcPr>
                </a:tc>
                <a:tc>
                  <a:txBody>
                    <a:bodyPr/>
                    <a:lstStyle/>
                    <a:p>
                      <a:pPr algn="ctr"/>
                      <a:r>
                        <a:rPr lang="vi-VN" sz="1600" kern="1200" dirty="0">
                          <a:solidFill>
                            <a:schemeClr val="bg1"/>
                          </a:solidFill>
                          <a:effectLst/>
                        </a:rPr>
                        <a:t>Thấp hơn vì nó xử lý ít phép tính hơn.</a:t>
                      </a:r>
                      <a:endParaRPr lang="en-US" sz="16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11836"/>
                    </a:solidFill>
                  </a:tcPr>
                </a:tc>
                <a:extLst>
                  <a:ext uri="{0D108BD9-81ED-4DB2-BD59-A6C34878D82A}">
                    <a16:rowId xmlns:a16="http://schemas.microsoft.com/office/drawing/2014/main" val="2089967895"/>
                  </a:ext>
                </a:extLst>
              </a:tr>
              <a:tr h="596096">
                <a:tc>
                  <a:txBody>
                    <a:bodyPr/>
                    <a:lstStyle/>
                    <a:p>
                      <a:pPr algn="ctr"/>
                      <a:r>
                        <a:rPr lang="en-US" sz="1600" b="1" kern="1200" dirty="0">
                          <a:solidFill>
                            <a:schemeClr val="bg1"/>
                          </a:solidFill>
                          <a:effectLst/>
                        </a:rPr>
                        <a:t>Chi </a:t>
                      </a:r>
                      <a:r>
                        <a:rPr lang="en-US" sz="1600" b="1" kern="1200" dirty="0" err="1">
                          <a:solidFill>
                            <a:schemeClr val="bg1"/>
                          </a:solidFill>
                          <a:effectLst/>
                        </a:rPr>
                        <a:t>phí</a:t>
                      </a:r>
                      <a:r>
                        <a:rPr lang="en-US" sz="1600" b="1" kern="1200" dirty="0">
                          <a:solidFill>
                            <a:schemeClr val="bg1"/>
                          </a:solidFill>
                          <a:effectLst/>
                        </a:rPr>
                        <a:t> </a:t>
                      </a:r>
                      <a:r>
                        <a:rPr lang="en-US" sz="1600" b="1" kern="1200" dirty="0" err="1">
                          <a:solidFill>
                            <a:schemeClr val="bg1"/>
                          </a:solidFill>
                          <a:effectLst/>
                        </a:rPr>
                        <a:t>bộ</a:t>
                      </a:r>
                      <a:r>
                        <a:rPr lang="en-US" sz="1600" b="1" kern="1200" dirty="0">
                          <a:solidFill>
                            <a:schemeClr val="bg1"/>
                          </a:solidFill>
                          <a:effectLst/>
                        </a:rPr>
                        <a:t> </a:t>
                      </a:r>
                      <a:r>
                        <a:rPr lang="en-US" sz="1600" b="1" kern="1200" dirty="0" err="1">
                          <a:solidFill>
                            <a:schemeClr val="bg1"/>
                          </a:solidFill>
                          <a:effectLst/>
                        </a:rPr>
                        <a:t>nhớ</a:t>
                      </a:r>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1F47"/>
                    </a:solidFill>
                  </a:tcPr>
                </a:tc>
                <a:tc>
                  <a:txBody>
                    <a:bodyPr/>
                    <a:lstStyle/>
                    <a:p>
                      <a:pPr algn="ctr"/>
                      <a:r>
                        <a:rPr lang="en-US" sz="1600" kern="1200" dirty="0">
                          <a:solidFill>
                            <a:schemeClr val="bg1"/>
                          </a:solidFill>
                          <a:effectLst/>
                        </a:rPr>
                        <a:t>Y</a:t>
                      </a:r>
                      <a:r>
                        <a:rPr lang="vi-VN" sz="1600" kern="1200" dirty="0">
                          <a:solidFill>
                            <a:schemeClr val="bg1"/>
                          </a:solidFill>
                          <a:effectLst/>
                        </a:rPr>
                        <a:t>êu cầu nhiều bộ nhớ hơn vì nó duy trì hàng đợi ưu tiên (Min Heap) để có thể truy cập được.</a:t>
                      </a:r>
                      <a:endParaRPr lang="en-US" sz="16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1F47"/>
                    </a:solidFill>
                  </a:tcPr>
                </a:tc>
                <a:tc>
                  <a:txBody>
                    <a:bodyPr/>
                    <a:lstStyle/>
                    <a:p>
                      <a:pPr algn="ctr"/>
                      <a:r>
                        <a:rPr lang="en-US" sz="1600" kern="1200" dirty="0" err="1">
                          <a:solidFill>
                            <a:schemeClr val="bg1"/>
                          </a:solidFill>
                          <a:effectLst/>
                        </a:rPr>
                        <a:t>Giảm</a:t>
                      </a:r>
                      <a:r>
                        <a:rPr lang="en-US" sz="1600" kern="1200" dirty="0">
                          <a:solidFill>
                            <a:schemeClr val="bg1"/>
                          </a:solidFill>
                          <a:effectLst/>
                        </a:rPr>
                        <a:t> </a:t>
                      </a:r>
                      <a:r>
                        <a:rPr lang="en-US" sz="1600" kern="1200" dirty="0" err="1">
                          <a:solidFill>
                            <a:schemeClr val="bg1"/>
                          </a:solidFill>
                          <a:effectLst/>
                        </a:rPr>
                        <a:t>thiểu</a:t>
                      </a:r>
                      <a:r>
                        <a:rPr lang="en-US" sz="1600" kern="1200" dirty="0">
                          <a:solidFill>
                            <a:schemeClr val="bg1"/>
                          </a:solidFill>
                          <a:effectLst/>
                        </a:rPr>
                        <a:t> </a:t>
                      </a:r>
                      <a:r>
                        <a:rPr lang="en-US" sz="1600" kern="1200" dirty="0" err="1">
                          <a:solidFill>
                            <a:schemeClr val="bg1"/>
                          </a:solidFill>
                          <a:effectLst/>
                        </a:rPr>
                        <a:t>sử</a:t>
                      </a:r>
                      <a:r>
                        <a:rPr lang="en-US" sz="1600" kern="1200" dirty="0">
                          <a:solidFill>
                            <a:schemeClr val="bg1"/>
                          </a:solidFill>
                          <a:effectLst/>
                        </a:rPr>
                        <a:t> </a:t>
                      </a:r>
                      <a:r>
                        <a:rPr lang="en-US" sz="1600" kern="1200" dirty="0" err="1">
                          <a:solidFill>
                            <a:schemeClr val="bg1"/>
                          </a:solidFill>
                          <a:effectLst/>
                        </a:rPr>
                        <a:t>dụng</a:t>
                      </a:r>
                      <a:r>
                        <a:rPr lang="en-US" sz="1600" kern="1200" dirty="0">
                          <a:solidFill>
                            <a:schemeClr val="bg1"/>
                          </a:solidFill>
                          <a:effectLst/>
                        </a:rPr>
                        <a:t> </a:t>
                      </a:r>
                      <a:r>
                        <a:rPr lang="en-US" sz="1600" kern="1200" dirty="0" err="1">
                          <a:solidFill>
                            <a:schemeClr val="bg1"/>
                          </a:solidFill>
                          <a:effectLst/>
                        </a:rPr>
                        <a:t>bộ</a:t>
                      </a:r>
                      <a:r>
                        <a:rPr lang="en-US" sz="1600" kern="1200" dirty="0">
                          <a:solidFill>
                            <a:schemeClr val="bg1"/>
                          </a:solidFill>
                          <a:effectLst/>
                        </a:rPr>
                        <a:t> </a:t>
                      </a:r>
                      <a:r>
                        <a:rPr lang="en-US" sz="1600" kern="1200" dirty="0" err="1">
                          <a:solidFill>
                            <a:schemeClr val="bg1"/>
                          </a:solidFill>
                          <a:effectLst/>
                        </a:rPr>
                        <a:t>nhớ</a:t>
                      </a:r>
                      <a:r>
                        <a:rPr lang="en-US" sz="1600" kern="1200" dirty="0">
                          <a:solidFill>
                            <a:schemeClr val="bg1"/>
                          </a:solidFill>
                          <a:effectLst/>
                        </a:rPr>
                        <a:t>.</a:t>
                      </a:r>
                      <a:endParaRPr lang="en-US" sz="16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1F47"/>
                    </a:solidFill>
                  </a:tcPr>
                </a:tc>
                <a:extLst>
                  <a:ext uri="{0D108BD9-81ED-4DB2-BD59-A6C34878D82A}">
                    <a16:rowId xmlns:a16="http://schemas.microsoft.com/office/drawing/2014/main" val="1643877252"/>
                  </a:ext>
                </a:extLst>
              </a:tr>
              <a:tr h="851566">
                <a:tc>
                  <a:txBody>
                    <a:bodyPr/>
                    <a:lstStyle/>
                    <a:p>
                      <a:pPr algn="ctr"/>
                      <a:r>
                        <a:rPr lang="vi-VN" sz="1600" b="1" kern="1200" dirty="0">
                          <a:solidFill>
                            <a:schemeClr val="bg1"/>
                          </a:solidFill>
                          <a:effectLst/>
                        </a:rPr>
                        <a:t>Ít tham số hơn</a:t>
                      </a:r>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1836"/>
                    </a:solidFill>
                  </a:tcPr>
                </a:tc>
                <a:tc>
                  <a:txBody>
                    <a:bodyPr/>
                    <a:lstStyle/>
                    <a:p>
                      <a:pPr algn="ctr"/>
                      <a:r>
                        <a:rPr lang="en-US" sz="1600" kern="1200" dirty="0" err="1">
                          <a:solidFill>
                            <a:schemeClr val="bg1"/>
                          </a:solidFill>
                          <a:effectLst/>
                        </a:rPr>
                        <a:t>Không</a:t>
                      </a:r>
                      <a:r>
                        <a:rPr lang="en-US" sz="1600" kern="1200" dirty="0">
                          <a:solidFill>
                            <a:schemeClr val="bg1"/>
                          </a:solidFill>
                          <a:effectLst/>
                        </a:rPr>
                        <a:t> </a:t>
                      </a:r>
                      <a:r>
                        <a:rPr lang="en-US" sz="1600" kern="1200" dirty="0" err="1">
                          <a:solidFill>
                            <a:schemeClr val="bg1"/>
                          </a:solidFill>
                          <a:effectLst/>
                        </a:rPr>
                        <a:t>cần</a:t>
                      </a:r>
                      <a:r>
                        <a:rPr lang="en-US" sz="1600" kern="1200" dirty="0">
                          <a:solidFill>
                            <a:schemeClr val="bg1"/>
                          </a:solidFill>
                          <a:effectLst/>
                        </a:rPr>
                        <a:t> </a:t>
                      </a:r>
                      <a:r>
                        <a:rPr lang="en-US" sz="1600" kern="1200" dirty="0" err="1">
                          <a:solidFill>
                            <a:schemeClr val="bg1"/>
                          </a:solidFill>
                          <a:effectLst/>
                        </a:rPr>
                        <a:t>duy</a:t>
                      </a:r>
                      <a:r>
                        <a:rPr lang="en-US" sz="1600" kern="1200" dirty="0">
                          <a:solidFill>
                            <a:schemeClr val="bg1"/>
                          </a:solidFill>
                          <a:effectLst/>
                        </a:rPr>
                        <a:t> </a:t>
                      </a:r>
                      <a:r>
                        <a:rPr lang="en-US" sz="1600" kern="1200" dirty="0" err="1">
                          <a:solidFill>
                            <a:schemeClr val="bg1"/>
                          </a:solidFill>
                          <a:effectLst/>
                        </a:rPr>
                        <a:t>trì</a:t>
                      </a:r>
                      <a:r>
                        <a:rPr lang="en-US" sz="1600" kern="1200" dirty="0">
                          <a:solidFill>
                            <a:schemeClr val="bg1"/>
                          </a:solidFill>
                          <a:effectLst/>
                        </a:rPr>
                        <a:t> </a:t>
                      </a:r>
                      <a:r>
                        <a:rPr lang="en-US" sz="1600" kern="1200" dirty="0" err="1">
                          <a:solidFill>
                            <a:schemeClr val="bg1"/>
                          </a:solidFill>
                          <a:effectLst/>
                        </a:rPr>
                        <a:t>tham</a:t>
                      </a:r>
                      <a:r>
                        <a:rPr lang="en-US" sz="1600" kern="1200" dirty="0">
                          <a:solidFill>
                            <a:schemeClr val="bg1"/>
                          </a:solidFill>
                          <a:effectLst/>
                        </a:rPr>
                        <a:t> </a:t>
                      </a:r>
                      <a:r>
                        <a:rPr lang="en-US" sz="1600" kern="1200" dirty="0" err="1">
                          <a:solidFill>
                            <a:schemeClr val="bg1"/>
                          </a:solidFill>
                          <a:effectLst/>
                        </a:rPr>
                        <a:t>số</a:t>
                      </a:r>
                      <a:r>
                        <a:rPr lang="en-US" sz="1600" kern="1200" dirty="0">
                          <a:solidFill>
                            <a:schemeClr val="bg1"/>
                          </a:solidFill>
                          <a:effectLst/>
                        </a:rPr>
                        <a:t> epsilon do </a:t>
                      </a:r>
                      <a:r>
                        <a:rPr lang="en-US" sz="1600" kern="1200" dirty="0" err="1">
                          <a:solidFill>
                            <a:schemeClr val="bg1"/>
                          </a:solidFill>
                          <a:effectLst/>
                        </a:rPr>
                        <a:t>đó</a:t>
                      </a:r>
                      <a:r>
                        <a:rPr lang="en-US" sz="1600" kern="1200" dirty="0">
                          <a:solidFill>
                            <a:schemeClr val="bg1"/>
                          </a:solidFill>
                          <a:effectLst/>
                        </a:rPr>
                        <a:t> </a:t>
                      </a:r>
                      <a:r>
                        <a:rPr lang="en-US" sz="1600" kern="1200" dirty="0" err="1">
                          <a:solidFill>
                            <a:schemeClr val="bg1"/>
                          </a:solidFill>
                          <a:effectLst/>
                        </a:rPr>
                        <a:t>giảm</a:t>
                      </a:r>
                      <a:r>
                        <a:rPr lang="en-US" sz="1600" kern="1200" dirty="0">
                          <a:solidFill>
                            <a:schemeClr val="bg1"/>
                          </a:solidFill>
                          <a:effectLst/>
                        </a:rPr>
                        <a:t> </a:t>
                      </a:r>
                      <a:r>
                        <a:rPr lang="en-US" sz="1600" kern="1200" dirty="0" err="1">
                          <a:solidFill>
                            <a:schemeClr val="bg1"/>
                          </a:solidFill>
                          <a:effectLst/>
                        </a:rPr>
                        <a:t>độ</a:t>
                      </a:r>
                      <a:r>
                        <a:rPr lang="en-US" sz="1600" kern="1200" dirty="0">
                          <a:solidFill>
                            <a:schemeClr val="bg1"/>
                          </a:solidFill>
                          <a:effectLst/>
                        </a:rPr>
                        <a:t> </a:t>
                      </a:r>
                      <a:r>
                        <a:rPr lang="en-US" sz="1600" kern="1200" dirty="0" err="1">
                          <a:solidFill>
                            <a:schemeClr val="bg1"/>
                          </a:solidFill>
                          <a:effectLst/>
                        </a:rPr>
                        <a:t>phức</a:t>
                      </a:r>
                      <a:r>
                        <a:rPr lang="en-US" sz="1600" kern="1200" dirty="0">
                          <a:solidFill>
                            <a:schemeClr val="bg1"/>
                          </a:solidFill>
                          <a:effectLst/>
                        </a:rPr>
                        <a:t> </a:t>
                      </a:r>
                      <a:r>
                        <a:rPr lang="en-US" sz="1600" kern="1200" dirty="0" err="1">
                          <a:solidFill>
                            <a:schemeClr val="bg1"/>
                          </a:solidFill>
                          <a:effectLst/>
                        </a:rPr>
                        <a:t>tạp</a:t>
                      </a:r>
                      <a:r>
                        <a:rPr lang="en-US" sz="1600" kern="1200" dirty="0">
                          <a:solidFill>
                            <a:schemeClr val="bg1"/>
                          </a:solidFill>
                          <a:effectLst/>
                        </a:rPr>
                        <a:t> </a:t>
                      </a:r>
                      <a:r>
                        <a:rPr lang="en-US" sz="1600" kern="1200" dirty="0" err="1">
                          <a:solidFill>
                            <a:schemeClr val="bg1"/>
                          </a:solidFill>
                          <a:effectLst/>
                        </a:rPr>
                        <a:t>của</a:t>
                      </a:r>
                      <a:r>
                        <a:rPr lang="en-US" sz="1600" kern="1200" dirty="0">
                          <a:solidFill>
                            <a:schemeClr val="bg1"/>
                          </a:solidFill>
                          <a:effectLst/>
                        </a:rPr>
                        <a:t> </a:t>
                      </a:r>
                      <a:r>
                        <a:rPr lang="en-US" sz="1600" kern="1200" dirty="0" err="1">
                          <a:solidFill>
                            <a:schemeClr val="bg1"/>
                          </a:solidFill>
                          <a:effectLst/>
                        </a:rPr>
                        <a:t>việc</a:t>
                      </a:r>
                      <a:r>
                        <a:rPr lang="en-US" sz="1600" kern="1200" dirty="0">
                          <a:solidFill>
                            <a:schemeClr val="bg1"/>
                          </a:solidFill>
                          <a:effectLst/>
                        </a:rPr>
                        <a:t> </a:t>
                      </a:r>
                      <a:r>
                        <a:rPr lang="en-US" sz="1600" kern="1200" dirty="0" err="1">
                          <a:solidFill>
                            <a:schemeClr val="bg1"/>
                          </a:solidFill>
                          <a:effectLst/>
                        </a:rPr>
                        <a:t>điều</a:t>
                      </a:r>
                      <a:r>
                        <a:rPr lang="en-US" sz="1600" kern="1200" dirty="0">
                          <a:solidFill>
                            <a:schemeClr val="bg1"/>
                          </a:solidFill>
                          <a:effectLst/>
                        </a:rPr>
                        <a:t> </a:t>
                      </a:r>
                      <a:r>
                        <a:rPr lang="en-US" sz="1600" kern="1200" dirty="0" err="1">
                          <a:solidFill>
                            <a:schemeClr val="bg1"/>
                          </a:solidFill>
                          <a:effectLst/>
                        </a:rPr>
                        <a:t>chỉnh</a:t>
                      </a:r>
                      <a:r>
                        <a:rPr lang="en-US" sz="1600" kern="1200" dirty="0">
                          <a:solidFill>
                            <a:schemeClr val="bg1"/>
                          </a:solidFill>
                          <a:effectLst/>
                        </a:rPr>
                        <a:t> </a:t>
                      </a:r>
                      <a:r>
                        <a:rPr lang="en-US" sz="1600" kern="1200" dirty="0" err="1">
                          <a:solidFill>
                            <a:schemeClr val="bg1"/>
                          </a:solidFill>
                          <a:effectLst/>
                        </a:rPr>
                        <a:t>tham</a:t>
                      </a:r>
                      <a:r>
                        <a:rPr lang="en-US" sz="1600" kern="1200" dirty="0">
                          <a:solidFill>
                            <a:schemeClr val="bg1"/>
                          </a:solidFill>
                          <a:effectLst/>
                        </a:rPr>
                        <a:t> </a:t>
                      </a:r>
                      <a:r>
                        <a:rPr lang="en-US" sz="1600" kern="1200" dirty="0" err="1">
                          <a:solidFill>
                            <a:schemeClr val="bg1"/>
                          </a:solidFill>
                          <a:effectLst/>
                        </a:rPr>
                        <a:t>số</a:t>
                      </a:r>
                      <a:r>
                        <a:rPr lang="en-US" sz="1600" kern="1200" dirty="0">
                          <a:solidFill>
                            <a:schemeClr val="bg1"/>
                          </a:solidFill>
                          <a:effectLst/>
                        </a:rPr>
                        <a:t>.</a:t>
                      </a:r>
                      <a:endParaRPr lang="en-US" sz="16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1836"/>
                    </a:solidFill>
                  </a:tcPr>
                </a:tc>
                <a:tc>
                  <a:txBody>
                    <a:bodyPr/>
                    <a:lstStyle/>
                    <a:p>
                      <a:pPr algn="ctr"/>
                      <a:r>
                        <a:rPr lang="en-US" sz="1600" kern="1200" dirty="0" err="1">
                          <a:solidFill>
                            <a:schemeClr val="bg1"/>
                          </a:solidFill>
                          <a:effectLst/>
                        </a:rPr>
                        <a:t>Cần</a:t>
                      </a:r>
                      <a:r>
                        <a:rPr lang="en-US" sz="1600" kern="1200" dirty="0">
                          <a:solidFill>
                            <a:schemeClr val="bg1"/>
                          </a:solidFill>
                          <a:effectLst/>
                        </a:rPr>
                        <a:t> </a:t>
                      </a:r>
                      <a:r>
                        <a:rPr lang="en-US" sz="1600" kern="1200" dirty="0" err="1">
                          <a:solidFill>
                            <a:schemeClr val="bg1"/>
                          </a:solidFill>
                          <a:effectLst/>
                        </a:rPr>
                        <a:t>phải</a:t>
                      </a:r>
                      <a:r>
                        <a:rPr lang="en-US" sz="1600" kern="1200" dirty="0">
                          <a:solidFill>
                            <a:schemeClr val="bg1"/>
                          </a:solidFill>
                          <a:effectLst/>
                        </a:rPr>
                        <a:t> </a:t>
                      </a:r>
                      <a:r>
                        <a:rPr lang="en-US" sz="1600" kern="1200" dirty="0" err="1">
                          <a:solidFill>
                            <a:schemeClr val="bg1"/>
                          </a:solidFill>
                          <a:effectLst/>
                        </a:rPr>
                        <a:t>điều</a:t>
                      </a:r>
                      <a:r>
                        <a:rPr lang="en-US" sz="1600" kern="1200" dirty="0">
                          <a:solidFill>
                            <a:schemeClr val="bg1"/>
                          </a:solidFill>
                          <a:effectLst/>
                        </a:rPr>
                        <a:t> </a:t>
                      </a:r>
                      <a:r>
                        <a:rPr lang="en-US" sz="1600" kern="1200" dirty="0" err="1">
                          <a:solidFill>
                            <a:schemeClr val="bg1"/>
                          </a:solidFill>
                          <a:effectLst/>
                        </a:rPr>
                        <a:t>chỉnh</a:t>
                      </a:r>
                      <a:r>
                        <a:rPr lang="en-US" sz="1600" kern="1200" dirty="0">
                          <a:solidFill>
                            <a:schemeClr val="bg1"/>
                          </a:solidFill>
                          <a:effectLst/>
                        </a:rPr>
                        <a:t> </a:t>
                      </a:r>
                      <a:r>
                        <a:rPr lang="en-US" sz="1600" kern="1200" dirty="0" err="1">
                          <a:solidFill>
                            <a:schemeClr val="bg1"/>
                          </a:solidFill>
                          <a:effectLst/>
                        </a:rPr>
                        <a:t>cẩn</a:t>
                      </a:r>
                      <a:r>
                        <a:rPr lang="en-US" sz="1600" kern="1200" dirty="0">
                          <a:solidFill>
                            <a:schemeClr val="bg1"/>
                          </a:solidFill>
                          <a:effectLst/>
                        </a:rPr>
                        <a:t> </a:t>
                      </a:r>
                      <a:r>
                        <a:rPr lang="en-US" sz="1600" kern="1200" dirty="0" err="1">
                          <a:solidFill>
                            <a:schemeClr val="bg1"/>
                          </a:solidFill>
                          <a:effectLst/>
                        </a:rPr>
                        <a:t>thận</a:t>
                      </a:r>
                      <a:r>
                        <a:rPr lang="en-US" sz="1600" kern="1200" dirty="0">
                          <a:solidFill>
                            <a:schemeClr val="bg1"/>
                          </a:solidFill>
                          <a:effectLst/>
                        </a:rPr>
                        <a:t> </a:t>
                      </a:r>
                      <a:r>
                        <a:rPr lang="en-US" sz="1600" kern="1200" dirty="0" err="1">
                          <a:solidFill>
                            <a:schemeClr val="bg1"/>
                          </a:solidFill>
                          <a:effectLst/>
                        </a:rPr>
                        <a:t>các</a:t>
                      </a:r>
                      <a:r>
                        <a:rPr lang="en-US" sz="1600" kern="1200" dirty="0">
                          <a:solidFill>
                            <a:schemeClr val="bg1"/>
                          </a:solidFill>
                          <a:effectLst/>
                        </a:rPr>
                        <a:t> </a:t>
                      </a:r>
                      <a:r>
                        <a:rPr lang="en-US" sz="1600" kern="1200" dirty="0" err="1">
                          <a:solidFill>
                            <a:schemeClr val="bg1"/>
                          </a:solidFill>
                          <a:effectLst/>
                        </a:rPr>
                        <a:t>tham</a:t>
                      </a:r>
                      <a:r>
                        <a:rPr lang="en-US" sz="1600" kern="1200" dirty="0">
                          <a:solidFill>
                            <a:schemeClr val="bg1"/>
                          </a:solidFill>
                          <a:effectLst/>
                        </a:rPr>
                        <a:t> </a:t>
                      </a:r>
                      <a:r>
                        <a:rPr lang="en-US" sz="1600" kern="1200" dirty="0" err="1">
                          <a:solidFill>
                            <a:schemeClr val="bg1"/>
                          </a:solidFill>
                          <a:effectLst/>
                        </a:rPr>
                        <a:t>số</a:t>
                      </a:r>
                      <a:r>
                        <a:rPr lang="en-US" sz="1600" kern="1200" dirty="0">
                          <a:solidFill>
                            <a:schemeClr val="bg1"/>
                          </a:solidFill>
                          <a:effectLst/>
                        </a:rPr>
                        <a:t> epsilon </a:t>
                      </a:r>
                      <a:r>
                        <a:rPr lang="en-US" sz="1600" kern="1200" dirty="0" err="1">
                          <a:solidFill>
                            <a:schemeClr val="bg1"/>
                          </a:solidFill>
                          <a:effectLst/>
                        </a:rPr>
                        <a:t>và</a:t>
                      </a:r>
                      <a:r>
                        <a:rPr lang="en-US" sz="1600" kern="1200" dirty="0">
                          <a:solidFill>
                            <a:schemeClr val="bg1"/>
                          </a:solidFill>
                          <a:effectLst/>
                        </a:rPr>
                        <a:t> </a:t>
                      </a:r>
                      <a:r>
                        <a:rPr lang="en-US" sz="1600" kern="1200" dirty="0" err="1">
                          <a:solidFill>
                            <a:schemeClr val="bg1"/>
                          </a:solidFill>
                          <a:effectLst/>
                        </a:rPr>
                        <a:t>minPts</a:t>
                      </a:r>
                      <a:r>
                        <a:rPr lang="en-US" sz="1600" kern="1200" dirty="0">
                          <a:solidFill>
                            <a:schemeClr val="bg1"/>
                          </a:solidFill>
                          <a:effectLst/>
                        </a:rPr>
                        <a:t> </a:t>
                      </a:r>
                      <a:r>
                        <a:rPr lang="en-US" sz="1600" kern="1200" dirty="0" err="1">
                          <a:solidFill>
                            <a:schemeClr val="bg1"/>
                          </a:solidFill>
                          <a:effectLst/>
                        </a:rPr>
                        <a:t>để</a:t>
                      </a:r>
                      <a:r>
                        <a:rPr lang="en-US" sz="1600" kern="1200" dirty="0">
                          <a:solidFill>
                            <a:schemeClr val="bg1"/>
                          </a:solidFill>
                          <a:effectLst/>
                        </a:rPr>
                        <a:t> </a:t>
                      </a:r>
                      <a:r>
                        <a:rPr lang="en-US" sz="1600" kern="1200" dirty="0" err="1">
                          <a:solidFill>
                            <a:schemeClr val="bg1"/>
                          </a:solidFill>
                          <a:effectLst/>
                        </a:rPr>
                        <a:t>phân</a:t>
                      </a:r>
                      <a:r>
                        <a:rPr lang="en-US" sz="1600" kern="1200" dirty="0">
                          <a:solidFill>
                            <a:schemeClr val="bg1"/>
                          </a:solidFill>
                          <a:effectLst/>
                        </a:rPr>
                        <a:t> </a:t>
                      </a:r>
                      <a:r>
                        <a:rPr lang="en-US" sz="1600" kern="1200" dirty="0" err="1">
                          <a:solidFill>
                            <a:schemeClr val="bg1"/>
                          </a:solidFill>
                          <a:effectLst/>
                        </a:rPr>
                        <a:t>cụm</a:t>
                      </a:r>
                      <a:r>
                        <a:rPr lang="en-US" sz="1600" kern="1200" dirty="0">
                          <a:solidFill>
                            <a:schemeClr val="bg1"/>
                          </a:solidFill>
                          <a:effectLst/>
                        </a:rPr>
                        <a:t> </a:t>
                      </a:r>
                      <a:r>
                        <a:rPr lang="en-US" sz="1600" kern="1200" dirty="0" err="1">
                          <a:solidFill>
                            <a:schemeClr val="bg1"/>
                          </a:solidFill>
                          <a:effectLst/>
                        </a:rPr>
                        <a:t>hiệu</a:t>
                      </a:r>
                      <a:r>
                        <a:rPr lang="en-US" sz="1600" kern="1200" dirty="0">
                          <a:solidFill>
                            <a:schemeClr val="bg1"/>
                          </a:solidFill>
                          <a:effectLst/>
                        </a:rPr>
                        <a:t> </a:t>
                      </a:r>
                      <a:r>
                        <a:rPr lang="en-US" sz="1600" kern="1200" dirty="0" err="1">
                          <a:solidFill>
                            <a:schemeClr val="bg1"/>
                          </a:solidFill>
                          <a:effectLst/>
                        </a:rPr>
                        <a:t>quả</a:t>
                      </a:r>
                      <a:r>
                        <a:rPr lang="en-US" sz="1600" kern="1200" dirty="0">
                          <a:solidFill>
                            <a:schemeClr val="bg1"/>
                          </a:solidFill>
                          <a:effectLst/>
                        </a:rPr>
                        <a:t>.</a:t>
                      </a:r>
                      <a:endParaRPr lang="en-US" sz="16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1836"/>
                    </a:solidFill>
                  </a:tcPr>
                </a:tc>
                <a:extLst>
                  <a:ext uri="{0D108BD9-81ED-4DB2-BD59-A6C34878D82A}">
                    <a16:rowId xmlns:a16="http://schemas.microsoft.com/office/drawing/2014/main" val="3681885002"/>
                  </a:ext>
                </a:extLst>
              </a:tr>
              <a:tr h="596096">
                <a:tc>
                  <a:txBody>
                    <a:bodyPr/>
                    <a:lstStyle/>
                    <a:p>
                      <a:pPr algn="ctr"/>
                      <a:r>
                        <a:rPr lang="en-US" sz="1600" b="1" kern="1200" dirty="0" err="1">
                          <a:solidFill>
                            <a:schemeClr val="bg1"/>
                          </a:solidFill>
                          <a:effectLst/>
                        </a:rPr>
                        <a:t>Xử</a:t>
                      </a:r>
                      <a:r>
                        <a:rPr lang="en-US" sz="1600" b="1" kern="1200" dirty="0">
                          <a:solidFill>
                            <a:schemeClr val="bg1"/>
                          </a:solidFill>
                          <a:effectLst/>
                        </a:rPr>
                        <a:t> </a:t>
                      </a:r>
                      <a:r>
                        <a:rPr lang="en-US" sz="1600" b="1" kern="1200" dirty="0" err="1">
                          <a:solidFill>
                            <a:schemeClr val="bg1"/>
                          </a:solidFill>
                          <a:effectLst/>
                        </a:rPr>
                        <a:t>lý</a:t>
                      </a:r>
                      <a:r>
                        <a:rPr lang="en-US" sz="1600" b="1" kern="1200" dirty="0">
                          <a:solidFill>
                            <a:schemeClr val="bg1"/>
                          </a:solidFill>
                          <a:effectLst/>
                        </a:rPr>
                        <a:t> </a:t>
                      </a:r>
                      <a:r>
                        <a:rPr lang="en-US" sz="1600" b="1" kern="1200" dirty="0" err="1">
                          <a:solidFill>
                            <a:schemeClr val="bg1"/>
                          </a:solidFill>
                          <a:effectLst/>
                        </a:rPr>
                        <a:t>tiếng</a:t>
                      </a:r>
                      <a:r>
                        <a:rPr lang="en-US" sz="1600" b="1" kern="1200" dirty="0">
                          <a:solidFill>
                            <a:schemeClr val="bg1"/>
                          </a:solidFill>
                          <a:effectLst/>
                        </a:rPr>
                        <a:t> </a:t>
                      </a:r>
                      <a:r>
                        <a:rPr lang="en-US" sz="1600" b="1" kern="1200" dirty="0" err="1">
                          <a:solidFill>
                            <a:schemeClr val="bg1"/>
                          </a:solidFill>
                          <a:effectLst/>
                        </a:rPr>
                        <a:t>ồn</a:t>
                      </a:r>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1F47"/>
                    </a:solidFill>
                  </a:tcPr>
                </a:tc>
                <a:tc>
                  <a:txBody>
                    <a:bodyPr/>
                    <a:lstStyle/>
                    <a:p>
                      <a:pPr algn="ctr"/>
                      <a:r>
                        <a:rPr lang="vi-VN" sz="1600" kern="1200">
                          <a:solidFill>
                            <a:schemeClr val="bg1"/>
                          </a:solidFill>
                          <a:effectLst/>
                        </a:rPr>
                        <a:t>Không xác định trực tiếp các điểm nhiễu nhưng khoảng cách tiếp cận cao có thể chỉ ra nhiễu.</a:t>
                      </a:r>
                      <a:endParaRPr lang="en-US" sz="16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1F47"/>
                    </a:solidFill>
                  </a:tcPr>
                </a:tc>
                <a:tc>
                  <a:txBody>
                    <a:bodyPr/>
                    <a:lstStyle/>
                    <a:p>
                      <a:pPr algn="ctr"/>
                      <a:r>
                        <a:rPr lang="en-US" sz="1600" kern="1200" dirty="0" err="1">
                          <a:solidFill>
                            <a:schemeClr val="bg1"/>
                          </a:solidFill>
                          <a:effectLst/>
                        </a:rPr>
                        <a:t>Xác</a:t>
                      </a:r>
                      <a:r>
                        <a:rPr lang="en-US" sz="1600" kern="1200" dirty="0">
                          <a:solidFill>
                            <a:schemeClr val="bg1"/>
                          </a:solidFill>
                          <a:effectLst/>
                        </a:rPr>
                        <a:t> </a:t>
                      </a:r>
                      <a:r>
                        <a:rPr lang="en-US" sz="1600" kern="1200" dirty="0" err="1">
                          <a:solidFill>
                            <a:schemeClr val="bg1"/>
                          </a:solidFill>
                          <a:effectLst/>
                        </a:rPr>
                        <a:t>định</a:t>
                      </a:r>
                      <a:r>
                        <a:rPr lang="en-US" sz="1600" kern="1200" dirty="0">
                          <a:solidFill>
                            <a:schemeClr val="bg1"/>
                          </a:solidFill>
                          <a:effectLst/>
                        </a:rPr>
                        <a:t> </a:t>
                      </a:r>
                      <a:r>
                        <a:rPr lang="en-US" sz="1600" kern="1200" dirty="0" err="1">
                          <a:solidFill>
                            <a:schemeClr val="bg1"/>
                          </a:solidFill>
                          <a:effectLst/>
                        </a:rPr>
                        <a:t>trực</a:t>
                      </a:r>
                      <a:r>
                        <a:rPr lang="en-US" sz="1600" kern="1200" dirty="0">
                          <a:solidFill>
                            <a:schemeClr val="bg1"/>
                          </a:solidFill>
                          <a:effectLst/>
                        </a:rPr>
                        <a:t> </a:t>
                      </a:r>
                      <a:r>
                        <a:rPr lang="en-US" sz="1600" kern="1200" dirty="0" err="1">
                          <a:solidFill>
                            <a:schemeClr val="bg1"/>
                          </a:solidFill>
                          <a:effectLst/>
                        </a:rPr>
                        <a:t>tiếp</a:t>
                      </a:r>
                      <a:r>
                        <a:rPr lang="en-US" sz="1600" kern="1200" dirty="0">
                          <a:solidFill>
                            <a:schemeClr val="bg1"/>
                          </a:solidFill>
                          <a:effectLst/>
                        </a:rPr>
                        <a:t> </a:t>
                      </a:r>
                      <a:r>
                        <a:rPr lang="en-US" sz="1600" kern="1200" dirty="0" err="1">
                          <a:solidFill>
                            <a:schemeClr val="bg1"/>
                          </a:solidFill>
                          <a:effectLst/>
                        </a:rPr>
                        <a:t>các</a:t>
                      </a:r>
                      <a:r>
                        <a:rPr lang="en-US" sz="1600" kern="1200" dirty="0">
                          <a:solidFill>
                            <a:schemeClr val="bg1"/>
                          </a:solidFill>
                          <a:effectLst/>
                        </a:rPr>
                        <a:t> </a:t>
                      </a:r>
                      <a:r>
                        <a:rPr lang="en-US" sz="1600" kern="1200" dirty="0" err="1">
                          <a:solidFill>
                            <a:schemeClr val="bg1"/>
                          </a:solidFill>
                          <a:effectLst/>
                        </a:rPr>
                        <a:t>điểm</a:t>
                      </a:r>
                      <a:r>
                        <a:rPr lang="en-US" sz="1600" kern="1200" dirty="0">
                          <a:solidFill>
                            <a:schemeClr val="bg1"/>
                          </a:solidFill>
                          <a:effectLst/>
                        </a:rPr>
                        <a:t> </a:t>
                      </a:r>
                      <a:r>
                        <a:rPr lang="en-US" sz="1600" kern="1200" dirty="0" err="1">
                          <a:solidFill>
                            <a:schemeClr val="bg1"/>
                          </a:solidFill>
                          <a:effectLst/>
                        </a:rPr>
                        <a:t>cốt</a:t>
                      </a:r>
                      <a:r>
                        <a:rPr lang="en-US" sz="1600" kern="1200" dirty="0">
                          <a:solidFill>
                            <a:schemeClr val="bg1"/>
                          </a:solidFill>
                          <a:effectLst/>
                        </a:rPr>
                        <a:t> </a:t>
                      </a:r>
                      <a:r>
                        <a:rPr lang="en-US" sz="1600" kern="1200" dirty="0" err="1">
                          <a:solidFill>
                            <a:schemeClr val="bg1"/>
                          </a:solidFill>
                          <a:effectLst/>
                        </a:rPr>
                        <a:t>lõi</a:t>
                      </a:r>
                      <a:r>
                        <a:rPr lang="en-US" sz="1600" kern="1200" dirty="0">
                          <a:solidFill>
                            <a:schemeClr val="bg1"/>
                          </a:solidFill>
                          <a:effectLst/>
                        </a:rPr>
                        <a:t>, </a:t>
                      </a:r>
                      <a:r>
                        <a:rPr lang="en-US" sz="1600" kern="1200" dirty="0" err="1">
                          <a:solidFill>
                            <a:schemeClr val="bg1"/>
                          </a:solidFill>
                          <a:effectLst/>
                        </a:rPr>
                        <a:t>điểm</a:t>
                      </a:r>
                      <a:r>
                        <a:rPr lang="en-US" sz="1600" kern="1200" dirty="0">
                          <a:solidFill>
                            <a:schemeClr val="bg1"/>
                          </a:solidFill>
                          <a:effectLst/>
                        </a:rPr>
                        <a:t> </a:t>
                      </a:r>
                      <a:r>
                        <a:rPr lang="en-US" sz="1600" kern="1200" dirty="0" err="1">
                          <a:solidFill>
                            <a:schemeClr val="bg1"/>
                          </a:solidFill>
                          <a:effectLst/>
                        </a:rPr>
                        <a:t>ranh</a:t>
                      </a:r>
                      <a:r>
                        <a:rPr lang="en-US" sz="1600" kern="1200" dirty="0">
                          <a:solidFill>
                            <a:schemeClr val="bg1"/>
                          </a:solidFill>
                          <a:effectLst/>
                        </a:rPr>
                        <a:t> </a:t>
                      </a:r>
                      <a:r>
                        <a:rPr lang="en-US" sz="1600" kern="1200" dirty="0" err="1">
                          <a:solidFill>
                            <a:schemeClr val="bg1"/>
                          </a:solidFill>
                          <a:effectLst/>
                        </a:rPr>
                        <a:t>giới</a:t>
                      </a:r>
                      <a:r>
                        <a:rPr lang="en-US" sz="1600" kern="1200" dirty="0">
                          <a:solidFill>
                            <a:schemeClr val="bg1"/>
                          </a:solidFill>
                          <a:effectLst/>
                        </a:rPr>
                        <a:t> </a:t>
                      </a:r>
                      <a:r>
                        <a:rPr lang="en-US" sz="1600" kern="1200" dirty="0" err="1">
                          <a:solidFill>
                            <a:schemeClr val="bg1"/>
                          </a:solidFill>
                          <a:effectLst/>
                        </a:rPr>
                        <a:t>và</a:t>
                      </a:r>
                      <a:r>
                        <a:rPr lang="en-US" sz="1600" kern="1200" dirty="0">
                          <a:solidFill>
                            <a:schemeClr val="bg1"/>
                          </a:solidFill>
                          <a:effectLst/>
                        </a:rPr>
                        <a:t> </a:t>
                      </a:r>
                      <a:r>
                        <a:rPr lang="en-US" sz="1600" kern="1200" dirty="0" err="1">
                          <a:solidFill>
                            <a:schemeClr val="bg1"/>
                          </a:solidFill>
                          <a:effectLst/>
                        </a:rPr>
                        <a:t>điểm</a:t>
                      </a:r>
                      <a:r>
                        <a:rPr lang="en-US" sz="1600" kern="1200" dirty="0">
                          <a:solidFill>
                            <a:schemeClr val="bg1"/>
                          </a:solidFill>
                          <a:effectLst/>
                        </a:rPr>
                        <a:t> </a:t>
                      </a:r>
                      <a:r>
                        <a:rPr lang="en-US" sz="1600" kern="1200" dirty="0" err="1">
                          <a:solidFill>
                            <a:schemeClr val="bg1"/>
                          </a:solidFill>
                          <a:effectLst/>
                        </a:rPr>
                        <a:t>nhiễu</a:t>
                      </a:r>
                      <a:r>
                        <a:rPr lang="en-US" sz="1600" kern="1200" dirty="0">
                          <a:solidFill>
                            <a:schemeClr val="bg1"/>
                          </a:solidFill>
                          <a:effectLst/>
                        </a:rPr>
                        <a:t>.</a:t>
                      </a:r>
                      <a:endParaRPr lang="en-US" sz="16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1F47"/>
                    </a:solidFill>
                  </a:tcPr>
                </a:tc>
                <a:extLst>
                  <a:ext uri="{0D108BD9-81ED-4DB2-BD59-A6C34878D82A}">
                    <a16:rowId xmlns:a16="http://schemas.microsoft.com/office/drawing/2014/main" val="2571516938"/>
                  </a:ext>
                </a:extLst>
              </a:tr>
              <a:tr h="596096">
                <a:tc>
                  <a:txBody>
                    <a:bodyPr/>
                    <a:lstStyle/>
                    <a:p>
                      <a:pPr algn="ctr"/>
                      <a:r>
                        <a:rPr lang="en-US" sz="1600" b="1" kern="1200" dirty="0" err="1">
                          <a:solidFill>
                            <a:schemeClr val="bg1"/>
                          </a:solidFill>
                          <a:effectLst/>
                        </a:rPr>
                        <a:t>Trích</a:t>
                      </a:r>
                      <a:r>
                        <a:rPr lang="en-US" sz="1600" b="1" kern="1200" dirty="0">
                          <a:solidFill>
                            <a:schemeClr val="bg1"/>
                          </a:solidFill>
                          <a:effectLst/>
                        </a:rPr>
                        <a:t> </a:t>
                      </a:r>
                      <a:r>
                        <a:rPr lang="en-US" sz="1600" b="1" kern="1200" dirty="0" err="1">
                          <a:solidFill>
                            <a:schemeClr val="bg1"/>
                          </a:solidFill>
                          <a:effectLst/>
                        </a:rPr>
                        <a:t>xuất</a:t>
                      </a:r>
                      <a:r>
                        <a:rPr lang="en-US" sz="1600" b="1" kern="1200" dirty="0">
                          <a:solidFill>
                            <a:schemeClr val="bg1"/>
                          </a:solidFill>
                          <a:effectLst/>
                        </a:rPr>
                        <a:t> </a:t>
                      </a:r>
                      <a:r>
                        <a:rPr lang="en-US" sz="1600" b="1" kern="1200" dirty="0" err="1">
                          <a:solidFill>
                            <a:schemeClr val="bg1"/>
                          </a:solidFill>
                          <a:effectLst/>
                        </a:rPr>
                        <a:t>cụm</a:t>
                      </a:r>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1836"/>
                    </a:solidFill>
                  </a:tcPr>
                </a:tc>
                <a:tc>
                  <a:txBody>
                    <a:bodyPr/>
                    <a:lstStyle/>
                    <a:p>
                      <a:pPr algn="ctr"/>
                      <a:r>
                        <a:rPr lang="en-US" sz="1600" kern="1200">
                          <a:solidFill>
                            <a:schemeClr val="bg1"/>
                          </a:solidFill>
                          <a:effectLst/>
                        </a:rPr>
                        <a:t>Tạo biểu đồ khoảng cách tiếp cận để trích xuất linh hoạt ở các mức độ chi tiết khác nhau</a:t>
                      </a:r>
                      <a:endParaRPr lang="en-US" sz="16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1836"/>
                    </a:solidFill>
                  </a:tcPr>
                </a:tc>
                <a:tc>
                  <a:txBody>
                    <a:bodyPr/>
                    <a:lstStyle/>
                    <a:p>
                      <a:pPr algn="ctr"/>
                      <a:r>
                        <a:rPr lang="en-US" sz="1600" kern="1200" dirty="0" err="1">
                          <a:solidFill>
                            <a:schemeClr val="bg1"/>
                          </a:solidFill>
                          <a:effectLst/>
                        </a:rPr>
                        <a:t>Chỉ</a:t>
                      </a:r>
                      <a:r>
                        <a:rPr lang="en-US" sz="1600" kern="1200" dirty="0">
                          <a:solidFill>
                            <a:schemeClr val="bg1"/>
                          </a:solidFill>
                          <a:effectLst/>
                        </a:rPr>
                        <a:t> </a:t>
                      </a:r>
                      <a:r>
                        <a:rPr lang="en-US" sz="1600" kern="1200" dirty="0" err="1">
                          <a:solidFill>
                            <a:schemeClr val="bg1"/>
                          </a:solidFill>
                          <a:effectLst/>
                        </a:rPr>
                        <a:t>định</a:t>
                      </a:r>
                      <a:r>
                        <a:rPr lang="en-US" sz="1600" kern="1200" dirty="0">
                          <a:solidFill>
                            <a:schemeClr val="bg1"/>
                          </a:solidFill>
                          <a:effectLst/>
                        </a:rPr>
                        <a:t> </a:t>
                      </a:r>
                      <a:r>
                        <a:rPr lang="en-US" sz="1600" kern="1200" dirty="0" err="1">
                          <a:solidFill>
                            <a:schemeClr val="bg1"/>
                          </a:solidFill>
                          <a:effectLst/>
                        </a:rPr>
                        <a:t>các</a:t>
                      </a:r>
                      <a:r>
                        <a:rPr lang="en-US" sz="1600" kern="1200" dirty="0">
                          <a:solidFill>
                            <a:schemeClr val="bg1"/>
                          </a:solidFill>
                          <a:effectLst/>
                        </a:rPr>
                        <a:t> </a:t>
                      </a:r>
                      <a:r>
                        <a:rPr lang="en-US" sz="1600" kern="1200" dirty="0" err="1">
                          <a:solidFill>
                            <a:schemeClr val="bg1"/>
                          </a:solidFill>
                          <a:effectLst/>
                        </a:rPr>
                        <a:t>cụm</a:t>
                      </a:r>
                      <a:r>
                        <a:rPr lang="en-US" sz="1600" kern="1200" dirty="0">
                          <a:solidFill>
                            <a:schemeClr val="bg1"/>
                          </a:solidFill>
                          <a:effectLst/>
                        </a:rPr>
                        <a:t> </a:t>
                      </a:r>
                      <a:r>
                        <a:rPr lang="en-US" sz="1600" kern="1200" dirty="0" err="1">
                          <a:solidFill>
                            <a:schemeClr val="bg1"/>
                          </a:solidFill>
                          <a:effectLst/>
                        </a:rPr>
                        <a:t>trực</a:t>
                      </a:r>
                      <a:r>
                        <a:rPr lang="en-US" sz="1600" kern="1200" dirty="0">
                          <a:solidFill>
                            <a:schemeClr val="bg1"/>
                          </a:solidFill>
                          <a:effectLst/>
                        </a:rPr>
                        <a:t> </a:t>
                      </a:r>
                      <a:r>
                        <a:rPr lang="en-US" sz="1600" kern="1200" dirty="0" err="1">
                          <a:solidFill>
                            <a:schemeClr val="bg1"/>
                          </a:solidFill>
                          <a:effectLst/>
                        </a:rPr>
                        <a:t>tiếp</a:t>
                      </a:r>
                      <a:r>
                        <a:rPr lang="en-US" sz="1600" kern="1200" dirty="0">
                          <a:solidFill>
                            <a:schemeClr val="bg1"/>
                          </a:solidFill>
                          <a:effectLst/>
                        </a:rPr>
                        <a:t> </a:t>
                      </a:r>
                      <a:r>
                        <a:rPr lang="en-US" sz="1600" kern="1200" dirty="0" err="1">
                          <a:solidFill>
                            <a:schemeClr val="bg1"/>
                          </a:solidFill>
                          <a:effectLst/>
                        </a:rPr>
                        <a:t>dựa</a:t>
                      </a:r>
                      <a:r>
                        <a:rPr lang="en-US" sz="1600" kern="1200" dirty="0">
                          <a:solidFill>
                            <a:schemeClr val="bg1"/>
                          </a:solidFill>
                          <a:effectLst/>
                        </a:rPr>
                        <a:t> </a:t>
                      </a:r>
                      <a:r>
                        <a:rPr lang="en-US" sz="1600" kern="1200" dirty="0" err="1">
                          <a:solidFill>
                            <a:schemeClr val="bg1"/>
                          </a:solidFill>
                          <a:effectLst/>
                        </a:rPr>
                        <a:t>trên</a:t>
                      </a:r>
                      <a:r>
                        <a:rPr lang="en-US" sz="1600" kern="1200" dirty="0">
                          <a:solidFill>
                            <a:schemeClr val="bg1"/>
                          </a:solidFill>
                          <a:effectLst/>
                        </a:rPr>
                        <a:t> </a:t>
                      </a:r>
                      <a:r>
                        <a:rPr lang="en-US" sz="1600" kern="1200" dirty="0" err="1">
                          <a:solidFill>
                            <a:schemeClr val="bg1"/>
                          </a:solidFill>
                          <a:effectLst/>
                        </a:rPr>
                        <a:t>tiêu</a:t>
                      </a:r>
                      <a:r>
                        <a:rPr lang="en-US" sz="1600" kern="1200" dirty="0">
                          <a:solidFill>
                            <a:schemeClr val="bg1"/>
                          </a:solidFill>
                          <a:effectLst/>
                        </a:rPr>
                        <a:t> </a:t>
                      </a:r>
                      <a:r>
                        <a:rPr lang="en-US" sz="1600" kern="1200" dirty="0" err="1">
                          <a:solidFill>
                            <a:schemeClr val="bg1"/>
                          </a:solidFill>
                          <a:effectLst/>
                        </a:rPr>
                        <a:t>chí</a:t>
                      </a:r>
                      <a:r>
                        <a:rPr lang="en-US" sz="1600" kern="1200" dirty="0">
                          <a:solidFill>
                            <a:schemeClr val="bg1"/>
                          </a:solidFill>
                          <a:effectLst/>
                        </a:rPr>
                        <a:t> </a:t>
                      </a:r>
                      <a:r>
                        <a:rPr lang="en-US" sz="1600" kern="1200" dirty="0" err="1">
                          <a:solidFill>
                            <a:schemeClr val="bg1"/>
                          </a:solidFill>
                          <a:effectLst/>
                        </a:rPr>
                        <a:t>mật</a:t>
                      </a:r>
                      <a:r>
                        <a:rPr lang="en-US" sz="1600" kern="1200" dirty="0">
                          <a:solidFill>
                            <a:schemeClr val="bg1"/>
                          </a:solidFill>
                          <a:effectLst/>
                        </a:rPr>
                        <a:t> </a:t>
                      </a:r>
                      <a:r>
                        <a:rPr lang="en-US" sz="1600" kern="1200" dirty="0" err="1">
                          <a:solidFill>
                            <a:schemeClr val="bg1"/>
                          </a:solidFill>
                          <a:effectLst/>
                        </a:rPr>
                        <a:t>độ</a:t>
                      </a:r>
                      <a:r>
                        <a:rPr lang="en-US" sz="1600" kern="1200" dirty="0">
                          <a:solidFill>
                            <a:schemeClr val="bg1"/>
                          </a:solidFill>
                          <a:effectLst/>
                        </a:rPr>
                        <a:t> </a:t>
                      </a:r>
                      <a:r>
                        <a:rPr lang="en-US" sz="1600" kern="1200" dirty="0" err="1">
                          <a:solidFill>
                            <a:schemeClr val="bg1"/>
                          </a:solidFill>
                          <a:effectLst/>
                        </a:rPr>
                        <a:t>mà</a:t>
                      </a:r>
                      <a:r>
                        <a:rPr lang="en-US" sz="1600" kern="1200" dirty="0">
                          <a:solidFill>
                            <a:schemeClr val="bg1"/>
                          </a:solidFill>
                          <a:effectLst/>
                        </a:rPr>
                        <a:t> </a:t>
                      </a:r>
                      <a:r>
                        <a:rPr lang="en-US" sz="1600" kern="1200" dirty="0" err="1">
                          <a:solidFill>
                            <a:schemeClr val="bg1"/>
                          </a:solidFill>
                          <a:effectLst/>
                        </a:rPr>
                        <a:t>không</a:t>
                      </a:r>
                      <a:r>
                        <a:rPr lang="en-US" sz="1600" kern="1200" dirty="0">
                          <a:solidFill>
                            <a:schemeClr val="bg1"/>
                          </a:solidFill>
                          <a:effectLst/>
                        </a:rPr>
                        <a:t> </a:t>
                      </a:r>
                      <a:r>
                        <a:rPr lang="en-US" sz="1600" kern="1200" dirty="0" err="1">
                          <a:solidFill>
                            <a:schemeClr val="bg1"/>
                          </a:solidFill>
                          <a:effectLst/>
                        </a:rPr>
                        <a:t>cần</a:t>
                      </a:r>
                      <a:r>
                        <a:rPr lang="en-US" sz="1600" kern="1200" dirty="0">
                          <a:solidFill>
                            <a:schemeClr val="bg1"/>
                          </a:solidFill>
                          <a:effectLst/>
                        </a:rPr>
                        <a:t> </a:t>
                      </a:r>
                      <a:r>
                        <a:rPr lang="en-US" sz="1600" kern="1200" dirty="0" err="1">
                          <a:solidFill>
                            <a:schemeClr val="bg1"/>
                          </a:solidFill>
                          <a:effectLst/>
                        </a:rPr>
                        <a:t>thêm</a:t>
                      </a:r>
                      <a:r>
                        <a:rPr lang="en-US" sz="1600" kern="1200" dirty="0">
                          <a:solidFill>
                            <a:schemeClr val="bg1"/>
                          </a:solidFill>
                          <a:effectLst/>
                        </a:rPr>
                        <a:t> </a:t>
                      </a:r>
                      <a:r>
                        <a:rPr lang="en-US" sz="1600" kern="1200" dirty="0" err="1">
                          <a:solidFill>
                            <a:schemeClr val="bg1"/>
                          </a:solidFill>
                          <a:effectLst/>
                        </a:rPr>
                        <a:t>biểu</a:t>
                      </a:r>
                      <a:r>
                        <a:rPr lang="en-US" sz="1600" kern="1200" dirty="0">
                          <a:solidFill>
                            <a:schemeClr val="bg1"/>
                          </a:solidFill>
                          <a:effectLst/>
                        </a:rPr>
                        <a:t> </a:t>
                      </a:r>
                      <a:r>
                        <a:rPr lang="en-US" sz="1600" kern="1200" dirty="0" err="1">
                          <a:solidFill>
                            <a:schemeClr val="bg1"/>
                          </a:solidFill>
                          <a:effectLst/>
                        </a:rPr>
                        <a:t>đồ</a:t>
                      </a:r>
                      <a:r>
                        <a:rPr lang="en-US" sz="1600" kern="1200" dirty="0">
                          <a:solidFill>
                            <a:schemeClr val="bg1"/>
                          </a:solidFill>
                          <a:effectLst/>
                        </a:rPr>
                        <a:t>.</a:t>
                      </a:r>
                      <a:endParaRPr lang="en-US" sz="16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1836"/>
                    </a:solidFill>
                  </a:tcPr>
                </a:tc>
                <a:extLst>
                  <a:ext uri="{0D108BD9-81ED-4DB2-BD59-A6C34878D82A}">
                    <a16:rowId xmlns:a16="http://schemas.microsoft.com/office/drawing/2014/main" val="2946015469"/>
                  </a:ext>
                </a:extLst>
              </a:tr>
            </a:tbl>
          </a:graphicData>
        </a:graphic>
      </p:graphicFrame>
      <p:grpSp>
        <p:nvGrpSpPr>
          <p:cNvPr id="53" name="Group 52">
            <a:extLst>
              <a:ext uri="{FF2B5EF4-FFF2-40B4-BE49-F238E27FC236}">
                <a16:creationId xmlns:a16="http://schemas.microsoft.com/office/drawing/2014/main" id="{1148CCD5-FCFC-4CC5-ABFA-08629FFD3DDC}"/>
              </a:ext>
            </a:extLst>
          </p:cNvPr>
          <p:cNvGrpSpPr/>
          <p:nvPr/>
        </p:nvGrpSpPr>
        <p:grpSpPr>
          <a:xfrm rot="604423">
            <a:off x="-4626297" y="1091800"/>
            <a:ext cx="4572000" cy="4572000"/>
            <a:chOff x="-2286000" y="944588"/>
            <a:chExt cx="4572000" cy="4572000"/>
          </a:xfrm>
        </p:grpSpPr>
        <p:grpSp>
          <p:nvGrpSpPr>
            <p:cNvPr id="54" name="Group 53">
              <a:extLst>
                <a:ext uri="{FF2B5EF4-FFF2-40B4-BE49-F238E27FC236}">
                  <a16:creationId xmlns:a16="http://schemas.microsoft.com/office/drawing/2014/main" id="{5DA5E70C-16A7-4CC6-84E1-23FFBAF7A25E}"/>
                </a:ext>
              </a:extLst>
            </p:cNvPr>
            <p:cNvGrpSpPr/>
            <p:nvPr/>
          </p:nvGrpSpPr>
          <p:grpSpPr>
            <a:xfrm>
              <a:off x="-2286000" y="944588"/>
              <a:ext cx="4572000" cy="4572000"/>
              <a:chOff x="4405745" y="1016000"/>
              <a:chExt cx="4572000" cy="4572000"/>
            </a:xfrm>
          </p:grpSpPr>
          <p:sp>
            <p:nvSpPr>
              <p:cNvPr id="60" name="Oval 59">
                <a:extLst>
                  <a:ext uri="{FF2B5EF4-FFF2-40B4-BE49-F238E27FC236}">
                    <a16:creationId xmlns:a16="http://schemas.microsoft.com/office/drawing/2014/main" id="{3AD482CF-E0C5-43F5-9106-942AC50896F4}"/>
                  </a:ext>
                </a:extLst>
              </p:cNvPr>
              <p:cNvSpPr/>
              <p:nvPr/>
            </p:nvSpPr>
            <p:spPr>
              <a:xfrm>
                <a:off x="4405745" y="1016000"/>
                <a:ext cx="4572000" cy="4572000"/>
              </a:xfrm>
              <a:prstGeom prst="ellipse">
                <a:avLst/>
              </a:prstGeom>
              <a:solidFill>
                <a:srgbClr val="01132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4BF54934-D90E-43E0-A337-790EF8AC7230}"/>
                  </a:ext>
                </a:extLst>
              </p:cNvPr>
              <p:cNvGrpSpPr/>
              <p:nvPr/>
            </p:nvGrpSpPr>
            <p:grpSpPr>
              <a:xfrm>
                <a:off x="4591519" y="1270000"/>
                <a:ext cx="4164554" cy="4318000"/>
                <a:chOff x="4591519" y="1270000"/>
                <a:chExt cx="4164554" cy="4318000"/>
              </a:xfrm>
            </p:grpSpPr>
            <p:cxnSp>
              <p:nvCxnSpPr>
                <p:cNvPr id="62" name="Straight Connector 61">
                  <a:extLst>
                    <a:ext uri="{FF2B5EF4-FFF2-40B4-BE49-F238E27FC236}">
                      <a16:creationId xmlns:a16="http://schemas.microsoft.com/office/drawing/2014/main" id="{C0EB85DC-B454-4838-B5FE-A263EA3C5704}"/>
                    </a:ext>
                  </a:extLst>
                </p:cNvPr>
                <p:cNvCxnSpPr>
                  <a:cxnSpLocks/>
                </p:cNvCxnSpPr>
                <p:nvPr/>
              </p:nvCxnSpPr>
              <p:spPr>
                <a:xfrm>
                  <a:off x="5645511" y="1270000"/>
                  <a:ext cx="1046233" cy="1963281"/>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EA11D6F-72DE-4D35-A189-E11EB5BC0A25}"/>
                    </a:ext>
                  </a:extLst>
                </p:cNvPr>
                <p:cNvCxnSpPr>
                  <a:cxnSpLocks/>
                  <a:endCxn id="60" idx="7"/>
                </p:cNvCxnSpPr>
                <p:nvPr/>
              </p:nvCxnSpPr>
              <p:spPr>
                <a:xfrm flipV="1">
                  <a:off x="6691745" y="1685554"/>
                  <a:ext cx="1616446" cy="1547727"/>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30DCC96-35DA-4BB8-A01D-75E1D2ECE06F}"/>
                    </a:ext>
                  </a:extLst>
                </p:cNvPr>
                <p:cNvCxnSpPr>
                  <a:cxnSpLocks/>
                </p:cNvCxnSpPr>
                <p:nvPr/>
              </p:nvCxnSpPr>
              <p:spPr>
                <a:xfrm>
                  <a:off x="6691745" y="3233281"/>
                  <a:ext cx="2064328" cy="100621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6F0F7DA-BAB2-4963-9034-653B2FF16D37}"/>
                    </a:ext>
                  </a:extLst>
                </p:cNvPr>
                <p:cNvCxnSpPr>
                  <a:cxnSpLocks/>
                  <a:endCxn id="60" idx="4"/>
                </p:cNvCxnSpPr>
                <p:nvPr/>
              </p:nvCxnSpPr>
              <p:spPr>
                <a:xfrm>
                  <a:off x="6691744" y="3233281"/>
                  <a:ext cx="1" cy="2354719"/>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28085992-2026-4833-9A85-B6D8E1DFD355}"/>
                    </a:ext>
                  </a:extLst>
                </p:cNvPr>
                <p:cNvCxnSpPr>
                  <a:cxnSpLocks/>
                </p:cNvCxnSpPr>
                <p:nvPr/>
              </p:nvCxnSpPr>
              <p:spPr>
                <a:xfrm flipH="1">
                  <a:off x="4591519" y="3233281"/>
                  <a:ext cx="2064327" cy="856583"/>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grpSp>
        <p:sp>
          <p:nvSpPr>
            <p:cNvPr id="55" name="TextBox 54">
              <a:extLst>
                <a:ext uri="{FF2B5EF4-FFF2-40B4-BE49-F238E27FC236}">
                  <a16:creationId xmlns:a16="http://schemas.microsoft.com/office/drawing/2014/main" id="{7033845A-CD56-4929-B6FE-F3C998FC5681}"/>
                </a:ext>
              </a:extLst>
            </p:cNvPr>
            <p:cNvSpPr txBox="1"/>
            <p:nvPr/>
          </p:nvSpPr>
          <p:spPr>
            <a:xfrm rot="20995577">
              <a:off x="734659" y="235342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01</a:t>
              </a:r>
            </a:p>
            <a:p>
              <a:pPr algn="ctr"/>
              <a:r>
                <a:rPr lang="en-US" b="1" dirty="0" err="1">
                  <a:solidFill>
                    <a:schemeClr val="bg1"/>
                  </a:solidFill>
                  <a:latin typeface="Yeseva One" panose="00000500000000000000"/>
                </a:rPr>
                <a:t>Giới</a:t>
              </a:r>
              <a:r>
                <a:rPr lang="en-US" b="1" dirty="0">
                  <a:solidFill>
                    <a:schemeClr val="bg1"/>
                  </a:solidFill>
                  <a:latin typeface="Yeseva One" panose="00000500000000000000"/>
                </a:rPr>
                <a:t> </a:t>
              </a:r>
              <a:r>
                <a:rPr lang="en-US" b="1" dirty="0" err="1">
                  <a:solidFill>
                    <a:schemeClr val="bg1"/>
                  </a:solidFill>
                  <a:latin typeface="Yeseva One" panose="00000500000000000000"/>
                </a:rPr>
                <a:t>thiệu</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56" name="TextBox 55">
              <a:extLst>
                <a:ext uri="{FF2B5EF4-FFF2-40B4-BE49-F238E27FC236}">
                  <a16:creationId xmlns:a16="http://schemas.microsoft.com/office/drawing/2014/main" id="{67C55F2E-2520-409C-B2DB-E939E70EF9F7}"/>
                </a:ext>
              </a:extLst>
            </p:cNvPr>
            <p:cNvSpPr txBox="1"/>
            <p:nvPr/>
          </p:nvSpPr>
          <p:spPr>
            <a:xfrm rot="20995577">
              <a:off x="81977" y="3935006"/>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02</a:t>
              </a:r>
            </a:p>
            <a:p>
              <a:pPr algn="ctr"/>
              <a:r>
                <a:rPr lang="en-US" b="1" dirty="0">
                  <a:solidFill>
                    <a:schemeClr val="bg1"/>
                  </a:solidFill>
                  <a:latin typeface="Yeseva One" panose="00000500000000000000"/>
                </a:rPr>
                <a:t>Ý t</a:t>
              </a:r>
              <a:r>
                <a:rPr lang="vi-VN" b="1" dirty="0">
                  <a:solidFill>
                    <a:schemeClr val="bg1"/>
                  </a:solidFill>
                  <a:latin typeface="Yeseva One" panose="00000500000000000000"/>
                </a:rPr>
                <a:t>ư</a:t>
              </a:r>
              <a:r>
                <a:rPr lang="en-US" b="1" dirty="0" err="1">
                  <a:solidFill>
                    <a:schemeClr val="bg1"/>
                  </a:solidFill>
                  <a:latin typeface="Yeseva One" panose="00000500000000000000"/>
                </a:rPr>
                <a:t>ởng</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57" name="TextBox 56">
              <a:extLst>
                <a:ext uri="{FF2B5EF4-FFF2-40B4-BE49-F238E27FC236}">
                  <a16:creationId xmlns:a16="http://schemas.microsoft.com/office/drawing/2014/main" id="{D1C3822E-27A5-4C3B-8FC4-53B226811DA5}"/>
                </a:ext>
              </a:extLst>
            </p:cNvPr>
            <p:cNvSpPr txBox="1"/>
            <p:nvPr/>
          </p:nvSpPr>
          <p:spPr>
            <a:xfrm rot="20995577">
              <a:off x="-1462711" y="3877563"/>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03</a:t>
              </a:r>
            </a:p>
            <a:p>
              <a:pPr algn="ctr"/>
              <a:r>
                <a:rPr lang="en-US" b="1" dirty="0" err="1">
                  <a:solidFill>
                    <a:schemeClr val="bg1"/>
                  </a:solidFill>
                  <a:latin typeface="Yeseva One" panose="00000500000000000000"/>
                </a:rPr>
                <a:t>Lý</a:t>
              </a:r>
              <a:r>
                <a:rPr lang="en-US" b="1" dirty="0">
                  <a:solidFill>
                    <a:schemeClr val="bg1"/>
                  </a:solidFill>
                  <a:latin typeface="Yeseva One" panose="00000500000000000000"/>
                </a:rPr>
                <a:t> </a:t>
              </a:r>
              <a:r>
                <a:rPr lang="en-US" b="1" dirty="0" err="1">
                  <a:solidFill>
                    <a:schemeClr val="bg1"/>
                  </a:solidFill>
                  <a:latin typeface="Yeseva One" panose="00000500000000000000"/>
                </a:rPr>
                <a:t>thuyết</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58" name="TextBox 57">
              <a:extLst>
                <a:ext uri="{FF2B5EF4-FFF2-40B4-BE49-F238E27FC236}">
                  <a16:creationId xmlns:a16="http://schemas.microsoft.com/office/drawing/2014/main" id="{89FA4FA6-4DEF-4935-A8EE-4029DAFF3ECC}"/>
                </a:ext>
              </a:extLst>
            </p:cNvPr>
            <p:cNvSpPr txBox="1"/>
            <p:nvPr/>
          </p:nvSpPr>
          <p:spPr>
            <a:xfrm rot="20995577">
              <a:off x="-1977440" y="216809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04</a:t>
              </a:r>
            </a:p>
            <a:p>
              <a:pPr algn="ctr"/>
              <a:r>
                <a:rPr lang="en-US" b="1" dirty="0" err="1">
                  <a:solidFill>
                    <a:schemeClr val="bg1"/>
                  </a:solidFill>
                  <a:latin typeface="Yeseva One" panose="00000500000000000000"/>
                </a:rPr>
                <a:t>Thực</a:t>
              </a:r>
              <a:r>
                <a:rPr lang="en-US" b="1" dirty="0">
                  <a:solidFill>
                    <a:schemeClr val="bg1"/>
                  </a:solidFill>
                  <a:latin typeface="Yeseva One" panose="00000500000000000000"/>
                </a:rPr>
                <a:t> </a:t>
              </a:r>
              <a:r>
                <a:rPr lang="en-US" b="1" dirty="0" err="1">
                  <a:solidFill>
                    <a:schemeClr val="bg1"/>
                  </a:solidFill>
                  <a:latin typeface="Yeseva One" panose="00000500000000000000"/>
                </a:rPr>
                <a:t>hành</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59" name="TextBox 58">
              <a:extLst>
                <a:ext uri="{FF2B5EF4-FFF2-40B4-BE49-F238E27FC236}">
                  <a16:creationId xmlns:a16="http://schemas.microsoft.com/office/drawing/2014/main" id="{3A59EB2D-5C1A-44EF-960E-52D549855C01}"/>
                </a:ext>
              </a:extLst>
            </p:cNvPr>
            <p:cNvSpPr txBox="1"/>
            <p:nvPr/>
          </p:nvSpPr>
          <p:spPr>
            <a:xfrm rot="20995577">
              <a:off x="-513671" y="1233508"/>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05</a:t>
              </a:r>
            </a:p>
            <a:p>
              <a:pPr algn="ctr"/>
              <a:r>
                <a:rPr lang="en-US" b="1" dirty="0" err="1">
                  <a:solidFill>
                    <a:schemeClr val="bg1"/>
                  </a:solidFill>
                  <a:latin typeface="Yeseva One" panose="00000500000000000000"/>
                </a:rPr>
                <a:t>Nhận</a:t>
              </a:r>
              <a:r>
                <a:rPr lang="en-US" b="1" dirty="0">
                  <a:solidFill>
                    <a:schemeClr val="bg1"/>
                  </a:solidFill>
                  <a:latin typeface="Yeseva One" panose="00000500000000000000"/>
                </a:rPr>
                <a:t> </a:t>
              </a:r>
              <a:r>
                <a:rPr lang="en-US" b="1" dirty="0" err="1">
                  <a:solidFill>
                    <a:schemeClr val="bg1"/>
                  </a:solidFill>
                  <a:latin typeface="Yeseva One" panose="00000500000000000000"/>
                </a:rPr>
                <a:t>xét</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grpSp>
      <p:cxnSp>
        <p:nvCxnSpPr>
          <p:cNvPr id="67" name="Straight Connector 66">
            <a:extLst>
              <a:ext uri="{FF2B5EF4-FFF2-40B4-BE49-F238E27FC236}">
                <a16:creationId xmlns:a16="http://schemas.microsoft.com/office/drawing/2014/main" id="{3A1F5D6A-3025-4F3C-85BB-A60859640497}"/>
              </a:ext>
            </a:extLst>
          </p:cNvPr>
          <p:cNvCxnSpPr/>
          <p:nvPr/>
        </p:nvCxnSpPr>
        <p:spPr>
          <a:xfrm>
            <a:off x="1219596" y="697222"/>
            <a:ext cx="4565772" cy="0"/>
          </a:xfrm>
          <a:prstGeom prst="line">
            <a:avLst/>
          </a:prstGeom>
          <a:ln w="38100">
            <a:solidFill>
              <a:schemeClr val="bg1"/>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796788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a:extLst>
              <a:ext uri="{FF2B5EF4-FFF2-40B4-BE49-F238E27FC236}">
                <a16:creationId xmlns:a16="http://schemas.microsoft.com/office/drawing/2014/main" id="{2CBCA625-893B-4B98-901D-493DC8BE2DC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998" y="0"/>
            <a:ext cx="12190004" cy="6858000"/>
          </a:xfrm>
          <a:prstGeom prst="rect">
            <a:avLst/>
          </a:prstGeom>
        </p:spPr>
      </p:pic>
      <p:grpSp>
        <p:nvGrpSpPr>
          <p:cNvPr id="142" name="组合 13">
            <a:extLst>
              <a:ext uri="{FF2B5EF4-FFF2-40B4-BE49-F238E27FC236}">
                <a16:creationId xmlns:a16="http://schemas.microsoft.com/office/drawing/2014/main" id="{8A03658F-BC69-486F-9F3E-BA0CB4D78947}"/>
              </a:ext>
            </a:extLst>
          </p:cNvPr>
          <p:cNvGrpSpPr/>
          <p:nvPr/>
        </p:nvGrpSpPr>
        <p:grpSpPr>
          <a:xfrm>
            <a:off x="0" y="330395"/>
            <a:ext cx="5518041" cy="1055710"/>
            <a:chOff x="0" y="330395"/>
            <a:chExt cx="5518041" cy="1055710"/>
          </a:xfrm>
        </p:grpSpPr>
        <p:grpSp>
          <p:nvGrpSpPr>
            <p:cNvPr id="143" name="组合 1">
              <a:extLst>
                <a:ext uri="{FF2B5EF4-FFF2-40B4-BE49-F238E27FC236}">
                  <a16:creationId xmlns:a16="http://schemas.microsoft.com/office/drawing/2014/main" id="{0F09F739-7F5C-4642-AB54-676D8BB44FD2}"/>
                </a:ext>
              </a:extLst>
            </p:cNvPr>
            <p:cNvGrpSpPr/>
            <p:nvPr/>
          </p:nvGrpSpPr>
          <p:grpSpPr>
            <a:xfrm>
              <a:off x="0" y="330395"/>
              <a:ext cx="952409" cy="1055710"/>
              <a:chOff x="-1" y="1447994"/>
              <a:chExt cx="2805034" cy="3109278"/>
            </a:xfrm>
          </p:grpSpPr>
          <p:sp>
            <p:nvSpPr>
              <p:cNvPr id="156" name="等腰三角形 2">
                <a:extLst>
                  <a:ext uri="{FF2B5EF4-FFF2-40B4-BE49-F238E27FC236}">
                    <a16:creationId xmlns:a16="http://schemas.microsoft.com/office/drawing/2014/main" id="{2D5D958D-983D-4714-A803-C3453DE8622C}"/>
                  </a:ext>
                </a:extLst>
              </p:cNvPr>
              <p:cNvSpPr/>
              <p:nvPr/>
            </p:nvSpPr>
            <p:spPr>
              <a:xfrm rot="5400000">
                <a:off x="1494447" y="1952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57" name="等腰三角形 3">
                <a:extLst>
                  <a:ext uri="{FF2B5EF4-FFF2-40B4-BE49-F238E27FC236}">
                    <a16:creationId xmlns:a16="http://schemas.microsoft.com/office/drawing/2014/main" id="{FEE20349-EE6B-4EF1-88BB-7889D8C7EE88}"/>
                  </a:ext>
                </a:extLst>
              </p:cNvPr>
              <p:cNvSpPr/>
              <p:nvPr/>
            </p:nvSpPr>
            <p:spPr>
              <a:xfrm rot="5400000">
                <a:off x="1071974" y="2824215"/>
                <a:ext cx="1861431" cy="1604683"/>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58" name="等腰三角形 4">
                <a:extLst>
                  <a:ext uri="{FF2B5EF4-FFF2-40B4-BE49-F238E27FC236}">
                    <a16:creationId xmlns:a16="http://schemas.microsoft.com/office/drawing/2014/main" id="{E15A6BDD-A471-40AF-9600-64F8DE679031}"/>
                  </a:ext>
                </a:extLst>
              </p:cNvPr>
              <p:cNvSpPr/>
              <p:nvPr/>
            </p:nvSpPr>
            <p:spPr>
              <a:xfrm rot="5400000">
                <a:off x="666283"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59" name="等腰三角形 5">
                <a:extLst>
                  <a:ext uri="{FF2B5EF4-FFF2-40B4-BE49-F238E27FC236}">
                    <a16:creationId xmlns:a16="http://schemas.microsoft.com/office/drawing/2014/main" id="{F7B455AD-F6D8-4F56-982E-BA01C01DA6B4}"/>
                  </a:ext>
                </a:extLst>
              </p:cNvPr>
              <p:cNvSpPr/>
              <p:nvPr/>
            </p:nvSpPr>
            <p:spPr>
              <a:xfrm rot="5400000">
                <a:off x="25871"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60" name="等腰三角形 7">
                <a:extLst>
                  <a:ext uri="{FF2B5EF4-FFF2-40B4-BE49-F238E27FC236}">
                    <a16:creationId xmlns:a16="http://schemas.microsoft.com/office/drawing/2014/main" id="{AE001245-4E7A-4393-91DA-C903E5B2493D}"/>
                  </a:ext>
                </a:extLst>
              </p:cNvPr>
              <p:cNvSpPr/>
              <p:nvPr/>
            </p:nvSpPr>
            <p:spPr>
              <a:xfrm rot="5400000">
                <a:off x="-123297"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61" name="等腰三角形 8">
                <a:extLst>
                  <a:ext uri="{FF2B5EF4-FFF2-40B4-BE49-F238E27FC236}">
                    <a16:creationId xmlns:a16="http://schemas.microsoft.com/office/drawing/2014/main" id="{43A582B3-F89C-4FDB-BDC7-E5A422691434}"/>
                  </a:ext>
                </a:extLst>
              </p:cNvPr>
              <p:cNvSpPr/>
              <p:nvPr/>
            </p:nvSpPr>
            <p:spPr>
              <a:xfrm rot="5400000">
                <a:off x="-41147"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162" name="等腰三角形 9">
                <a:extLst>
                  <a:ext uri="{FF2B5EF4-FFF2-40B4-BE49-F238E27FC236}">
                    <a16:creationId xmlns:a16="http://schemas.microsoft.com/office/drawing/2014/main" id="{2A9335AC-6E15-4779-A8A4-D86AA1E2C5DD}"/>
                  </a:ext>
                </a:extLst>
              </p:cNvPr>
              <p:cNvSpPr/>
              <p:nvPr/>
            </p:nvSpPr>
            <p:spPr>
              <a:xfrm rot="5400000">
                <a:off x="-50998" y="3868826"/>
                <a:ext cx="739443" cy="63745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sp>
          <p:nvSpPr>
            <p:cNvPr id="144" name="文本框 31">
              <a:extLst>
                <a:ext uri="{FF2B5EF4-FFF2-40B4-BE49-F238E27FC236}">
                  <a16:creationId xmlns:a16="http://schemas.microsoft.com/office/drawing/2014/main" id="{056C5CB8-50C5-4A50-A48F-16203DB43713}"/>
                </a:ext>
              </a:extLst>
            </p:cNvPr>
            <p:cNvSpPr txBox="1"/>
            <p:nvPr/>
          </p:nvSpPr>
          <p:spPr>
            <a:xfrm>
              <a:off x="1170012" y="559179"/>
              <a:ext cx="4348029" cy="584775"/>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Ứng</a:t>
              </a:r>
              <a:r>
                <a:rPr kumimoji="0" lang="en-US" altLang="zh-CN" sz="3200" b="0"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rPr>
                <a:t> </a:t>
              </a:r>
              <a:r>
                <a:rPr kumimoji="0" lang="en-US" altLang="zh-CN" sz="3200" b="0"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dụng</a:t>
              </a:r>
              <a:r>
                <a:rPr kumimoji="0" lang="en-US" altLang="zh-CN" sz="3200" b="0"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rPr>
                <a:t> </a:t>
              </a:r>
              <a:r>
                <a:rPr kumimoji="0" lang="en-US" altLang="zh-CN" sz="3200" b="0"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thuật</a:t>
              </a:r>
              <a:r>
                <a:rPr kumimoji="0" lang="en-US" altLang="zh-CN" sz="3200" b="0"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rPr>
                <a:t> </a:t>
              </a:r>
              <a:r>
                <a:rPr kumimoji="0" lang="en-US" altLang="zh-CN" sz="3200" b="0"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toán</a:t>
              </a:r>
              <a:endParaRPr kumimoji="0" lang="zh-CN" altLang="en-US" sz="3200" b="0"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endParaRPr>
            </a:p>
          </p:txBody>
        </p:sp>
        <p:grpSp>
          <p:nvGrpSpPr>
            <p:cNvPr id="145" name="组合 33">
              <a:extLst>
                <a:ext uri="{FF2B5EF4-FFF2-40B4-BE49-F238E27FC236}">
                  <a16:creationId xmlns:a16="http://schemas.microsoft.com/office/drawing/2014/main" id="{CB9760C5-1840-45A4-A9CB-607CC7AD8DDB}"/>
                </a:ext>
              </a:extLst>
            </p:cNvPr>
            <p:cNvGrpSpPr/>
            <p:nvPr/>
          </p:nvGrpSpPr>
          <p:grpSpPr>
            <a:xfrm>
              <a:off x="3416530" y="575300"/>
              <a:ext cx="168045" cy="168045"/>
              <a:chOff x="3300742" y="531547"/>
              <a:chExt cx="878349" cy="878349"/>
            </a:xfrm>
          </p:grpSpPr>
          <p:sp>
            <p:nvSpPr>
              <p:cNvPr id="153" name="椭圆 34">
                <a:extLst>
                  <a:ext uri="{FF2B5EF4-FFF2-40B4-BE49-F238E27FC236}">
                    <a16:creationId xmlns:a16="http://schemas.microsoft.com/office/drawing/2014/main" id="{66D03D44-8481-43FB-A313-CC5621B542EE}"/>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54" name="椭圆 35">
                <a:extLst>
                  <a:ext uri="{FF2B5EF4-FFF2-40B4-BE49-F238E27FC236}">
                    <a16:creationId xmlns:a16="http://schemas.microsoft.com/office/drawing/2014/main" id="{5079744B-7BA3-46F4-A969-B3FFF90C1AEA}"/>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55" name="椭圆 36">
                <a:extLst>
                  <a:ext uri="{FF2B5EF4-FFF2-40B4-BE49-F238E27FC236}">
                    <a16:creationId xmlns:a16="http://schemas.microsoft.com/office/drawing/2014/main" id="{9C94460C-CE0A-412C-855A-B89F902EDF9B}"/>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grpSp>
          <p:nvGrpSpPr>
            <p:cNvPr id="146" name="组合 37">
              <a:extLst>
                <a:ext uri="{FF2B5EF4-FFF2-40B4-BE49-F238E27FC236}">
                  <a16:creationId xmlns:a16="http://schemas.microsoft.com/office/drawing/2014/main" id="{FE1A8D80-40DC-487B-B8EB-8CAC01A10778}"/>
                </a:ext>
              </a:extLst>
            </p:cNvPr>
            <p:cNvGrpSpPr/>
            <p:nvPr/>
          </p:nvGrpSpPr>
          <p:grpSpPr>
            <a:xfrm>
              <a:off x="2079855" y="791024"/>
              <a:ext cx="168045" cy="168045"/>
              <a:chOff x="3300742" y="531547"/>
              <a:chExt cx="878349" cy="878349"/>
            </a:xfrm>
          </p:grpSpPr>
          <p:sp>
            <p:nvSpPr>
              <p:cNvPr id="150" name="椭圆 38">
                <a:extLst>
                  <a:ext uri="{FF2B5EF4-FFF2-40B4-BE49-F238E27FC236}">
                    <a16:creationId xmlns:a16="http://schemas.microsoft.com/office/drawing/2014/main" id="{4FF04D81-E069-428B-B14C-1D9AF92BCBBB}"/>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51" name="椭圆 39">
                <a:extLst>
                  <a:ext uri="{FF2B5EF4-FFF2-40B4-BE49-F238E27FC236}">
                    <a16:creationId xmlns:a16="http://schemas.microsoft.com/office/drawing/2014/main" id="{CEBDF03B-91FA-49D0-9F9E-72B37DAB79BF}"/>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152" name="椭圆 40">
                <a:extLst>
                  <a:ext uri="{FF2B5EF4-FFF2-40B4-BE49-F238E27FC236}">
                    <a16:creationId xmlns:a16="http://schemas.microsoft.com/office/drawing/2014/main" id="{749F9EB8-0424-475C-8DA9-C8521A3DBB8E}"/>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cxnSp>
          <p:nvCxnSpPr>
            <p:cNvPr id="147" name="直接连接符 41">
              <a:extLst>
                <a:ext uri="{FF2B5EF4-FFF2-40B4-BE49-F238E27FC236}">
                  <a16:creationId xmlns:a16="http://schemas.microsoft.com/office/drawing/2014/main" id="{BE722E34-2AD5-4C8C-B6D9-E1383B1A7B67}"/>
                </a:ext>
              </a:extLst>
            </p:cNvPr>
            <p:cNvCxnSpPr>
              <a:cxnSpLocks/>
            </p:cNvCxnSpPr>
            <p:nvPr/>
          </p:nvCxnSpPr>
          <p:spPr>
            <a:xfrm flipH="1">
              <a:off x="3819306" y="710604"/>
              <a:ext cx="178924" cy="178925"/>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42">
              <a:extLst>
                <a:ext uri="{FF2B5EF4-FFF2-40B4-BE49-F238E27FC236}">
                  <a16:creationId xmlns:a16="http://schemas.microsoft.com/office/drawing/2014/main" id="{23DA0B6C-3900-4042-A70E-64C220492A67}"/>
                </a:ext>
              </a:extLst>
            </p:cNvPr>
            <p:cNvCxnSpPr>
              <a:cxnSpLocks/>
            </p:cNvCxnSpPr>
            <p:nvPr/>
          </p:nvCxnSpPr>
          <p:spPr>
            <a:xfrm flipH="1">
              <a:off x="2938521" y="387606"/>
              <a:ext cx="207937" cy="207938"/>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44">
              <a:extLst>
                <a:ext uri="{FF2B5EF4-FFF2-40B4-BE49-F238E27FC236}">
                  <a16:creationId xmlns:a16="http://schemas.microsoft.com/office/drawing/2014/main" id="{07B5E736-C6B0-4A57-87C9-BD5D64393D12}"/>
                </a:ext>
              </a:extLst>
            </p:cNvPr>
            <p:cNvCxnSpPr>
              <a:cxnSpLocks/>
            </p:cNvCxnSpPr>
            <p:nvPr/>
          </p:nvCxnSpPr>
          <p:spPr>
            <a:xfrm flipH="1">
              <a:off x="1878241" y="710604"/>
              <a:ext cx="113257" cy="113259"/>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3" name="Group 162">
            <a:extLst>
              <a:ext uri="{FF2B5EF4-FFF2-40B4-BE49-F238E27FC236}">
                <a16:creationId xmlns:a16="http://schemas.microsoft.com/office/drawing/2014/main" id="{7D137699-E31F-45E6-8D72-0F897577B25E}"/>
              </a:ext>
            </a:extLst>
          </p:cNvPr>
          <p:cNvGrpSpPr/>
          <p:nvPr/>
        </p:nvGrpSpPr>
        <p:grpSpPr>
          <a:xfrm>
            <a:off x="1553476" y="1553082"/>
            <a:ext cx="5235274" cy="663226"/>
            <a:chOff x="1024466" y="961589"/>
            <a:chExt cx="3543060" cy="663226"/>
          </a:xfrm>
        </p:grpSpPr>
        <p:grpSp>
          <p:nvGrpSpPr>
            <p:cNvPr id="164" name="Google Shape;434;p51">
              <a:extLst>
                <a:ext uri="{FF2B5EF4-FFF2-40B4-BE49-F238E27FC236}">
                  <a16:creationId xmlns:a16="http://schemas.microsoft.com/office/drawing/2014/main" id="{B4C4E77A-8265-4B6A-B5E7-918F1A482A86}"/>
                </a:ext>
              </a:extLst>
            </p:cNvPr>
            <p:cNvGrpSpPr/>
            <p:nvPr/>
          </p:nvGrpSpPr>
          <p:grpSpPr>
            <a:xfrm rot="-5400000">
              <a:off x="734108" y="1265458"/>
              <a:ext cx="649715" cy="69000"/>
              <a:chOff x="684763" y="3506750"/>
              <a:chExt cx="3536825" cy="69000"/>
            </a:xfrm>
          </p:grpSpPr>
          <p:sp>
            <p:nvSpPr>
              <p:cNvPr id="166" name="Google Shape;435;p51">
                <a:extLst>
                  <a:ext uri="{FF2B5EF4-FFF2-40B4-BE49-F238E27FC236}">
                    <a16:creationId xmlns:a16="http://schemas.microsoft.com/office/drawing/2014/main" id="{1D34141E-21A8-4CD6-B050-0B6E6C4D9531}"/>
                  </a:ext>
                </a:extLst>
              </p:cNvPr>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7" name="Google Shape;436;p51">
                <a:extLst>
                  <a:ext uri="{FF2B5EF4-FFF2-40B4-BE49-F238E27FC236}">
                    <a16:creationId xmlns:a16="http://schemas.microsoft.com/office/drawing/2014/main" id="{EC341D58-F94A-4B01-9609-E6A53DD48856}"/>
                  </a:ext>
                </a:extLst>
              </p:cNvPr>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8" name="Google Shape;437;p51">
                <a:extLst>
                  <a:ext uri="{FF2B5EF4-FFF2-40B4-BE49-F238E27FC236}">
                    <a16:creationId xmlns:a16="http://schemas.microsoft.com/office/drawing/2014/main" id="{702AB3BF-5E6A-45F9-98AA-CDDF6BBDE965}"/>
                  </a:ext>
                </a:extLst>
              </p:cNvPr>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9" name="Google Shape;438;p51">
                <a:extLst>
                  <a:ext uri="{FF2B5EF4-FFF2-40B4-BE49-F238E27FC236}">
                    <a16:creationId xmlns:a16="http://schemas.microsoft.com/office/drawing/2014/main" id="{88608004-F51E-4BF0-ADA2-CFB8B28F4B6E}"/>
                  </a:ext>
                </a:extLst>
              </p:cNvPr>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useBgFill="1">
          <p:nvSpPr>
            <p:cNvPr id="165" name="TextBox 164">
              <a:extLst>
                <a:ext uri="{FF2B5EF4-FFF2-40B4-BE49-F238E27FC236}">
                  <a16:creationId xmlns:a16="http://schemas.microsoft.com/office/drawing/2014/main" id="{4D619360-215F-41EA-A485-CC1D9CF24512}"/>
                </a:ext>
              </a:extLst>
            </p:cNvPr>
            <p:cNvSpPr txBox="1"/>
            <p:nvPr/>
          </p:nvSpPr>
          <p:spPr>
            <a:xfrm>
              <a:off x="1353187" y="961589"/>
              <a:ext cx="3214339" cy="461665"/>
            </a:xfrm>
            <a:prstGeom prst="rect">
              <a:avLst/>
            </a:prstGeom>
          </p:spPr>
          <p:txBody>
            <a:bodyPr wrap="square" rtlCol="0">
              <a:spAutoFit/>
            </a:bodyPr>
            <a:lstStyle/>
            <a:p>
              <a:r>
                <a:rPr lang="en-US" sz="2400" b="1" i="0" u="none" strike="noStrike">
                  <a:solidFill>
                    <a:schemeClr val="bg1"/>
                  </a:solidFill>
                  <a:effectLst/>
                  <a:latin typeface="Arial" panose="020B0604020202020204" pitchFamily="34" charset="0"/>
                </a:rPr>
                <a:t>Phân tích dữ liệu không gian</a:t>
              </a:r>
              <a:endParaRPr lang="en-US" sz="2400" b="1" dirty="0">
                <a:solidFill>
                  <a:schemeClr val="bg1"/>
                </a:solidFill>
                <a:latin typeface="Yeseva One" panose="00000500000000000000"/>
                <a:cs typeface="Times New Roman" panose="02020603050405020304" pitchFamily="18" charset="0"/>
              </a:endParaRPr>
            </a:p>
          </p:txBody>
        </p:sp>
      </p:grpSp>
      <p:grpSp>
        <p:nvGrpSpPr>
          <p:cNvPr id="170" name="Group 169">
            <a:extLst>
              <a:ext uri="{FF2B5EF4-FFF2-40B4-BE49-F238E27FC236}">
                <a16:creationId xmlns:a16="http://schemas.microsoft.com/office/drawing/2014/main" id="{E0BE355D-2E9B-4769-AFC6-D593669D5996}"/>
              </a:ext>
            </a:extLst>
          </p:cNvPr>
          <p:cNvGrpSpPr/>
          <p:nvPr/>
        </p:nvGrpSpPr>
        <p:grpSpPr>
          <a:xfrm>
            <a:off x="1372351" y="4069616"/>
            <a:ext cx="3978381" cy="907296"/>
            <a:chOff x="1024466" y="717519"/>
            <a:chExt cx="3313999" cy="907296"/>
          </a:xfrm>
        </p:grpSpPr>
        <p:grpSp>
          <p:nvGrpSpPr>
            <p:cNvPr id="171" name="Google Shape;434;p51">
              <a:extLst>
                <a:ext uri="{FF2B5EF4-FFF2-40B4-BE49-F238E27FC236}">
                  <a16:creationId xmlns:a16="http://schemas.microsoft.com/office/drawing/2014/main" id="{D6BF34C6-4EA6-4D57-B105-8F0E5882BEF1}"/>
                </a:ext>
              </a:extLst>
            </p:cNvPr>
            <p:cNvGrpSpPr/>
            <p:nvPr/>
          </p:nvGrpSpPr>
          <p:grpSpPr>
            <a:xfrm rot="-5400000">
              <a:off x="734108" y="1265458"/>
              <a:ext cx="649715" cy="69000"/>
              <a:chOff x="684763" y="3506750"/>
              <a:chExt cx="3536825" cy="69000"/>
            </a:xfrm>
          </p:grpSpPr>
          <p:sp>
            <p:nvSpPr>
              <p:cNvPr id="173" name="Google Shape;435;p51">
                <a:extLst>
                  <a:ext uri="{FF2B5EF4-FFF2-40B4-BE49-F238E27FC236}">
                    <a16:creationId xmlns:a16="http://schemas.microsoft.com/office/drawing/2014/main" id="{7F7EC368-FC6B-48FE-A2C5-D2C69D263606}"/>
                  </a:ext>
                </a:extLst>
              </p:cNvPr>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4" name="Google Shape;436;p51">
                <a:extLst>
                  <a:ext uri="{FF2B5EF4-FFF2-40B4-BE49-F238E27FC236}">
                    <a16:creationId xmlns:a16="http://schemas.microsoft.com/office/drawing/2014/main" id="{6512FC51-A258-48C4-9ADA-EC368DBF9AE4}"/>
                  </a:ext>
                </a:extLst>
              </p:cNvPr>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5" name="Google Shape;437;p51">
                <a:extLst>
                  <a:ext uri="{FF2B5EF4-FFF2-40B4-BE49-F238E27FC236}">
                    <a16:creationId xmlns:a16="http://schemas.microsoft.com/office/drawing/2014/main" id="{C70FAA57-7DB0-4198-8282-828D50E30D12}"/>
                  </a:ext>
                </a:extLst>
              </p:cNvPr>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6" name="Google Shape;438;p51">
                <a:extLst>
                  <a:ext uri="{FF2B5EF4-FFF2-40B4-BE49-F238E27FC236}">
                    <a16:creationId xmlns:a16="http://schemas.microsoft.com/office/drawing/2014/main" id="{5263DCC8-B625-474B-BFD4-06D124CD8D4A}"/>
                  </a:ext>
                </a:extLst>
              </p:cNvPr>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useBgFill="1">
          <p:nvSpPr>
            <p:cNvPr id="172" name="TextBox 171">
              <a:extLst>
                <a:ext uri="{FF2B5EF4-FFF2-40B4-BE49-F238E27FC236}">
                  <a16:creationId xmlns:a16="http://schemas.microsoft.com/office/drawing/2014/main" id="{B6A5112C-8AA8-4E6D-A83B-770AF3C0F625}"/>
                </a:ext>
              </a:extLst>
            </p:cNvPr>
            <p:cNvSpPr txBox="1"/>
            <p:nvPr/>
          </p:nvSpPr>
          <p:spPr>
            <a:xfrm>
              <a:off x="1339674" y="717519"/>
              <a:ext cx="2998791" cy="461665"/>
            </a:xfrm>
            <a:prstGeom prst="rect">
              <a:avLst/>
            </a:prstGeom>
          </p:spPr>
          <p:txBody>
            <a:bodyPr wrap="square" rtlCol="0">
              <a:spAutoFit/>
            </a:bodyPr>
            <a:lstStyle/>
            <a:p>
              <a:r>
                <a:rPr lang="en-US" sz="2400" b="1" i="0" u="none" strike="noStrike">
                  <a:solidFill>
                    <a:schemeClr val="bg1"/>
                  </a:solidFill>
                  <a:effectLst/>
                  <a:latin typeface="Arial" panose="020B0604020202020204" pitchFamily="34" charset="0"/>
                </a:rPr>
                <a:t>Phân đoạn khách hàng</a:t>
              </a:r>
              <a:endParaRPr lang="en-US" sz="2400" b="1" dirty="0">
                <a:solidFill>
                  <a:schemeClr val="bg1"/>
                </a:solidFill>
                <a:latin typeface="Yeseva One" panose="00000500000000000000"/>
                <a:cs typeface="Times New Roman" panose="02020603050405020304" pitchFamily="18" charset="0"/>
              </a:endParaRPr>
            </a:p>
          </p:txBody>
        </p:sp>
      </p:grpSp>
      <p:sp useBgFill="1">
        <p:nvSpPr>
          <p:cNvPr id="191" name="TextBox 190">
            <a:extLst>
              <a:ext uri="{FF2B5EF4-FFF2-40B4-BE49-F238E27FC236}">
                <a16:creationId xmlns:a16="http://schemas.microsoft.com/office/drawing/2014/main" id="{E88C71E6-B0B9-4C82-B428-F60F4AB14C5D}"/>
              </a:ext>
            </a:extLst>
          </p:cNvPr>
          <p:cNvSpPr txBox="1"/>
          <p:nvPr/>
        </p:nvSpPr>
        <p:spPr>
          <a:xfrm>
            <a:off x="2039199" y="2094402"/>
            <a:ext cx="3753878" cy="923330"/>
          </a:xfrm>
          <a:prstGeom prst="rect">
            <a:avLst/>
          </a:prstGeom>
        </p:spPr>
        <p:txBody>
          <a:bodyPr wrap="square" rtlCol="0">
            <a:spAutoFit/>
          </a:bodyPr>
          <a:lstStyle/>
          <a:p>
            <a:pPr rtl="0" fontAlgn="base">
              <a:spcBef>
                <a:spcPts val="1200"/>
              </a:spcBef>
              <a:spcAft>
                <a:spcPts val="1200"/>
              </a:spcAft>
            </a:pPr>
            <a:r>
              <a:rPr lang="en-US" dirty="0" err="1">
                <a:solidFill>
                  <a:schemeClr val="bg1"/>
                </a:solidFill>
                <a:latin typeface="Arial" panose="020B0604020202020204" pitchFamily="34" charset="0"/>
              </a:rPr>
              <a:t>P</a:t>
            </a:r>
            <a:r>
              <a:rPr lang="en-US" sz="1800" b="0" i="0" u="none" strike="noStrike" dirty="0" err="1">
                <a:solidFill>
                  <a:schemeClr val="bg1"/>
                </a:solidFill>
                <a:effectLst/>
                <a:latin typeface="Arial" panose="020B0604020202020204" pitchFamily="34" charset="0"/>
              </a:rPr>
              <a:t>hân</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tích</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bản</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đồ</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địa</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lý</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phát</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hiện</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các</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khu</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vực</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có</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sự</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phân</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bố</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dày</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đặc</a:t>
            </a:r>
            <a:r>
              <a:rPr lang="en-US" sz="1800" b="0" i="0" u="none" strike="noStrike" dirty="0">
                <a:solidFill>
                  <a:schemeClr val="bg1"/>
                </a:solidFill>
                <a:effectLst/>
                <a:latin typeface="Arial" panose="020B0604020202020204" pitchFamily="34" charset="0"/>
              </a:rPr>
              <a:t>.</a:t>
            </a:r>
          </a:p>
        </p:txBody>
      </p:sp>
      <p:sp useBgFill="1">
        <p:nvSpPr>
          <p:cNvPr id="193" name="TextBox 192">
            <a:extLst>
              <a:ext uri="{FF2B5EF4-FFF2-40B4-BE49-F238E27FC236}">
                <a16:creationId xmlns:a16="http://schemas.microsoft.com/office/drawing/2014/main" id="{D07768CA-598B-4C4C-B73B-3D4DE9BD18AB}"/>
              </a:ext>
            </a:extLst>
          </p:cNvPr>
          <p:cNvSpPr txBox="1"/>
          <p:nvPr/>
        </p:nvSpPr>
        <p:spPr>
          <a:xfrm>
            <a:off x="1722671" y="4526182"/>
            <a:ext cx="3948877" cy="646331"/>
          </a:xfrm>
          <a:prstGeom prst="rect">
            <a:avLst/>
          </a:prstGeom>
        </p:spPr>
        <p:txBody>
          <a:bodyPr wrap="square" rtlCol="0">
            <a:spAutoFit/>
          </a:bodyPr>
          <a:lstStyle/>
          <a:p>
            <a:r>
              <a:rPr lang="vi-VN" sz="1800" b="0" i="0" u="none" strike="noStrike" dirty="0">
                <a:solidFill>
                  <a:schemeClr val="bg1"/>
                </a:solidFill>
                <a:effectLst/>
                <a:latin typeface="Arial" panose="020B0604020202020204" pitchFamily="34" charset="0"/>
              </a:rPr>
              <a:t>Phân nhóm khách hàng có hành vi mua sắm hoặc nhu cầu tương tự</a:t>
            </a:r>
            <a:endParaRPr lang="en-US" sz="1600" b="1" dirty="0">
              <a:solidFill>
                <a:schemeClr val="bg1"/>
              </a:solidFill>
              <a:latin typeface="Yeseva One" panose="00000500000000000000"/>
              <a:cs typeface="Times New Roman" panose="02020603050405020304" pitchFamily="18" charset="0"/>
            </a:endParaRPr>
          </a:p>
        </p:txBody>
      </p:sp>
      <p:grpSp>
        <p:nvGrpSpPr>
          <p:cNvPr id="196" name="Google Shape;1261;p53">
            <a:extLst>
              <a:ext uri="{FF2B5EF4-FFF2-40B4-BE49-F238E27FC236}">
                <a16:creationId xmlns:a16="http://schemas.microsoft.com/office/drawing/2014/main" id="{FFA88F9F-B6C7-4390-A5C7-6395FE78C515}"/>
              </a:ext>
            </a:extLst>
          </p:cNvPr>
          <p:cNvGrpSpPr/>
          <p:nvPr/>
        </p:nvGrpSpPr>
        <p:grpSpPr>
          <a:xfrm>
            <a:off x="790185" y="1638238"/>
            <a:ext cx="586934" cy="510816"/>
            <a:chOff x="-204788" y="1498600"/>
            <a:chExt cx="4982778" cy="4751413"/>
          </a:xfrm>
          <a:solidFill>
            <a:srgbClr val="0070C0"/>
          </a:solidFill>
        </p:grpSpPr>
        <p:sp>
          <p:nvSpPr>
            <p:cNvPr id="197" name="Google Shape;1262;p53">
              <a:extLst>
                <a:ext uri="{FF2B5EF4-FFF2-40B4-BE49-F238E27FC236}">
                  <a16:creationId xmlns:a16="http://schemas.microsoft.com/office/drawing/2014/main" id="{02BF5788-0CAA-482E-98CB-60C35FA4A93D}"/>
                </a:ext>
              </a:extLst>
            </p:cNvPr>
            <p:cNvSpPr/>
            <p:nvPr/>
          </p:nvSpPr>
          <p:spPr>
            <a:xfrm>
              <a:off x="-198438" y="2543175"/>
              <a:ext cx="3430500" cy="1052400"/>
            </a:xfrm>
            <a:custGeom>
              <a:avLst/>
              <a:gdLst/>
              <a:ahLst/>
              <a:cxnLst/>
              <a:rect l="l" t="t" r="r" b="b"/>
              <a:pathLst>
                <a:path w="120000" h="120000" extrusionOk="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B0F0"/>
                </a:solidFill>
                <a:latin typeface="Calibri"/>
                <a:ea typeface="Calibri"/>
                <a:cs typeface="Calibri"/>
                <a:sym typeface="Calibri"/>
              </a:endParaRPr>
            </a:p>
          </p:txBody>
        </p:sp>
        <p:sp>
          <p:nvSpPr>
            <p:cNvPr id="198" name="Google Shape;1263;p53">
              <a:extLst>
                <a:ext uri="{FF2B5EF4-FFF2-40B4-BE49-F238E27FC236}">
                  <a16:creationId xmlns:a16="http://schemas.microsoft.com/office/drawing/2014/main" id="{993B1CFD-6844-43D4-9E0B-8970A55075DC}"/>
                </a:ext>
              </a:extLst>
            </p:cNvPr>
            <p:cNvSpPr/>
            <p:nvPr/>
          </p:nvSpPr>
          <p:spPr>
            <a:xfrm>
              <a:off x="48931" y="3422647"/>
              <a:ext cx="1620903" cy="1050902"/>
            </a:xfrm>
            <a:custGeom>
              <a:avLst/>
              <a:gdLst/>
              <a:ahLst/>
              <a:cxnLst/>
              <a:rect l="l" t="t" r="r" b="b"/>
              <a:pathLst>
                <a:path w="120000" h="120000" extrusionOk="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grpFill/>
            <a:ln>
              <a:solidFill>
                <a:srgbClr val="002060"/>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B0F0"/>
                </a:solidFill>
                <a:latin typeface="Calibri"/>
                <a:ea typeface="Calibri"/>
                <a:cs typeface="Calibri"/>
                <a:sym typeface="Calibri"/>
              </a:endParaRPr>
            </a:p>
          </p:txBody>
        </p:sp>
        <p:sp>
          <p:nvSpPr>
            <p:cNvPr id="199" name="Google Shape;1264;p53">
              <a:extLst>
                <a:ext uri="{FF2B5EF4-FFF2-40B4-BE49-F238E27FC236}">
                  <a16:creationId xmlns:a16="http://schemas.microsoft.com/office/drawing/2014/main" id="{B254831D-2969-4E31-9F5D-710852B34AE4}"/>
                </a:ext>
              </a:extLst>
            </p:cNvPr>
            <p:cNvSpPr/>
            <p:nvPr/>
          </p:nvSpPr>
          <p:spPr>
            <a:xfrm>
              <a:off x="-201613" y="4310063"/>
              <a:ext cx="1522500" cy="1062000"/>
            </a:xfrm>
            <a:custGeom>
              <a:avLst/>
              <a:gdLst/>
              <a:ahLst/>
              <a:cxnLst/>
              <a:rect l="l" t="t" r="r" b="b"/>
              <a:pathLst>
                <a:path w="120000" h="120000" extrusionOk="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B0F0"/>
                </a:solidFill>
                <a:latin typeface="Calibri"/>
                <a:ea typeface="Calibri"/>
                <a:cs typeface="Calibri"/>
                <a:sym typeface="Calibri"/>
              </a:endParaRPr>
            </a:p>
          </p:txBody>
        </p:sp>
        <p:sp>
          <p:nvSpPr>
            <p:cNvPr id="200" name="Google Shape;1265;p53">
              <a:extLst>
                <a:ext uri="{FF2B5EF4-FFF2-40B4-BE49-F238E27FC236}">
                  <a16:creationId xmlns:a16="http://schemas.microsoft.com/office/drawing/2014/main" id="{C9AFA036-8A51-40EA-9A3D-E0AC3D4F09F9}"/>
                </a:ext>
              </a:extLst>
            </p:cNvPr>
            <p:cNvSpPr/>
            <p:nvPr/>
          </p:nvSpPr>
          <p:spPr>
            <a:xfrm>
              <a:off x="-201613" y="5187950"/>
              <a:ext cx="2236800" cy="1059000"/>
            </a:xfrm>
            <a:custGeom>
              <a:avLst/>
              <a:gdLst/>
              <a:ahLst/>
              <a:cxnLst/>
              <a:rect l="l" t="t" r="r" b="b"/>
              <a:pathLst>
                <a:path w="120000" h="120000" extrusionOk="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B0F0"/>
                </a:solidFill>
                <a:latin typeface="Calibri"/>
                <a:ea typeface="Calibri"/>
                <a:cs typeface="Calibri"/>
                <a:sym typeface="Calibri"/>
              </a:endParaRPr>
            </a:p>
          </p:txBody>
        </p:sp>
        <p:sp>
          <p:nvSpPr>
            <p:cNvPr id="201" name="Google Shape;1266;p53">
              <a:extLst>
                <a:ext uri="{FF2B5EF4-FFF2-40B4-BE49-F238E27FC236}">
                  <a16:creationId xmlns:a16="http://schemas.microsoft.com/office/drawing/2014/main" id="{49AF2078-C968-408C-9999-68DAB1231A87}"/>
                </a:ext>
              </a:extLst>
            </p:cNvPr>
            <p:cNvSpPr/>
            <p:nvPr/>
          </p:nvSpPr>
          <p:spPr>
            <a:xfrm>
              <a:off x="-204788" y="1498600"/>
              <a:ext cx="3440100" cy="1219200"/>
            </a:xfrm>
            <a:custGeom>
              <a:avLst/>
              <a:gdLst/>
              <a:ahLst/>
              <a:cxnLst/>
              <a:rect l="l" t="t" r="r" b="b"/>
              <a:pathLst>
                <a:path w="120000" h="120000" extrusionOk="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grpFill/>
            <a:ln>
              <a:solidFill>
                <a:srgbClr val="002060"/>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B0F0"/>
                </a:solidFill>
                <a:latin typeface="Calibri"/>
                <a:ea typeface="Calibri"/>
                <a:cs typeface="Calibri"/>
                <a:sym typeface="Calibri"/>
              </a:endParaRPr>
            </a:p>
          </p:txBody>
        </p:sp>
        <p:sp>
          <p:nvSpPr>
            <p:cNvPr id="202" name="Google Shape;1267;p53">
              <a:extLst>
                <a:ext uri="{FF2B5EF4-FFF2-40B4-BE49-F238E27FC236}">
                  <a16:creationId xmlns:a16="http://schemas.microsoft.com/office/drawing/2014/main" id="{0F94C92C-2300-4782-9D0A-7682F8456114}"/>
                </a:ext>
              </a:extLst>
            </p:cNvPr>
            <p:cNvSpPr/>
            <p:nvPr/>
          </p:nvSpPr>
          <p:spPr>
            <a:xfrm>
              <a:off x="1679295" y="3148022"/>
              <a:ext cx="3098695" cy="3101991"/>
            </a:xfrm>
            <a:custGeom>
              <a:avLst/>
              <a:gdLst/>
              <a:ahLst/>
              <a:cxnLst/>
              <a:rect l="l" t="t" r="r" b="b"/>
              <a:pathLst>
                <a:path w="120000" h="120000" extrusionOk="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B0F0"/>
                </a:solidFill>
                <a:latin typeface="Calibri"/>
                <a:ea typeface="Calibri"/>
                <a:cs typeface="Calibri"/>
                <a:sym typeface="Calibri"/>
              </a:endParaRPr>
            </a:p>
          </p:txBody>
        </p:sp>
      </p:grpSp>
      <p:sp>
        <p:nvSpPr>
          <p:cNvPr id="216" name="Google Shape;727;p47">
            <a:extLst>
              <a:ext uri="{FF2B5EF4-FFF2-40B4-BE49-F238E27FC236}">
                <a16:creationId xmlns:a16="http://schemas.microsoft.com/office/drawing/2014/main" id="{24EFDFF5-0F99-4DEC-8FA0-0E7DEC7359FA}"/>
              </a:ext>
            </a:extLst>
          </p:cNvPr>
          <p:cNvSpPr/>
          <p:nvPr/>
        </p:nvSpPr>
        <p:spPr>
          <a:xfrm>
            <a:off x="540381" y="4016288"/>
            <a:ext cx="695515" cy="65555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97;p31">
            <a:extLst>
              <a:ext uri="{FF2B5EF4-FFF2-40B4-BE49-F238E27FC236}">
                <a16:creationId xmlns:a16="http://schemas.microsoft.com/office/drawing/2014/main" id="{1E4475E1-925D-4B16-82B0-BF589EF4293A}"/>
              </a:ext>
            </a:extLst>
          </p:cNvPr>
          <p:cNvGrpSpPr/>
          <p:nvPr/>
        </p:nvGrpSpPr>
        <p:grpSpPr>
          <a:xfrm rot="16200000">
            <a:off x="7522127" y="307868"/>
            <a:ext cx="2317028" cy="4222433"/>
            <a:chOff x="2112475" y="238125"/>
            <a:chExt cx="3395050" cy="5238750"/>
          </a:xfrm>
        </p:grpSpPr>
        <p:sp>
          <p:nvSpPr>
            <p:cNvPr id="219" name="Google Shape;298;p31">
              <a:extLst>
                <a:ext uri="{FF2B5EF4-FFF2-40B4-BE49-F238E27FC236}">
                  <a16:creationId xmlns:a16="http://schemas.microsoft.com/office/drawing/2014/main" id="{660FA97F-97AC-4304-AA5F-451D1658CAD3}"/>
                </a:ext>
              </a:extLst>
            </p:cNvPr>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99;p31">
              <a:extLst>
                <a:ext uri="{FF2B5EF4-FFF2-40B4-BE49-F238E27FC236}">
                  <a16:creationId xmlns:a16="http://schemas.microsoft.com/office/drawing/2014/main" id="{FBD5EB03-5420-4906-B908-A1C3F230F188}"/>
                </a:ext>
              </a:extLst>
            </p:cNvPr>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00;p31">
              <a:extLst>
                <a:ext uri="{FF2B5EF4-FFF2-40B4-BE49-F238E27FC236}">
                  <a16:creationId xmlns:a16="http://schemas.microsoft.com/office/drawing/2014/main" id="{4234CC0C-B39D-47E5-98F2-6B6EE78AB018}"/>
                </a:ext>
              </a:extLst>
            </p:cNvPr>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01;p31">
              <a:extLst>
                <a:ext uri="{FF2B5EF4-FFF2-40B4-BE49-F238E27FC236}">
                  <a16:creationId xmlns:a16="http://schemas.microsoft.com/office/drawing/2014/main" id="{B6F8354C-E9DF-46AF-A81E-D2454991BA53}"/>
                </a:ext>
              </a:extLst>
            </p:cNvPr>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97;p31">
            <a:extLst>
              <a:ext uri="{FF2B5EF4-FFF2-40B4-BE49-F238E27FC236}">
                <a16:creationId xmlns:a16="http://schemas.microsoft.com/office/drawing/2014/main" id="{3C4198F3-6859-47F8-8275-ADC5CBD57A69}"/>
              </a:ext>
            </a:extLst>
          </p:cNvPr>
          <p:cNvGrpSpPr/>
          <p:nvPr/>
        </p:nvGrpSpPr>
        <p:grpSpPr>
          <a:xfrm rot="16200000">
            <a:off x="7522126" y="2952595"/>
            <a:ext cx="2317028" cy="4222433"/>
            <a:chOff x="2112475" y="238125"/>
            <a:chExt cx="3395050" cy="5238750"/>
          </a:xfrm>
        </p:grpSpPr>
        <p:sp>
          <p:nvSpPr>
            <p:cNvPr id="231" name="Google Shape;298;p31">
              <a:extLst>
                <a:ext uri="{FF2B5EF4-FFF2-40B4-BE49-F238E27FC236}">
                  <a16:creationId xmlns:a16="http://schemas.microsoft.com/office/drawing/2014/main" id="{DFDBDF01-46A2-49A8-8971-7F5A2DD73538}"/>
                </a:ext>
              </a:extLst>
            </p:cNvPr>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99;p31">
              <a:extLst>
                <a:ext uri="{FF2B5EF4-FFF2-40B4-BE49-F238E27FC236}">
                  <a16:creationId xmlns:a16="http://schemas.microsoft.com/office/drawing/2014/main" id="{C65C7CEA-8C08-4CDF-B8AA-A1B34983B5AC}"/>
                </a:ext>
              </a:extLst>
            </p:cNvPr>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00;p31">
              <a:extLst>
                <a:ext uri="{FF2B5EF4-FFF2-40B4-BE49-F238E27FC236}">
                  <a16:creationId xmlns:a16="http://schemas.microsoft.com/office/drawing/2014/main" id="{9EEE09AB-0B06-4C67-A22E-8E03A39AA92A}"/>
                </a:ext>
              </a:extLst>
            </p:cNvPr>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01;p31">
              <a:extLst>
                <a:ext uri="{FF2B5EF4-FFF2-40B4-BE49-F238E27FC236}">
                  <a16:creationId xmlns:a16="http://schemas.microsoft.com/office/drawing/2014/main" id="{793108BB-7C9B-4D3B-96E1-012026DE9A77}"/>
                </a:ext>
              </a:extLst>
            </p:cNvPr>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499F765-CB00-A410-072D-BED0F49A9A68}"/>
              </a:ext>
            </a:extLst>
          </p:cNvPr>
          <p:cNvPicPr>
            <a:picLocks noChangeAspect="1"/>
          </p:cNvPicPr>
          <p:nvPr/>
        </p:nvPicPr>
        <p:blipFill>
          <a:blip r:embed="rId5"/>
          <a:stretch>
            <a:fillRect/>
          </a:stretch>
        </p:blipFill>
        <p:spPr>
          <a:xfrm>
            <a:off x="6926950" y="1278155"/>
            <a:ext cx="3580994" cy="2244560"/>
          </a:xfrm>
          <a:prstGeom prst="rect">
            <a:avLst/>
          </a:prstGeom>
        </p:spPr>
      </p:pic>
      <p:pic>
        <p:nvPicPr>
          <p:cNvPr id="5" name="Picture 4">
            <a:extLst>
              <a:ext uri="{FF2B5EF4-FFF2-40B4-BE49-F238E27FC236}">
                <a16:creationId xmlns:a16="http://schemas.microsoft.com/office/drawing/2014/main" id="{8DAD2ED9-8970-B2D9-D826-C39FB0472591}"/>
              </a:ext>
            </a:extLst>
          </p:cNvPr>
          <p:cNvPicPr>
            <a:picLocks noChangeAspect="1"/>
          </p:cNvPicPr>
          <p:nvPr/>
        </p:nvPicPr>
        <p:blipFill>
          <a:blip r:embed="rId6"/>
          <a:stretch>
            <a:fillRect/>
          </a:stretch>
        </p:blipFill>
        <p:spPr>
          <a:xfrm>
            <a:off x="6926950" y="3989503"/>
            <a:ext cx="3478308" cy="2215125"/>
          </a:xfrm>
          <a:prstGeom prst="rect">
            <a:avLst/>
          </a:prstGeom>
        </p:spPr>
      </p:pic>
      <p:grpSp>
        <p:nvGrpSpPr>
          <p:cNvPr id="88" name="Group 87">
            <a:extLst>
              <a:ext uri="{FF2B5EF4-FFF2-40B4-BE49-F238E27FC236}">
                <a16:creationId xmlns:a16="http://schemas.microsoft.com/office/drawing/2014/main" id="{3E2292D8-2B16-431F-8B16-EB12F0091FD6}"/>
              </a:ext>
            </a:extLst>
          </p:cNvPr>
          <p:cNvGrpSpPr/>
          <p:nvPr/>
        </p:nvGrpSpPr>
        <p:grpSpPr>
          <a:xfrm rot="604423">
            <a:off x="-4598592" y="1091800"/>
            <a:ext cx="4572000" cy="4572000"/>
            <a:chOff x="-2286000" y="944588"/>
            <a:chExt cx="4572000" cy="4572000"/>
          </a:xfrm>
        </p:grpSpPr>
        <p:grpSp>
          <p:nvGrpSpPr>
            <p:cNvPr id="89" name="Group 88">
              <a:extLst>
                <a:ext uri="{FF2B5EF4-FFF2-40B4-BE49-F238E27FC236}">
                  <a16:creationId xmlns:a16="http://schemas.microsoft.com/office/drawing/2014/main" id="{4F948CDA-B170-4093-86C1-A6E805F43F4C}"/>
                </a:ext>
              </a:extLst>
            </p:cNvPr>
            <p:cNvGrpSpPr/>
            <p:nvPr/>
          </p:nvGrpSpPr>
          <p:grpSpPr>
            <a:xfrm>
              <a:off x="-2286000" y="944588"/>
              <a:ext cx="4572000" cy="4572000"/>
              <a:chOff x="4405745" y="1016000"/>
              <a:chExt cx="4572000" cy="4572000"/>
            </a:xfrm>
          </p:grpSpPr>
          <p:sp>
            <p:nvSpPr>
              <p:cNvPr id="95" name="Oval 94">
                <a:extLst>
                  <a:ext uri="{FF2B5EF4-FFF2-40B4-BE49-F238E27FC236}">
                    <a16:creationId xmlns:a16="http://schemas.microsoft.com/office/drawing/2014/main" id="{49726493-6B8D-4389-BE47-76943C58C286}"/>
                  </a:ext>
                </a:extLst>
              </p:cNvPr>
              <p:cNvSpPr/>
              <p:nvPr/>
            </p:nvSpPr>
            <p:spPr>
              <a:xfrm>
                <a:off x="4405745" y="1016000"/>
                <a:ext cx="4572000" cy="4572000"/>
              </a:xfrm>
              <a:prstGeom prst="ellipse">
                <a:avLst/>
              </a:prstGeom>
              <a:solidFill>
                <a:srgbClr val="01132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2FABCF0B-1CC3-4BC7-A9C1-4E77AA017975}"/>
                  </a:ext>
                </a:extLst>
              </p:cNvPr>
              <p:cNvGrpSpPr/>
              <p:nvPr/>
            </p:nvGrpSpPr>
            <p:grpSpPr>
              <a:xfrm>
                <a:off x="4591519" y="1270000"/>
                <a:ext cx="4164554" cy="4318000"/>
                <a:chOff x="4591519" y="1270000"/>
                <a:chExt cx="4164554" cy="4318000"/>
              </a:xfrm>
            </p:grpSpPr>
            <p:cxnSp>
              <p:nvCxnSpPr>
                <p:cNvPr id="97" name="Straight Connector 96">
                  <a:extLst>
                    <a:ext uri="{FF2B5EF4-FFF2-40B4-BE49-F238E27FC236}">
                      <a16:creationId xmlns:a16="http://schemas.microsoft.com/office/drawing/2014/main" id="{E777A373-8015-4B0D-8418-BDD772D4B235}"/>
                    </a:ext>
                  </a:extLst>
                </p:cNvPr>
                <p:cNvCxnSpPr>
                  <a:cxnSpLocks/>
                </p:cNvCxnSpPr>
                <p:nvPr/>
              </p:nvCxnSpPr>
              <p:spPr>
                <a:xfrm>
                  <a:off x="5645511" y="1270000"/>
                  <a:ext cx="1046233" cy="1963281"/>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7D0E518D-1B5B-4301-BE57-D7BBB28DF0E0}"/>
                    </a:ext>
                  </a:extLst>
                </p:cNvPr>
                <p:cNvCxnSpPr>
                  <a:cxnSpLocks/>
                  <a:endCxn id="95" idx="7"/>
                </p:cNvCxnSpPr>
                <p:nvPr/>
              </p:nvCxnSpPr>
              <p:spPr>
                <a:xfrm flipV="1">
                  <a:off x="6691745" y="1685554"/>
                  <a:ext cx="1616446" cy="1547727"/>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BB7A5F45-FEF7-42F7-B78E-467C7225B4C3}"/>
                    </a:ext>
                  </a:extLst>
                </p:cNvPr>
                <p:cNvCxnSpPr>
                  <a:cxnSpLocks/>
                </p:cNvCxnSpPr>
                <p:nvPr/>
              </p:nvCxnSpPr>
              <p:spPr>
                <a:xfrm>
                  <a:off x="6691745" y="3233281"/>
                  <a:ext cx="2064328" cy="100621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5326B898-DD16-4A4B-9760-B7F0E1646112}"/>
                    </a:ext>
                  </a:extLst>
                </p:cNvPr>
                <p:cNvCxnSpPr>
                  <a:cxnSpLocks/>
                  <a:endCxn id="95" idx="4"/>
                </p:cNvCxnSpPr>
                <p:nvPr/>
              </p:nvCxnSpPr>
              <p:spPr>
                <a:xfrm>
                  <a:off x="6691744" y="3233281"/>
                  <a:ext cx="1" cy="2354719"/>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E71B5893-B184-4FA0-9ECA-FCB1A4E4AA54}"/>
                    </a:ext>
                  </a:extLst>
                </p:cNvPr>
                <p:cNvCxnSpPr>
                  <a:cxnSpLocks/>
                </p:cNvCxnSpPr>
                <p:nvPr/>
              </p:nvCxnSpPr>
              <p:spPr>
                <a:xfrm flipH="1">
                  <a:off x="4591519" y="3233281"/>
                  <a:ext cx="2064327" cy="856583"/>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grpSp>
        <p:sp>
          <p:nvSpPr>
            <p:cNvPr id="90" name="TextBox 89">
              <a:extLst>
                <a:ext uri="{FF2B5EF4-FFF2-40B4-BE49-F238E27FC236}">
                  <a16:creationId xmlns:a16="http://schemas.microsoft.com/office/drawing/2014/main" id="{7DAEE9DB-FAED-4381-93A3-9687589A1497}"/>
                </a:ext>
              </a:extLst>
            </p:cNvPr>
            <p:cNvSpPr txBox="1"/>
            <p:nvPr/>
          </p:nvSpPr>
          <p:spPr>
            <a:xfrm rot="20995577">
              <a:off x="734659" y="235342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01</a:t>
              </a:r>
            </a:p>
            <a:p>
              <a:pPr algn="ctr"/>
              <a:r>
                <a:rPr lang="en-US" b="1" dirty="0" err="1">
                  <a:solidFill>
                    <a:schemeClr val="bg1"/>
                  </a:solidFill>
                  <a:latin typeface="Yeseva One" panose="00000500000000000000"/>
                </a:rPr>
                <a:t>Giới</a:t>
              </a:r>
              <a:r>
                <a:rPr lang="en-US" b="1" dirty="0">
                  <a:solidFill>
                    <a:schemeClr val="bg1"/>
                  </a:solidFill>
                  <a:latin typeface="Yeseva One" panose="00000500000000000000"/>
                </a:rPr>
                <a:t> </a:t>
              </a:r>
              <a:r>
                <a:rPr lang="en-US" b="1" dirty="0" err="1">
                  <a:solidFill>
                    <a:schemeClr val="bg1"/>
                  </a:solidFill>
                  <a:latin typeface="Yeseva One" panose="00000500000000000000"/>
                </a:rPr>
                <a:t>thiệu</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91" name="TextBox 90">
              <a:extLst>
                <a:ext uri="{FF2B5EF4-FFF2-40B4-BE49-F238E27FC236}">
                  <a16:creationId xmlns:a16="http://schemas.microsoft.com/office/drawing/2014/main" id="{82D665E0-6DD6-4C47-BD07-93407939BC06}"/>
                </a:ext>
              </a:extLst>
            </p:cNvPr>
            <p:cNvSpPr txBox="1"/>
            <p:nvPr/>
          </p:nvSpPr>
          <p:spPr>
            <a:xfrm rot="20995577">
              <a:off x="81977" y="3935006"/>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02</a:t>
              </a:r>
            </a:p>
            <a:p>
              <a:pPr algn="ctr"/>
              <a:r>
                <a:rPr lang="en-US" b="1" dirty="0">
                  <a:solidFill>
                    <a:schemeClr val="bg1"/>
                  </a:solidFill>
                  <a:latin typeface="Yeseva One" panose="00000500000000000000"/>
                </a:rPr>
                <a:t>Ý t</a:t>
              </a:r>
              <a:r>
                <a:rPr lang="vi-VN" b="1" dirty="0">
                  <a:solidFill>
                    <a:schemeClr val="bg1"/>
                  </a:solidFill>
                  <a:latin typeface="Yeseva One" panose="00000500000000000000"/>
                </a:rPr>
                <a:t>ư</a:t>
              </a:r>
              <a:r>
                <a:rPr lang="en-US" b="1" dirty="0" err="1">
                  <a:solidFill>
                    <a:schemeClr val="bg1"/>
                  </a:solidFill>
                  <a:latin typeface="Yeseva One" panose="00000500000000000000"/>
                </a:rPr>
                <a:t>ởng</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92" name="TextBox 91">
              <a:extLst>
                <a:ext uri="{FF2B5EF4-FFF2-40B4-BE49-F238E27FC236}">
                  <a16:creationId xmlns:a16="http://schemas.microsoft.com/office/drawing/2014/main" id="{2423A7A5-A50D-4AA1-BD45-6F3A81EEFA88}"/>
                </a:ext>
              </a:extLst>
            </p:cNvPr>
            <p:cNvSpPr txBox="1"/>
            <p:nvPr/>
          </p:nvSpPr>
          <p:spPr>
            <a:xfrm rot="20995577">
              <a:off x="-1462711" y="3877563"/>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03</a:t>
              </a:r>
            </a:p>
            <a:p>
              <a:pPr algn="ctr"/>
              <a:r>
                <a:rPr lang="en-US" b="1" dirty="0" err="1">
                  <a:solidFill>
                    <a:schemeClr val="bg1"/>
                  </a:solidFill>
                  <a:latin typeface="Yeseva One" panose="00000500000000000000"/>
                </a:rPr>
                <a:t>Lý</a:t>
              </a:r>
              <a:r>
                <a:rPr lang="en-US" b="1" dirty="0">
                  <a:solidFill>
                    <a:schemeClr val="bg1"/>
                  </a:solidFill>
                  <a:latin typeface="Yeseva One" panose="00000500000000000000"/>
                </a:rPr>
                <a:t> </a:t>
              </a:r>
              <a:r>
                <a:rPr lang="en-US" b="1" dirty="0" err="1">
                  <a:solidFill>
                    <a:schemeClr val="bg1"/>
                  </a:solidFill>
                  <a:latin typeface="Yeseva One" panose="00000500000000000000"/>
                </a:rPr>
                <a:t>thuyết</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93" name="TextBox 92">
              <a:extLst>
                <a:ext uri="{FF2B5EF4-FFF2-40B4-BE49-F238E27FC236}">
                  <a16:creationId xmlns:a16="http://schemas.microsoft.com/office/drawing/2014/main" id="{78C66064-57A9-4C00-BB3F-8502CC49B1D3}"/>
                </a:ext>
              </a:extLst>
            </p:cNvPr>
            <p:cNvSpPr txBox="1"/>
            <p:nvPr/>
          </p:nvSpPr>
          <p:spPr>
            <a:xfrm rot="20995577">
              <a:off x="-1977440" y="216809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04</a:t>
              </a:r>
            </a:p>
            <a:p>
              <a:pPr algn="ctr"/>
              <a:r>
                <a:rPr lang="en-US" b="1" dirty="0" err="1">
                  <a:solidFill>
                    <a:schemeClr val="bg1"/>
                  </a:solidFill>
                  <a:latin typeface="Yeseva One" panose="00000500000000000000"/>
                </a:rPr>
                <a:t>Thực</a:t>
              </a:r>
              <a:r>
                <a:rPr lang="en-US" b="1" dirty="0">
                  <a:solidFill>
                    <a:schemeClr val="bg1"/>
                  </a:solidFill>
                  <a:latin typeface="Yeseva One" panose="00000500000000000000"/>
                </a:rPr>
                <a:t> </a:t>
              </a:r>
              <a:r>
                <a:rPr lang="en-US" b="1" dirty="0" err="1">
                  <a:solidFill>
                    <a:schemeClr val="bg1"/>
                  </a:solidFill>
                  <a:latin typeface="Yeseva One" panose="00000500000000000000"/>
                </a:rPr>
                <a:t>hành</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94" name="TextBox 93">
              <a:extLst>
                <a:ext uri="{FF2B5EF4-FFF2-40B4-BE49-F238E27FC236}">
                  <a16:creationId xmlns:a16="http://schemas.microsoft.com/office/drawing/2014/main" id="{7200B198-B9D3-4CBB-9799-83137897D9CF}"/>
                </a:ext>
              </a:extLst>
            </p:cNvPr>
            <p:cNvSpPr txBox="1"/>
            <p:nvPr/>
          </p:nvSpPr>
          <p:spPr>
            <a:xfrm rot="20995577">
              <a:off x="-513671" y="1233508"/>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05</a:t>
              </a:r>
            </a:p>
            <a:p>
              <a:pPr algn="ctr"/>
              <a:r>
                <a:rPr lang="en-US" b="1" dirty="0" err="1">
                  <a:solidFill>
                    <a:schemeClr val="bg1"/>
                  </a:solidFill>
                  <a:latin typeface="Yeseva One" panose="00000500000000000000"/>
                </a:rPr>
                <a:t>Nhận</a:t>
              </a:r>
              <a:r>
                <a:rPr lang="en-US" b="1" dirty="0">
                  <a:solidFill>
                    <a:schemeClr val="bg1"/>
                  </a:solidFill>
                  <a:latin typeface="Yeseva One" panose="00000500000000000000"/>
                </a:rPr>
                <a:t> </a:t>
              </a:r>
              <a:r>
                <a:rPr lang="en-US" b="1" dirty="0" err="1">
                  <a:solidFill>
                    <a:schemeClr val="bg1"/>
                  </a:solidFill>
                  <a:latin typeface="Yeseva One" panose="00000500000000000000"/>
                </a:rPr>
                <a:t>xét</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grpSp>
      <p:cxnSp>
        <p:nvCxnSpPr>
          <p:cNvPr id="102" name="Straight Connector 101">
            <a:extLst>
              <a:ext uri="{FF2B5EF4-FFF2-40B4-BE49-F238E27FC236}">
                <a16:creationId xmlns:a16="http://schemas.microsoft.com/office/drawing/2014/main" id="{DF87FE63-63E0-4DFB-8580-0B1CCA6ABAF3}"/>
              </a:ext>
            </a:extLst>
          </p:cNvPr>
          <p:cNvCxnSpPr/>
          <p:nvPr/>
        </p:nvCxnSpPr>
        <p:spPr>
          <a:xfrm>
            <a:off x="1216192" y="1135038"/>
            <a:ext cx="4565772" cy="0"/>
          </a:xfrm>
          <a:prstGeom prst="line">
            <a:avLst/>
          </a:prstGeom>
          <a:ln w="38100">
            <a:solidFill>
              <a:schemeClr val="bg1"/>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79320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140">
            <a:extLst>
              <a:ext uri="{FF2B5EF4-FFF2-40B4-BE49-F238E27FC236}">
                <a16:creationId xmlns:a16="http://schemas.microsoft.com/office/drawing/2014/main" id="{D1477B0F-1B19-4200-81AE-69CDD616A67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998" y="0"/>
            <a:ext cx="12190004" cy="6858000"/>
          </a:xfrm>
          <a:prstGeom prst="rect">
            <a:avLst/>
          </a:prstGeom>
        </p:spPr>
      </p:pic>
      <p:grpSp>
        <p:nvGrpSpPr>
          <p:cNvPr id="50" name="组合 49">
            <a:extLst>
              <a:ext uri="{FF2B5EF4-FFF2-40B4-BE49-F238E27FC236}">
                <a16:creationId xmlns:a16="http://schemas.microsoft.com/office/drawing/2014/main" id="{2E477E75-795F-4C10-95B2-C6554053ABA2}"/>
              </a:ext>
            </a:extLst>
          </p:cNvPr>
          <p:cNvGrpSpPr/>
          <p:nvPr/>
        </p:nvGrpSpPr>
        <p:grpSpPr>
          <a:xfrm>
            <a:off x="0" y="330395"/>
            <a:ext cx="3998230" cy="1055710"/>
            <a:chOff x="0" y="330395"/>
            <a:chExt cx="3998230" cy="1055710"/>
          </a:xfrm>
        </p:grpSpPr>
        <p:grpSp>
          <p:nvGrpSpPr>
            <p:cNvPr id="55" name="组合 54">
              <a:extLst>
                <a:ext uri="{FF2B5EF4-FFF2-40B4-BE49-F238E27FC236}">
                  <a16:creationId xmlns:a16="http://schemas.microsoft.com/office/drawing/2014/main" id="{ABEC3B3E-1F4A-4BC9-B643-6ADC8280C6E6}"/>
                </a:ext>
              </a:extLst>
            </p:cNvPr>
            <p:cNvGrpSpPr/>
            <p:nvPr/>
          </p:nvGrpSpPr>
          <p:grpSpPr>
            <a:xfrm>
              <a:off x="0" y="330395"/>
              <a:ext cx="952409" cy="1055710"/>
              <a:chOff x="-1" y="1447994"/>
              <a:chExt cx="2805034" cy="3109278"/>
            </a:xfrm>
          </p:grpSpPr>
          <p:sp>
            <p:nvSpPr>
              <p:cNvPr id="85" name="等腰三角形 84">
                <a:extLst>
                  <a:ext uri="{FF2B5EF4-FFF2-40B4-BE49-F238E27FC236}">
                    <a16:creationId xmlns:a16="http://schemas.microsoft.com/office/drawing/2014/main" id="{8068F004-407C-4147-9B09-0217DA082063}"/>
                  </a:ext>
                </a:extLst>
              </p:cNvPr>
              <p:cNvSpPr/>
              <p:nvPr/>
            </p:nvSpPr>
            <p:spPr>
              <a:xfrm rot="5400000">
                <a:off x="1494447" y="1952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6" name="等腰三角形 85">
                <a:extLst>
                  <a:ext uri="{FF2B5EF4-FFF2-40B4-BE49-F238E27FC236}">
                    <a16:creationId xmlns:a16="http://schemas.microsoft.com/office/drawing/2014/main" id="{F35C1B21-1E70-4B0C-8838-F6E5A8D867AB}"/>
                  </a:ext>
                </a:extLst>
              </p:cNvPr>
              <p:cNvSpPr/>
              <p:nvPr/>
            </p:nvSpPr>
            <p:spPr>
              <a:xfrm rot="5400000">
                <a:off x="1071974" y="2824215"/>
                <a:ext cx="1861431" cy="1604683"/>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7" name="等腰三角形 86">
                <a:extLst>
                  <a:ext uri="{FF2B5EF4-FFF2-40B4-BE49-F238E27FC236}">
                    <a16:creationId xmlns:a16="http://schemas.microsoft.com/office/drawing/2014/main" id="{7DB8098C-CD3B-4A5E-97B0-CC365C2F3C1E}"/>
                  </a:ext>
                </a:extLst>
              </p:cNvPr>
              <p:cNvSpPr/>
              <p:nvPr/>
            </p:nvSpPr>
            <p:spPr>
              <a:xfrm rot="5400000">
                <a:off x="666283"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8" name="等腰三角形 87">
                <a:extLst>
                  <a:ext uri="{FF2B5EF4-FFF2-40B4-BE49-F238E27FC236}">
                    <a16:creationId xmlns:a16="http://schemas.microsoft.com/office/drawing/2014/main" id="{78152353-2D3E-499C-926A-86248D1FE4C3}"/>
                  </a:ext>
                </a:extLst>
              </p:cNvPr>
              <p:cNvSpPr/>
              <p:nvPr/>
            </p:nvSpPr>
            <p:spPr>
              <a:xfrm rot="5400000">
                <a:off x="25871"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9" name="等腰三角形 88">
                <a:extLst>
                  <a:ext uri="{FF2B5EF4-FFF2-40B4-BE49-F238E27FC236}">
                    <a16:creationId xmlns:a16="http://schemas.microsoft.com/office/drawing/2014/main" id="{BE363879-A45D-4E69-AB21-3195E9C21C47}"/>
                  </a:ext>
                </a:extLst>
              </p:cNvPr>
              <p:cNvSpPr/>
              <p:nvPr/>
            </p:nvSpPr>
            <p:spPr>
              <a:xfrm rot="5400000">
                <a:off x="-123297"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0" name="等腰三角形 89">
                <a:extLst>
                  <a:ext uri="{FF2B5EF4-FFF2-40B4-BE49-F238E27FC236}">
                    <a16:creationId xmlns:a16="http://schemas.microsoft.com/office/drawing/2014/main" id="{B56A391D-250B-4C8F-84AD-AB9ABEC92725}"/>
                  </a:ext>
                </a:extLst>
              </p:cNvPr>
              <p:cNvSpPr/>
              <p:nvPr/>
            </p:nvSpPr>
            <p:spPr>
              <a:xfrm rot="5400000">
                <a:off x="-41147"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1" name="等腰三角形 90">
                <a:extLst>
                  <a:ext uri="{FF2B5EF4-FFF2-40B4-BE49-F238E27FC236}">
                    <a16:creationId xmlns:a16="http://schemas.microsoft.com/office/drawing/2014/main" id="{579D310E-1296-4798-84B9-F4342846A770}"/>
                  </a:ext>
                </a:extLst>
              </p:cNvPr>
              <p:cNvSpPr/>
              <p:nvPr/>
            </p:nvSpPr>
            <p:spPr>
              <a:xfrm rot="5400000">
                <a:off x="-50998" y="3868826"/>
                <a:ext cx="739443" cy="63745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grpSp>
          <p:nvGrpSpPr>
            <p:cNvPr id="57" name="组合 56">
              <a:extLst>
                <a:ext uri="{FF2B5EF4-FFF2-40B4-BE49-F238E27FC236}">
                  <a16:creationId xmlns:a16="http://schemas.microsoft.com/office/drawing/2014/main" id="{0D33BEC0-4812-488A-B040-1BF6698E6A6D}"/>
                </a:ext>
              </a:extLst>
            </p:cNvPr>
            <p:cNvGrpSpPr/>
            <p:nvPr/>
          </p:nvGrpSpPr>
          <p:grpSpPr>
            <a:xfrm>
              <a:off x="3416530" y="575300"/>
              <a:ext cx="168045" cy="168045"/>
              <a:chOff x="3300742" y="531547"/>
              <a:chExt cx="878349" cy="878349"/>
            </a:xfrm>
          </p:grpSpPr>
          <p:sp>
            <p:nvSpPr>
              <p:cNvPr id="82" name="椭圆 81">
                <a:extLst>
                  <a:ext uri="{FF2B5EF4-FFF2-40B4-BE49-F238E27FC236}">
                    <a16:creationId xmlns:a16="http://schemas.microsoft.com/office/drawing/2014/main" id="{F2AE6398-7EE1-4C3E-B546-61D541C6D5C2}"/>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3" name="椭圆 82">
                <a:extLst>
                  <a:ext uri="{FF2B5EF4-FFF2-40B4-BE49-F238E27FC236}">
                    <a16:creationId xmlns:a16="http://schemas.microsoft.com/office/drawing/2014/main" id="{DA1FA1AA-8F8C-40AB-9C52-D196AE3962C1}"/>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4" name="椭圆 83">
                <a:extLst>
                  <a:ext uri="{FF2B5EF4-FFF2-40B4-BE49-F238E27FC236}">
                    <a16:creationId xmlns:a16="http://schemas.microsoft.com/office/drawing/2014/main" id="{5483554C-0CE0-4416-BC9E-AA7AF2D057C4}"/>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grpSp>
          <p:nvGrpSpPr>
            <p:cNvPr id="73" name="组合 72">
              <a:extLst>
                <a:ext uri="{FF2B5EF4-FFF2-40B4-BE49-F238E27FC236}">
                  <a16:creationId xmlns:a16="http://schemas.microsoft.com/office/drawing/2014/main" id="{EE3B371D-79CE-441E-A9BB-3646641B6B0B}"/>
                </a:ext>
              </a:extLst>
            </p:cNvPr>
            <p:cNvGrpSpPr/>
            <p:nvPr/>
          </p:nvGrpSpPr>
          <p:grpSpPr>
            <a:xfrm>
              <a:off x="2079855" y="791024"/>
              <a:ext cx="168045" cy="168045"/>
              <a:chOff x="3300742" y="531547"/>
              <a:chExt cx="878349" cy="878349"/>
            </a:xfrm>
          </p:grpSpPr>
          <p:sp>
            <p:nvSpPr>
              <p:cNvPr id="79" name="椭圆 78">
                <a:extLst>
                  <a:ext uri="{FF2B5EF4-FFF2-40B4-BE49-F238E27FC236}">
                    <a16:creationId xmlns:a16="http://schemas.microsoft.com/office/drawing/2014/main" id="{E3CE45B2-C7E2-4055-BB81-E660203D8749}"/>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0" name="椭圆 79">
                <a:extLst>
                  <a:ext uri="{FF2B5EF4-FFF2-40B4-BE49-F238E27FC236}">
                    <a16:creationId xmlns:a16="http://schemas.microsoft.com/office/drawing/2014/main" id="{7C18EC0E-6513-4512-BF82-CF2BD582CEEE}"/>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1" name="椭圆 80">
                <a:extLst>
                  <a:ext uri="{FF2B5EF4-FFF2-40B4-BE49-F238E27FC236}">
                    <a16:creationId xmlns:a16="http://schemas.microsoft.com/office/drawing/2014/main" id="{27760A76-7167-42DD-B433-21E5C4CD1D59}"/>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cxnSp>
          <p:nvCxnSpPr>
            <p:cNvPr id="76" name="直接连接符 75">
              <a:extLst>
                <a:ext uri="{FF2B5EF4-FFF2-40B4-BE49-F238E27FC236}">
                  <a16:creationId xmlns:a16="http://schemas.microsoft.com/office/drawing/2014/main" id="{10E5A5EB-A68C-4554-9F82-9893F4EA61EA}"/>
                </a:ext>
              </a:extLst>
            </p:cNvPr>
            <p:cNvCxnSpPr>
              <a:cxnSpLocks/>
            </p:cNvCxnSpPr>
            <p:nvPr/>
          </p:nvCxnSpPr>
          <p:spPr>
            <a:xfrm flipH="1">
              <a:off x="3819306" y="710604"/>
              <a:ext cx="178924" cy="178925"/>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7" name="直接连接符 76">
              <a:extLst>
                <a:ext uri="{FF2B5EF4-FFF2-40B4-BE49-F238E27FC236}">
                  <a16:creationId xmlns:a16="http://schemas.microsoft.com/office/drawing/2014/main" id="{4E0A7A85-F828-4A37-B498-4F391F773FAE}"/>
                </a:ext>
              </a:extLst>
            </p:cNvPr>
            <p:cNvCxnSpPr>
              <a:cxnSpLocks/>
            </p:cNvCxnSpPr>
            <p:nvPr/>
          </p:nvCxnSpPr>
          <p:spPr>
            <a:xfrm flipH="1">
              <a:off x="2938521" y="387606"/>
              <a:ext cx="207937" cy="207938"/>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8" name="直接连接符 77">
              <a:extLst>
                <a:ext uri="{FF2B5EF4-FFF2-40B4-BE49-F238E27FC236}">
                  <a16:creationId xmlns:a16="http://schemas.microsoft.com/office/drawing/2014/main" id="{2566711C-C86C-4996-9D15-CC3294D65F8E}"/>
                </a:ext>
              </a:extLst>
            </p:cNvPr>
            <p:cNvCxnSpPr>
              <a:cxnSpLocks/>
            </p:cNvCxnSpPr>
            <p:nvPr/>
          </p:nvCxnSpPr>
          <p:spPr>
            <a:xfrm flipH="1">
              <a:off x="1878241" y="710604"/>
              <a:ext cx="113257" cy="113259"/>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97" name="Group 96">
            <a:extLst>
              <a:ext uri="{FF2B5EF4-FFF2-40B4-BE49-F238E27FC236}">
                <a16:creationId xmlns:a16="http://schemas.microsoft.com/office/drawing/2014/main" id="{EB37EA30-6B04-45C1-808D-902A638F16F2}"/>
              </a:ext>
            </a:extLst>
          </p:cNvPr>
          <p:cNvGrpSpPr/>
          <p:nvPr/>
        </p:nvGrpSpPr>
        <p:grpSpPr>
          <a:xfrm>
            <a:off x="1495510" y="1270244"/>
            <a:ext cx="4557818" cy="784798"/>
            <a:chOff x="1024466" y="840017"/>
            <a:chExt cx="2666202" cy="784798"/>
          </a:xfrm>
        </p:grpSpPr>
        <p:grpSp>
          <p:nvGrpSpPr>
            <p:cNvPr id="98" name="Google Shape;434;p51">
              <a:extLst>
                <a:ext uri="{FF2B5EF4-FFF2-40B4-BE49-F238E27FC236}">
                  <a16:creationId xmlns:a16="http://schemas.microsoft.com/office/drawing/2014/main" id="{A602F75D-4C40-476A-AA39-D9FAB7B45492}"/>
                </a:ext>
              </a:extLst>
            </p:cNvPr>
            <p:cNvGrpSpPr/>
            <p:nvPr/>
          </p:nvGrpSpPr>
          <p:grpSpPr>
            <a:xfrm rot="-5400000">
              <a:off x="734108" y="1265458"/>
              <a:ext cx="649715" cy="69000"/>
              <a:chOff x="684763" y="3506750"/>
              <a:chExt cx="3536825" cy="69000"/>
            </a:xfrm>
          </p:grpSpPr>
          <p:sp>
            <p:nvSpPr>
              <p:cNvPr id="100" name="Google Shape;435;p51">
                <a:extLst>
                  <a:ext uri="{FF2B5EF4-FFF2-40B4-BE49-F238E27FC236}">
                    <a16:creationId xmlns:a16="http://schemas.microsoft.com/office/drawing/2014/main" id="{E4594FBB-FF97-4C7C-86B2-1448BDE5D6F6}"/>
                  </a:ext>
                </a:extLst>
              </p:cNvPr>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 name="Google Shape;436;p51">
                <a:extLst>
                  <a:ext uri="{FF2B5EF4-FFF2-40B4-BE49-F238E27FC236}">
                    <a16:creationId xmlns:a16="http://schemas.microsoft.com/office/drawing/2014/main" id="{1AD4635F-5E8A-4ADB-B3DF-E6DDEDD58C54}"/>
                  </a:ext>
                </a:extLst>
              </p:cNvPr>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2" name="Google Shape;437;p51">
                <a:extLst>
                  <a:ext uri="{FF2B5EF4-FFF2-40B4-BE49-F238E27FC236}">
                    <a16:creationId xmlns:a16="http://schemas.microsoft.com/office/drawing/2014/main" id="{8B9B2A11-DAD2-4EC7-87A2-B73785C284FF}"/>
                  </a:ext>
                </a:extLst>
              </p:cNvPr>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 name="Google Shape;438;p51">
                <a:extLst>
                  <a:ext uri="{FF2B5EF4-FFF2-40B4-BE49-F238E27FC236}">
                    <a16:creationId xmlns:a16="http://schemas.microsoft.com/office/drawing/2014/main" id="{5475FD0E-DB05-4CD3-9762-6EEA52ECF8E4}"/>
                  </a:ext>
                </a:extLst>
              </p:cNvPr>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useBgFill="1">
          <p:nvSpPr>
            <p:cNvPr id="99" name="TextBox 98">
              <a:extLst>
                <a:ext uri="{FF2B5EF4-FFF2-40B4-BE49-F238E27FC236}">
                  <a16:creationId xmlns:a16="http://schemas.microsoft.com/office/drawing/2014/main" id="{EB758F2E-7EA3-455D-A143-126955426F70}"/>
                </a:ext>
              </a:extLst>
            </p:cNvPr>
            <p:cNvSpPr txBox="1"/>
            <p:nvPr/>
          </p:nvSpPr>
          <p:spPr>
            <a:xfrm>
              <a:off x="1303194" y="840017"/>
              <a:ext cx="2387474" cy="461665"/>
            </a:xfrm>
            <a:prstGeom prst="rect">
              <a:avLst/>
            </a:prstGeom>
          </p:spPr>
          <p:txBody>
            <a:bodyPr wrap="square" rtlCol="0">
              <a:spAutoFit/>
            </a:bodyPr>
            <a:lstStyle/>
            <a:p>
              <a:r>
                <a:rPr lang="vi-VN" sz="2400" b="1" dirty="0">
                  <a:solidFill>
                    <a:schemeClr val="bg1"/>
                  </a:solidFill>
                </a:rPr>
                <a:t>Phát hiện bất thường</a:t>
              </a:r>
              <a:endParaRPr lang="en-US" sz="2400" b="1" dirty="0">
                <a:solidFill>
                  <a:schemeClr val="bg1"/>
                </a:solidFill>
                <a:latin typeface="Yeseva One" panose="00000500000000000000"/>
                <a:cs typeface="Times New Roman" panose="02020603050405020304" pitchFamily="18" charset="0"/>
              </a:endParaRPr>
            </a:p>
          </p:txBody>
        </p:sp>
      </p:grpSp>
      <p:grpSp>
        <p:nvGrpSpPr>
          <p:cNvPr id="104" name="Group 103">
            <a:extLst>
              <a:ext uri="{FF2B5EF4-FFF2-40B4-BE49-F238E27FC236}">
                <a16:creationId xmlns:a16="http://schemas.microsoft.com/office/drawing/2014/main" id="{DC20517C-7006-4B36-8227-986CD352B015}"/>
              </a:ext>
            </a:extLst>
          </p:cNvPr>
          <p:cNvGrpSpPr/>
          <p:nvPr/>
        </p:nvGrpSpPr>
        <p:grpSpPr>
          <a:xfrm>
            <a:off x="1495508" y="4447351"/>
            <a:ext cx="4024365" cy="649715"/>
            <a:chOff x="1024466" y="975100"/>
            <a:chExt cx="2723557" cy="649715"/>
          </a:xfrm>
        </p:grpSpPr>
        <p:grpSp>
          <p:nvGrpSpPr>
            <p:cNvPr id="105" name="Google Shape;434;p51">
              <a:extLst>
                <a:ext uri="{FF2B5EF4-FFF2-40B4-BE49-F238E27FC236}">
                  <a16:creationId xmlns:a16="http://schemas.microsoft.com/office/drawing/2014/main" id="{253A6864-B8FE-491E-A33E-BC21D673CB77}"/>
                </a:ext>
              </a:extLst>
            </p:cNvPr>
            <p:cNvGrpSpPr/>
            <p:nvPr/>
          </p:nvGrpSpPr>
          <p:grpSpPr>
            <a:xfrm rot="-5400000">
              <a:off x="734108" y="1265458"/>
              <a:ext cx="649715" cy="69000"/>
              <a:chOff x="684763" y="3506750"/>
              <a:chExt cx="3536825" cy="69000"/>
            </a:xfrm>
          </p:grpSpPr>
          <p:sp>
            <p:nvSpPr>
              <p:cNvPr id="107" name="Google Shape;435;p51">
                <a:extLst>
                  <a:ext uri="{FF2B5EF4-FFF2-40B4-BE49-F238E27FC236}">
                    <a16:creationId xmlns:a16="http://schemas.microsoft.com/office/drawing/2014/main" id="{15AD719D-9210-4857-80ED-B06DCA896B0F}"/>
                  </a:ext>
                </a:extLst>
              </p:cNvPr>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 name="Google Shape;436;p51">
                <a:extLst>
                  <a:ext uri="{FF2B5EF4-FFF2-40B4-BE49-F238E27FC236}">
                    <a16:creationId xmlns:a16="http://schemas.microsoft.com/office/drawing/2014/main" id="{9F879498-68B3-41D4-9DB3-CC644526CFE6}"/>
                  </a:ext>
                </a:extLst>
              </p:cNvPr>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 name="Google Shape;437;p51">
                <a:extLst>
                  <a:ext uri="{FF2B5EF4-FFF2-40B4-BE49-F238E27FC236}">
                    <a16:creationId xmlns:a16="http://schemas.microsoft.com/office/drawing/2014/main" id="{340CA660-188D-466A-8945-19FB8AA6B1F0}"/>
                  </a:ext>
                </a:extLst>
              </p:cNvPr>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 name="Google Shape;438;p51">
                <a:extLst>
                  <a:ext uri="{FF2B5EF4-FFF2-40B4-BE49-F238E27FC236}">
                    <a16:creationId xmlns:a16="http://schemas.microsoft.com/office/drawing/2014/main" id="{668F95FF-4CE7-4C09-8A38-73E72B98D008}"/>
                  </a:ext>
                </a:extLst>
              </p:cNvPr>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useBgFill="1">
          <p:nvSpPr>
            <p:cNvPr id="106" name="TextBox 105">
              <a:extLst>
                <a:ext uri="{FF2B5EF4-FFF2-40B4-BE49-F238E27FC236}">
                  <a16:creationId xmlns:a16="http://schemas.microsoft.com/office/drawing/2014/main" id="{266F289E-DB7A-4B39-B319-BC4E35ECAF4D}"/>
                </a:ext>
              </a:extLst>
            </p:cNvPr>
            <p:cNvSpPr txBox="1"/>
            <p:nvPr/>
          </p:nvSpPr>
          <p:spPr>
            <a:xfrm>
              <a:off x="1332168" y="981957"/>
              <a:ext cx="2415855" cy="461665"/>
            </a:xfrm>
            <a:prstGeom prst="rect">
              <a:avLst/>
            </a:prstGeom>
          </p:spPr>
          <p:txBody>
            <a:bodyPr wrap="square" rtlCol="0">
              <a:spAutoFit/>
            </a:bodyPr>
            <a:lstStyle/>
            <a:p>
              <a:r>
                <a:rPr lang="en-US" sz="2400" b="1" i="0" u="none" strike="noStrike">
                  <a:solidFill>
                    <a:schemeClr val="bg1"/>
                  </a:solidFill>
                  <a:effectLst/>
                  <a:latin typeface="Arial" panose="020B0604020202020204" pitchFamily="34" charset="0"/>
                </a:rPr>
                <a:t>Dữ liệu sinh học</a:t>
              </a:r>
              <a:endParaRPr lang="en-US" sz="2400" b="1" dirty="0">
                <a:solidFill>
                  <a:schemeClr val="bg1"/>
                </a:solidFill>
                <a:latin typeface="Yeseva One" panose="00000500000000000000"/>
                <a:cs typeface="Times New Roman" panose="02020603050405020304" pitchFamily="18" charset="0"/>
              </a:endParaRPr>
            </a:p>
          </p:txBody>
        </p:sp>
      </p:grpSp>
      <p:sp useBgFill="1">
        <p:nvSpPr>
          <p:cNvPr id="111" name="TextBox 110">
            <a:extLst>
              <a:ext uri="{FF2B5EF4-FFF2-40B4-BE49-F238E27FC236}">
                <a16:creationId xmlns:a16="http://schemas.microsoft.com/office/drawing/2014/main" id="{1FF27A1B-AC56-488C-8305-0F6928C7767E}"/>
              </a:ext>
            </a:extLst>
          </p:cNvPr>
          <p:cNvSpPr txBox="1"/>
          <p:nvPr/>
        </p:nvSpPr>
        <p:spPr>
          <a:xfrm>
            <a:off x="1950175" y="1760157"/>
            <a:ext cx="4103153" cy="923330"/>
          </a:xfrm>
          <a:prstGeom prst="rect">
            <a:avLst/>
          </a:prstGeom>
        </p:spPr>
        <p:txBody>
          <a:bodyPr wrap="square" rtlCol="0">
            <a:spAutoFit/>
          </a:bodyPr>
          <a:lstStyle/>
          <a:p>
            <a:r>
              <a:rPr lang="vi-VN" dirty="0">
                <a:solidFill>
                  <a:schemeClr val="bg1"/>
                </a:solidFill>
              </a:rPr>
              <a:t>Xác định các điểm dữ liệu bất thường trong giám sát an ninh, giao thông hoặc tài chính.</a:t>
            </a:r>
            <a:endParaRPr lang="en-US" b="1" dirty="0">
              <a:solidFill>
                <a:schemeClr val="bg1"/>
              </a:solidFill>
              <a:latin typeface="Yeseva One" panose="00000500000000000000"/>
              <a:cs typeface="Times New Roman" panose="02020603050405020304" pitchFamily="18" charset="0"/>
            </a:endParaRPr>
          </a:p>
        </p:txBody>
      </p:sp>
      <p:sp useBgFill="1">
        <p:nvSpPr>
          <p:cNvPr id="112" name="TextBox 111">
            <a:extLst>
              <a:ext uri="{FF2B5EF4-FFF2-40B4-BE49-F238E27FC236}">
                <a16:creationId xmlns:a16="http://schemas.microsoft.com/office/drawing/2014/main" id="{97DE2498-CE1A-49E2-9920-36CE3395EF66}"/>
              </a:ext>
            </a:extLst>
          </p:cNvPr>
          <p:cNvSpPr txBox="1"/>
          <p:nvPr/>
        </p:nvSpPr>
        <p:spPr>
          <a:xfrm>
            <a:off x="1962421" y="4929299"/>
            <a:ext cx="3555620" cy="646331"/>
          </a:xfrm>
          <a:prstGeom prst="rect">
            <a:avLst/>
          </a:prstGeom>
        </p:spPr>
        <p:txBody>
          <a:bodyPr wrap="square" rtlCol="0">
            <a:spAutoFit/>
          </a:bodyPr>
          <a:lstStyle/>
          <a:p>
            <a:pPr rtl="0" fontAlgn="base">
              <a:spcBef>
                <a:spcPts val="1200"/>
              </a:spcBef>
              <a:spcAft>
                <a:spcPts val="1200"/>
              </a:spcAft>
            </a:pPr>
            <a:r>
              <a:rPr lang="en-US" sz="1800" b="0" i="0" u="none" strike="noStrike" dirty="0" err="1">
                <a:solidFill>
                  <a:schemeClr val="bg1"/>
                </a:solidFill>
                <a:effectLst/>
                <a:latin typeface="Arial" panose="020B0604020202020204" pitchFamily="34" charset="0"/>
              </a:rPr>
              <a:t>Phân</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nhóm</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các</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mẫu</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sinh</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học</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dựa</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trên</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đặc</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điểm</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giống</a:t>
            </a:r>
            <a:r>
              <a:rPr lang="en-US" sz="1800" b="0" i="0" u="none" strike="noStrike" dirty="0">
                <a:solidFill>
                  <a:schemeClr val="bg1"/>
                </a:solidFill>
                <a:effectLst/>
                <a:latin typeface="Arial" panose="020B0604020202020204" pitchFamily="34" charset="0"/>
              </a:rPr>
              <a:t> </a:t>
            </a:r>
            <a:r>
              <a:rPr lang="en-US" sz="1800" b="0" i="0" u="none" strike="noStrike" dirty="0" err="1">
                <a:solidFill>
                  <a:schemeClr val="bg1"/>
                </a:solidFill>
                <a:effectLst/>
                <a:latin typeface="Arial" panose="020B0604020202020204" pitchFamily="34" charset="0"/>
              </a:rPr>
              <a:t>nhau</a:t>
            </a:r>
            <a:r>
              <a:rPr lang="en-US" sz="1800" b="0" i="0" u="none" strike="noStrike" dirty="0">
                <a:solidFill>
                  <a:schemeClr val="bg1"/>
                </a:solidFill>
                <a:effectLst/>
                <a:latin typeface="Arial" panose="020B0604020202020204" pitchFamily="34" charset="0"/>
              </a:rPr>
              <a:t>.</a:t>
            </a:r>
          </a:p>
        </p:txBody>
      </p:sp>
      <p:grpSp>
        <p:nvGrpSpPr>
          <p:cNvPr id="113" name="Google Shape;1182;p53">
            <a:extLst>
              <a:ext uri="{FF2B5EF4-FFF2-40B4-BE49-F238E27FC236}">
                <a16:creationId xmlns:a16="http://schemas.microsoft.com/office/drawing/2014/main" id="{D8571727-9788-4111-8F14-3B5B4CD18EBD}"/>
              </a:ext>
            </a:extLst>
          </p:cNvPr>
          <p:cNvGrpSpPr/>
          <p:nvPr/>
        </p:nvGrpSpPr>
        <p:grpSpPr>
          <a:xfrm>
            <a:off x="646182" y="4533455"/>
            <a:ext cx="724269" cy="613182"/>
            <a:chOff x="4121150" y="3970338"/>
            <a:chExt cx="3059100" cy="2578250"/>
          </a:xfrm>
          <a:solidFill>
            <a:srgbClr val="0070C0"/>
          </a:solidFill>
        </p:grpSpPr>
        <p:sp>
          <p:nvSpPr>
            <p:cNvPr id="114" name="Google Shape;1183;p53">
              <a:extLst>
                <a:ext uri="{FF2B5EF4-FFF2-40B4-BE49-F238E27FC236}">
                  <a16:creationId xmlns:a16="http://schemas.microsoft.com/office/drawing/2014/main" id="{65C8AD97-4F5E-49AA-A2FD-729FC5B6B405}"/>
                </a:ext>
              </a:extLst>
            </p:cNvPr>
            <p:cNvSpPr/>
            <p:nvPr/>
          </p:nvSpPr>
          <p:spPr>
            <a:xfrm>
              <a:off x="4365625" y="5551488"/>
              <a:ext cx="485700" cy="996900"/>
            </a:xfrm>
            <a:custGeom>
              <a:avLst/>
              <a:gdLst/>
              <a:ahLst/>
              <a:cxnLst/>
              <a:rect l="l" t="t" r="r" b="b"/>
              <a:pathLst>
                <a:path w="120000" h="120000" extrusionOk="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grpFill/>
            <a:ln>
              <a:noFill/>
            </a:ln>
          </p:spPr>
          <p:txBody>
            <a:bodyPr spcFirstLastPara="1" wrap="square" lIns="121900" tIns="60933" rIns="121900" bIns="60933" anchor="t" anchorCtr="0">
              <a:noAutofit/>
            </a:bodyPr>
            <a:lstStyle/>
            <a:p>
              <a:endParaRPr sz="3200">
                <a:solidFill>
                  <a:srgbClr val="000000"/>
                </a:solidFill>
                <a:latin typeface="Calibri"/>
                <a:ea typeface="Calibri"/>
                <a:cs typeface="Calibri"/>
                <a:sym typeface="Calibri"/>
              </a:endParaRPr>
            </a:p>
          </p:txBody>
        </p:sp>
        <p:sp>
          <p:nvSpPr>
            <p:cNvPr id="115" name="Google Shape;1184;p53">
              <a:extLst>
                <a:ext uri="{FF2B5EF4-FFF2-40B4-BE49-F238E27FC236}">
                  <a16:creationId xmlns:a16="http://schemas.microsoft.com/office/drawing/2014/main" id="{5082DD37-2E6B-4631-9B56-10E878568C8B}"/>
                </a:ext>
              </a:extLst>
            </p:cNvPr>
            <p:cNvSpPr/>
            <p:nvPr/>
          </p:nvSpPr>
          <p:spPr>
            <a:xfrm>
              <a:off x="4121150" y="4298950"/>
              <a:ext cx="3059100" cy="1720800"/>
            </a:xfrm>
            <a:custGeom>
              <a:avLst/>
              <a:gdLst/>
              <a:ahLst/>
              <a:cxnLst/>
              <a:rect l="l" t="t" r="r" b="b"/>
              <a:pathLst>
                <a:path w="120000" h="120000" extrusionOk="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grpFill/>
            <a:ln>
              <a:noFill/>
            </a:ln>
          </p:spPr>
          <p:txBody>
            <a:bodyPr spcFirstLastPara="1" wrap="square" lIns="121900" tIns="60933" rIns="121900" bIns="60933" anchor="t" anchorCtr="0">
              <a:noAutofit/>
            </a:bodyPr>
            <a:lstStyle/>
            <a:p>
              <a:endParaRPr sz="3200" dirty="0">
                <a:solidFill>
                  <a:srgbClr val="000000"/>
                </a:solidFill>
                <a:latin typeface="Calibri"/>
                <a:ea typeface="Calibri"/>
                <a:cs typeface="Calibri"/>
                <a:sym typeface="Calibri"/>
              </a:endParaRPr>
            </a:p>
          </p:txBody>
        </p:sp>
        <p:sp>
          <p:nvSpPr>
            <p:cNvPr id="116" name="Google Shape;1185;p53">
              <a:extLst>
                <a:ext uri="{FF2B5EF4-FFF2-40B4-BE49-F238E27FC236}">
                  <a16:creationId xmlns:a16="http://schemas.microsoft.com/office/drawing/2014/main" id="{D90038FE-FEA2-46AD-BBDD-9C895F0D0A35}"/>
                </a:ext>
              </a:extLst>
            </p:cNvPr>
            <p:cNvSpPr/>
            <p:nvPr/>
          </p:nvSpPr>
          <p:spPr>
            <a:xfrm>
              <a:off x="5276850" y="3970338"/>
              <a:ext cx="651000" cy="1257300"/>
            </a:xfrm>
            <a:custGeom>
              <a:avLst/>
              <a:gdLst/>
              <a:ahLst/>
              <a:cxnLst/>
              <a:rect l="l" t="t" r="r" b="b"/>
              <a:pathLst>
                <a:path w="120000" h="120000" extrusionOk="0">
                  <a:moveTo>
                    <a:pt x="54000" y="0"/>
                  </a:moveTo>
                  <a:lnTo>
                    <a:pt x="60292" y="0"/>
                  </a:lnTo>
                  <a:lnTo>
                    <a:pt x="64829" y="0"/>
                  </a:lnTo>
                  <a:lnTo>
                    <a:pt x="68048" y="151"/>
                  </a:lnTo>
                  <a:lnTo>
                    <a:pt x="70536" y="303"/>
                  </a:lnTo>
                  <a:lnTo>
                    <a:pt x="72439" y="681"/>
                  </a:lnTo>
                  <a:lnTo>
                    <a:pt x="73609" y="1287"/>
                  </a:lnTo>
                  <a:lnTo>
                    <a:pt x="74341" y="2272"/>
                  </a:lnTo>
                  <a:lnTo>
                    <a:pt x="74634" y="3560"/>
                  </a:lnTo>
                  <a:lnTo>
                    <a:pt x="74780" y="5303"/>
                  </a:lnTo>
                  <a:lnTo>
                    <a:pt x="75073" y="7575"/>
                  </a:lnTo>
                  <a:lnTo>
                    <a:pt x="75073" y="9318"/>
                  </a:lnTo>
                  <a:lnTo>
                    <a:pt x="75219" y="10606"/>
                  </a:lnTo>
                  <a:lnTo>
                    <a:pt x="75512" y="11590"/>
                  </a:lnTo>
                  <a:lnTo>
                    <a:pt x="76243" y="12348"/>
                  </a:lnTo>
                  <a:lnTo>
                    <a:pt x="77414" y="12727"/>
                  </a:lnTo>
                  <a:lnTo>
                    <a:pt x="79317" y="13106"/>
                  </a:lnTo>
                  <a:lnTo>
                    <a:pt x="81804" y="13484"/>
                  </a:lnTo>
                  <a:lnTo>
                    <a:pt x="85317" y="13712"/>
                  </a:lnTo>
                  <a:lnTo>
                    <a:pt x="92926" y="14545"/>
                  </a:lnTo>
                  <a:lnTo>
                    <a:pt x="100536" y="15681"/>
                  </a:lnTo>
                  <a:lnTo>
                    <a:pt x="107853" y="17196"/>
                  </a:lnTo>
                  <a:lnTo>
                    <a:pt x="109902" y="17803"/>
                  </a:lnTo>
                  <a:lnTo>
                    <a:pt x="111365" y="18484"/>
                  </a:lnTo>
                  <a:lnTo>
                    <a:pt x="112243" y="19469"/>
                  </a:lnTo>
                  <a:lnTo>
                    <a:pt x="112682" y="20530"/>
                  </a:lnTo>
                  <a:lnTo>
                    <a:pt x="112097" y="21666"/>
                  </a:lnTo>
                  <a:lnTo>
                    <a:pt x="109317" y="26666"/>
                  </a:lnTo>
                  <a:lnTo>
                    <a:pt x="106536" y="31515"/>
                  </a:lnTo>
                  <a:lnTo>
                    <a:pt x="105658" y="32803"/>
                  </a:lnTo>
                  <a:lnTo>
                    <a:pt x="104487" y="33712"/>
                  </a:lnTo>
                  <a:lnTo>
                    <a:pt x="103170" y="34242"/>
                  </a:lnTo>
                  <a:lnTo>
                    <a:pt x="101707" y="34318"/>
                  </a:lnTo>
                  <a:lnTo>
                    <a:pt x="99658" y="34166"/>
                  </a:lnTo>
                  <a:lnTo>
                    <a:pt x="97024" y="33560"/>
                  </a:lnTo>
                  <a:lnTo>
                    <a:pt x="88390" y="31742"/>
                  </a:lnTo>
                  <a:lnTo>
                    <a:pt x="79463" y="30530"/>
                  </a:lnTo>
                  <a:lnTo>
                    <a:pt x="70390" y="29924"/>
                  </a:lnTo>
                  <a:lnTo>
                    <a:pt x="61170" y="29924"/>
                  </a:lnTo>
                  <a:lnTo>
                    <a:pt x="57951" y="30075"/>
                  </a:lnTo>
                  <a:lnTo>
                    <a:pt x="54731" y="30454"/>
                  </a:lnTo>
                  <a:lnTo>
                    <a:pt x="51658" y="30984"/>
                  </a:lnTo>
                  <a:lnTo>
                    <a:pt x="48292" y="31893"/>
                  </a:lnTo>
                  <a:lnTo>
                    <a:pt x="45804" y="33106"/>
                  </a:lnTo>
                  <a:lnTo>
                    <a:pt x="43902" y="34393"/>
                  </a:lnTo>
                  <a:lnTo>
                    <a:pt x="42731" y="35909"/>
                  </a:lnTo>
                  <a:lnTo>
                    <a:pt x="42146" y="37424"/>
                  </a:lnTo>
                  <a:lnTo>
                    <a:pt x="42585" y="39015"/>
                  </a:lnTo>
                  <a:lnTo>
                    <a:pt x="43756" y="40530"/>
                  </a:lnTo>
                  <a:lnTo>
                    <a:pt x="45658" y="42045"/>
                  </a:lnTo>
                  <a:lnTo>
                    <a:pt x="48146" y="43409"/>
                  </a:lnTo>
                  <a:lnTo>
                    <a:pt x="53121" y="45227"/>
                  </a:lnTo>
                  <a:lnTo>
                    <a:pt x="58243" y="46742"/>
                  </a:lnTo>
                  <a:lnTo>
                    <a:pt x="63804" y="47954"/>
                  </a:lnTo>
                  <a:lnTo>
                    <a:pt x="73317" y="49999"/>
                  </a:lnTo>
                  <a:lnTo>
                    <a:pt x="82829" y="52121"/>
                  </a:lnTo>
                  <a:lnTo>
                    <a:pt x="92048" y="54545"/>
                  </a:lnTo>
                  <a:lnTo>
                    <a:pt x="97902" y="56515"/>
                  </a:lnTo>
                  <a:lnTo>
                    <a:pt x="103170" y="58712"/>
                  </a:lnTo>
                  <a:lnTo>
                    <a:pt x="107853" y="61212"/>
                  </a:lnTo>
                  <a:lnTo>
                    <a:pt x="111658" y="63939"/>
                  </a:lnTo>
                  <a:lnTo>
                    <a:pt x="114878" y="66818"/>
                  </a:lnTo>
                  <a:lnTo>
                    <a:pt x="117219" y="69772"/>
                  </a:lnTo>
                  <a:lnTo>
                    <a:pt x="118975" y="72878"/>
                  </a:lnTo>
                  <a:lnTo>
                    <a:pt x="119853" y="76060"/>
                  </a:lnTo>
                  <a:lnTo>
                    <a:pt x="120000" y="79318"/>
                  </a:lnTo>
                  <a:lnTo>
                    <a:pt x="119268" y="82499"/>
                  </a:lnTo>
                  <a:lnTo>
                    <a:pt x="117951" y="85681"/>
                  </a:lnTo>
                  <a:lnTo>
                    <a:pt x="115609" y="88787"/>
                  </a:lnTo>
                  <a:lnTo>
                    <a:pt x="112390" y="91818"/>
                  </a:lnTo>
                  <a:lnTo>
                    <a:pt x="108585" y="94621"/>
                  </a:lnTo>
                  <a:lnTo>
                    <a:pt x="103902" y="97196"/>
                  </a:lnTo>
                  <a:lnTo>
                    <a:pt x="98634" y="99393"/>
                  </a:lnTo>
                  <a:lnTo>
                    <a:pt x="92926" y="101363"/>
                  </a:lnTo>
                  <a:lnTo>
                    <a:pt x="86780" y="102878"/>
                  </a:lnTo>
                  <a:lnTo>
                    <a:pt x="80341" y="104015"/>
                  </a:lnTo>
                  <a:lnTo>
                    <a:pt x="77707" y="104469"/>
                  </a:lnTo>
                  <a:lnTo>
                    <a:pt x="75658" y="105151"/>
                  </a:lnTo>
                  <a:lnTo>
                    <a:pt x="74341" y="106060"/>
                  </a:lnTo>
                  <a:lnTo>
                    <a:pt x="73609" y="107196"/>
                  </a:lnTo>
                  <a:lnTo>
                    <a:pt x="73463" y="108636"/>
                  </a:lnTo>
                  <a:lnTo>
                    <a:pt x="73463" y="112575"/>
                  </a:lnTo>
                  <a:lnTo>
                    <a:pt x="73463" y="116363"/>
                  </a:lnTo>
                  <a:lnTo>
                    <a:pt x="73170" y="117651"/>
                  </a:lnTo>
                  <a:lnTo>
                    <a:pt x="72292" y="118712"/>
                  </a:lnTo>
                  <a:lnTo>
                    <a:pt x="71121" y="119393"/>
                  </a:lnTo>
                  <a:lnTo>
                    <a:pt x="69219" y="119848"/>
                  </a:lnTo>
                  <a:lnTo>
                    <a:pt x="66878" y="119999"/>
                  </a:lnTo>
                  <a:lnTo>
                    <a:pt x="58536" y="119999"/>
                  </a:lnTo>
                  <a:lnTo>
                    <a:pt x="50634" y="119999"/>
                  </a:lnTo>
                  <a:lnTo>
                    <a:pt x="48000" y="119848"/>
                  </a:lnTo>
                  <a:lnTo>
                    <a:pt x="46097" y="119318"/>
                  </a:lnTo>
                  <a:lnTo>
                    <a:pt x="44780" y="118484"/>
                  </a:lnTo>
                  <a:lnTo>
                    <a:pt x="43902" y="117424"/>
                  </a:lnTo>
                  <a:lnTo>
                    <a:pt x="43609" y="116212"/>
                  </a:lnTo>
                  <a:lnTo>
                    <a:pt x="43609" y="113257"/>
                  </a:lnTo>
                  <a:lnTo>
                    <a:pt x="43609" y="110454"/>
                  </a:lnTo>
                  <a:lnTo>
                    <a:pt x="43463" y="108939"/>
                  </a:lnTo>
                  <a:lnTo>
                    <a:pt x="43170" y="107803"/>
                  </a:lnTo>
                  <a:lnTo>
                    <a:pt x="42731" y="107045"/>
                  </a:lnTo>
                  <a:lnTo>
                    <a:pt x="41853" y="106515"/>
                  </a:lnTo>
                  <a:lnTo>
                    <a:pt x="40243" y="106060"/>
                  </a:lnTo>
                  <a:lnTo>
                    <a:pt x="38195" y="105757"/>
                  </a:lnTo>
                  <a:lnTo>
                    <a:pt x="35414" y="105530"/>
                  </a:lnTo>
                  <a:lnTo>
                    <a:pt x="27951" y="104924"/>
                  </a:lnTo>
                  <a:lnTo>
                    <a:pt x="20780" y="103939"/>
                  </a:lnTo>
                  <a:lnTo>
                    <a:pt x="13609" y="102803"/>
                  </a:lnTo>
                  <a:lnTo>
                    <a:pt x="6585" y="101287"/>
                  </a:lnTo>
                  <a:lnTo>
                    <a:pt x="4097" y="100530"/>
                  </a:lnTo>
                  <a:lnTo>
                    <a:pt x="2048" y="99848"/>
                  </a:lnTo>
                  <a:lnTo>
                    <a:pt x="878" y="99166"/>
                  </a:lnTo>
                  <a:lnTo>
                    <a:pt x="146" y="98257"/>
                  </a:lnTo>
                  <a:lnTo>
                    <a:pt x="0" y="97272"/>
                  </a:lnTo>
                  <a:lnTo>
                    <a:pt x="292" y="96060"/>
                  </a:lnTo>
                  <a:lnTo>
                    <a:pt x="1024" y="94545"/>
                  </a:lnTo>
                  <a:lnTo>
                    <a:pt x="3365" y="90303"/>
                  </a:lnTo>
                  <a:lnTo>
                    <a:pt x="5853" y="85984"/>
                  </a:lnTo>
                  <a:lnTo>
                    <a:pt x="6878" y="84545"/>
                  </a:lnTo>
                  <a:lnTo>
                    <a:pt x="7902" y="83560"/>
                  </a:lnTo>
                  <a:lnTo>
                    <a:pt x="9073" y="83030"/>
                  </a:lnTo>
                  <a:lnTo>
                    <a:pt x="10682" y="82878"/>
                  </a:lnTo>
                  <a:lnTo>
                    <a:pt x="12731" y="83106"/>
                  </a:lnTo>
                  <a:lnTo>
                    <a:pt x="15365" y="83787"/>
                  </a:lnTo>
                  <a:lnTo>
                    <a:pt x="22975" y="85606"/>
                  </a:lnTo>
                  <a:lnTo>
                    <a:pt x="30878" y="87045"/>
                  </a:lnTo>
                  <a:lnTo>
                    <a:pt x="39073" y="88106"/>
                  </a:lnTo>
                  <a:lnTo>
                    <a:pt x="47268" y="88787"/>
                  </a:lnTo>
                  <a:lnTo>
                    <a:pt x="52829" y="88863"/>
                  </a:lnTo>
                  <a:lnTo>
                    <a:pt x="57951" y="88787"/>
                  </a:lnTo>
                  <a:lnTo>
                    <a:pt x="63219" y="88257"/>
                  </a:lnTo>
                  <a:lnTo>
                    <a:pt x="68195" y="87272"/>
                  </a:lnTo>
                  <a:lnTo>
                    <a:pt x="71707" y="86287"/>
                  </a:lnTo>
                  <a:lnTo>
                    <a:pt x="74487" y="85151"/>
                  </a:lnTo>
                  <a:lnTo>
                    <a:pt x="76536" y="83787"/>
                  </a:lnTo>
                  <a:lnTo>
                    <a:pt x="78146" y="82196"/>
                  </a:lnTo>
                  <a:lnTo>
                    <a:pt x="78731" y="80606"/>
                  </a:lnTo>
                  <a:lnTo>
                    <a:pt x="79024" y="78863"/>
                  </a:lnTo>
                  <a:lnTo>
                    <a:pt x="78292" y="77196"/>
                  </a:lnTo>
                  <a:lnTo>
                    <a:pt x="77121" y="75530"/>
                  </a:lnTo>
                  <a:lnTo>
                    <a:pt x="75073" y="73939"/>
                  </a:lnTo>
                  <a:lnTo>
                    <a:pt x="72146" y="72500"/>
                  </a:lnTo>
                  <a:lnTo>
                    <a:pt x="68487" y="71212"/>
                  </a:lnTo>
                  <a:lnTo>
                    <a:pt x="64390" y="70000"/>
                  </a:lnTo>
                  <a:lnTo>
                    <a:pt x="60292" y="69015"/>
                  </a:lnTo>
                  <a:lnTo>
                    <a:pt x="52097" y="67196"/>
                  </a:lnTo>
                  <a:lnTo>
                    <a:pt x="43756" y="65454"/>
                  </a:lnTo>
                  <a:lnTo>
                    <a:pt x="35560" y="63636"/>
                  </a:lnTo>
                  <a:lnTo>
                    <a:pt x="27658" y="61363"/>
                  </a:lnTo>
                  <a:lnTo>
                    <a:pt x="22829" y="59772"/>
                  </a:lnTo>
                  <a:lnTo>
                    <a:pt x="18439" y="58106"/>
                  </a:lnTo>
                  <a:lnTo>
                    <a:pt x="14487" y="56136"/>
                  </a:lnTo>
                  <a:lnTo>
                    <a:pt x="10975" y="54242"/>
                  </a:lnTo>
                  <a:lnTo>
                    <a:pt x="7902" y="52045"/>
                  </a:lnTo>
                  <a:lnTo>
                    <a:pt x="5414" y="49696"/>
                  </a:lnTo>
                  <a:lnTo>
                    <a:pt x="3512" y="47272"/>
                  </a:lnTo>
                  <a:lnTo>
                    <a:pt x="2195" y="44469"/>
                  </a:lnTo>
                  <a:lnTo>
                    <a:pt x="1463" y="41666"/>
                  </a:lnTo>
                  <a:lnTo>
                    <a:pt x="1609" y="38560"/>
                  </a:lnTo>
                  <a:lnTo>
                    <a:pt x="2341" y="35151"/>
                  </a:lnTo>
                  <a:lnTo>
                    <a:pt x="3658" y="32045"/>
                  </a:lnTo>
                  <a:lnTo>
                    <a:pt x="6000" y="29090"/>
                  </a:lnTo>
                  <a:lnTo>
                    <a:pt x="8634" y="26363"/>
                  </a:lnTo>
                  <a:lnTo>
                    <a:pt x="12000" y="24015"/>
                  </a:lnTo>
                  <a:lnTo>
                    <a:pt x="15804" y="21742"/>
                  </a:lnTo>
                  <a:lnTo>
                    <a:pt x="20487" y="19848"/>
                  </a:lnTo>
                  <a:lnTo>
                    <a:pt x="25463" y="18181"/>
                  </a:lnTo>
                  <a:lnTo>
                    <a:pt x="31024" y="16666"/>
                  </a:lnTo>
                  <a:lnTo>
                    <a:pt x="37024" y="15303"/>
                  </a:lnTo>
                  <a:lnTo>
                    <a:pt x="39951" y="14772"/>
                  </a:lnTo>
                  <a:lnTo>
                    <a:pt x="42146" y="14318"/>
                  </a:lnTo>
                  <a:lnTo>
                    <a:pt x="43756" y="13939"/>
                  </a:lnTo>
                  <a:lnTo>
                    <a:pt x="44780" y="13409"/>
                  </a:lnTo>
                  <a:lnTo>
                    <a:pt x="45512" y="12651"/>
                  </a:lnTo>
                  <a:lnTo>
                    <a:pt x="45804" y="11818"/>
                  </a:lnTo>
                  <a:lnTo>
                    <a:pt x="45951" y="10606"/>
                  </a:lnTo>
                  <a:lnTo>
                    <a:pt x="45951" y="9015"/>
                  </a:lnTo>
                  <a:lnTo>
                    <a:pt x="45951" y="6666"/>
                  </a:lnTo>
                  <a:lnTo>
                    <a:pt x="45951" y="4242"/>
                  </a:lnTo>
                  <a:lnTo>
                    <a:pt x="46097" y="2651"/>
                  </a:lnTo>
                  <a:lnTo>
                    <a:pt x="46682" y="1590"/>
                  </a:lnTo>
                  <a:lnTo>
                    <a:pt x="47560" y="833"/>
                  </a:lnTo>
                  <a:lnTo>
                    <a:pt x="48878" y="378"/>
                  </a:lnTo>
                  <a:lnTo>
                    <a:pt x="51073" y="151"/>
                  </a:lnTo>
                  <a:lnTo>
                    <a:pt x="54000" y="0"/>
                  </a:lnTo>
                  <a:close/>
                </a:path>
              </a:pathLst>
            </a:custGeom>
            <a:grpFill/>
            <a:ln>
              <a:noFill/>
            </a:ln>
          </p:spPr>
          <p:txBody>
            <a:bodyPr spcFirstLastPara="1" wrap="square" lIns="121900" tIns="60933" rIns="121900" bIns="60933" anchor="t" anchorCtr="0">
              <a:noAutofit/>
            </a:bodyPr>
            <a:lstStyle/>
            <a:p>
              <a:endParaRPr sz="3200" dirty="0">
                <a:solidFill>
                  <a:srgbClr val="000000"/>
                </a:solidFill>
                <a:latin typeface="Calibri"/>
                <a:ea typeface="Calibri"/>
                <a:cs typeface="Calibri"/>
                <a:sym typeface="Calibri"/>
              </a:endParaRPr>
            </a:p>
          </p:txBody>
        </p:sp>
        <p:sp>
          <p:nvSpPr>
            <p:cNvPr id="117" name="Google Shape;1186;p53">
              <a:extLst>
                <a:ext uri="{FF2B5EF4-FFF2-40B4-BE49-F238E27FC236}">
                  <a16:creationId xmlns:a16="http://schemas.microsoft.com/office/drawing/2014/main" id="{3409D5F8-20BA-46F0-B0CE-CDC45686420A}"/>
                </a:ext>
              </a:extLst>
            </p:cNvPr>
            <p:cNvSpPr/>
            <p:nvPr/>
          </p:nvSpPr>
          <p:spPr>
            <a:xfrm>
              <a:off x="5037138" y="5729288"/>
              <a:ext cx="485700" cy="819300"/>
            </a:xfrm>
            <a:custGeom>
              <a:avLst/>
              <a:gdLst/>
              <a:ahLst/>
              <a:cxnLst/>
              <a:rect l="l" t="t" r="r" b="b"/>
              <a:pathLst>
                <a:path w="120000" h="120000" extrusionOk="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grpFill/>
            <a:ln>
              <a:noFill/>
            </a:ln>
          </p:spPr>
          <p:txBody>
            <a:bodyPr spcFirstLastPara="1" wrap="square" lIns="121900" tIns="60933" rIns="121900" bIns="60933" anchor="t" anchorCtr="0">
              <a:noAutofit/>
            </a:bodyPr>
            <a:lstStyle/>
            <a:p>
              <a:endParaRPr sz="3200">
                <a:solidFill>
                  <a:srgbClr val="000000"/>
                </a:solidFill>
                <a:latin typeface="Calibri"/>
                <a:ea typeface="Calibri"/>
                <a:cs typeface="Calibri"/>
                <a:sym typeface="Calibri"/>
              </a:endParaRPr>
            </a:p>
          </p:txBody>
        </p:sp>
        <p:sp>
          <p:nvSpPr>
            <p:cNvPr id="118" name="Google Shape;1187;p53">
              <a:extLst>
                <a:ext uri="{FF2B5EF4-FFF2-40B4-BE49-F238E27FC236}">
                  <a16:creationId xmlns:a16="http://schemas.microsoft.com/office/drawing/2014/main" id="{910C2D1D-03D9-46FC-AE3F-07412D6B31BF}"/>
                </a:ext>
              </a:extLst>
            </p:cNvPr>
            <p:cNvSpPr/>
            <p:nvPr/>
          </p:nvSpPr>
          <p:spPr>
            <a:xfrm>
              <a:off x="5707063" y="5707063"/>
              <a:ext cx="487500" cy="841500"/>
            </a:xfrm>
            <a:custGeom>
              <a:avLst/>
              <a:gdLst/>
              <a:ahLst/>
              <a:cxnLst/>
              <a:rect l="l" t="t" r="r" b="b"/>
              <a:pathLst>
                <a:path w="120000" h="120000" extrusionOk="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grpFill/>
            <a:ln>
              <a:noFill/>
            </a:ln>
          </p:spPr>
          <p:txBody>
            <a:bodyPr spcFirstLastPara="1" wrap="square" lIns="121900" tIns="60933" rIns="121900" bIns="60933" anchor="t" anchorCtr="0">
              <a:noAutofit/>
            </a:bodyPr>
            <a:lstStyle/>
            <a:p>
              <a:endParaRPr sz="3200">
                <a:solidFill>
                  <a:srgbClr val="000000"/>
                </a:solidFill>
                <a:latin typeface="Calibri"/>
                <a:ea typeface="Calibri"/>
                <a:cs typeface="Calibri"/>
                <a:sym typeface="Calibri"/>
              </a:endParaRPr>
            </a:p>
          </p:txBody>
        </p:sp>
        <p:sp>
          <p:nvSpPr>
            <p:cNvPr id="119" name="Google Shape;1188;p53">
              <a:extLst>
                <a:ext uri="{FF2B5EF4-FFF2-40B4-BE49-F238E27FC236}">
                  <a16:creationId xmlns:a16="http://schemas.microsoft.com/office/drawing/2014/main" id="{13C67758-364B-42CE-BE65-8384B5BA73B4}"/>
                </a:ext>
              </a:extLst>
            </p:cNvPr>
            <p:cNvSpPr/>
            <p:nvPr/>
          </p:nvSpPr>
          <p:spPr>
            <a:xfrm>
              <a:off x="6378575" y="5005388"/>
              <a:ext cx="485700" cy="1542900"/>
            </a:xfrm>
            <a:custGeom>
              <a:avLst/>
              <a:gdLst/>
              <a:ahLst/>
              <a:cxnLst/>
              <a:rect l="l" t="t" r="r" b="b"/>
              <a:pathLst>
                <a:path w="120000" h="120000" extrusionOk="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grpFill/>
            <a:ln>
              <a:noFill/>
            </a:ln>
          </p:spPr>
          <p:txBody>
            <a:bodyPr spcFirstLastPara="1" wrap="square" lIns="121900" tIns="60933" rIns="121900" bIns="60933" anchor="t" anchorCtr="0">
              <a:noAutofit/>
            </a:bodyPr>
            <a:lstStyle/>
            <a:p>
              <a:endParaRPr sz="3200">
                <a:solidFill>
                  <a:srgbClr val="000000"/>
                </a:solidFill>
                <a:latin typeface="Calibri"/>
                <a:ea typeface="Calibri"/>
                <a:cs typeface="Calibri"/>
                <a:sym typeface="Calibri"/>
              </a:endParaRPr>
            </a:p>
          </p:txBody>
        </p:sp>
      </p:grpSp>
      <p:sp>
        <p:nvSpPr>
          <p:cNvPr id="120" name="Google Shape;655;p47">
            <a:extLst>
              <a:ext uri="{FF2B5EF4-FFF2-40B4-BE49-F238E27FC236}">
                <a16:creationId xmlns:a16="http://schemas.microsoft.com/office/drawing/2014/main" id="{03F6D5D2-95AC-46A8-A106-E9DBA46AFDE2}"/>
              </a:ext>
            </a:extLst>
          </p:cNvPr>
          <p:cNvSpPr/>
          <p:nvPr/>
        </p:nvSpPr>
        <p:spPr>
          <a:xfrm>
            <a:off x="732219" y="1430809"/>
            <a:ext cx="587701" cy="523220"/>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297;p31">
            <a:extLst>
              <a:ext uri="{FF2B5EF4-FFF2-40B4-BE49-F238E27FC236}">
                <a16:creationId xmlns:a16="http://schemas.microsoft.com/office/drawing/2014/main" id="{20C15BDA-DA08-4B7B-A42D-2A430D957F35}"/>
              </a:ext>
            </a:extLst>
          </p:cNvPr>
          <p:cNvGrpSpPr/>
          <p:nvPr/>
        </p:nvGrpSpPr>
        <p:grpSpPr>
          <a:xfrm rot="16200000">
            <a:off x="7522127" y="307868"/>
            <a:ext cx="2317028" cy="4222433"/>
            <a:chOff x="2112475" y="238125"/>
            <a:chExt cx="3395050" cy="5238750"/>
          </a:xfrm>
        </p:grpSpPr>
        <p:sp>
          <p:nvSpPr>
            <p:cNvPr id="122" name="Google Shape;298;p31">
              <a:extLst>
                <a:ext uri="{FF2B5EF4-FFF2-40B4-BE49-F238E27FC236}">
                  <a16:creationId xmlns:a16="http://schemas.microsoft.com/office/drawing/2014/main" id="{4D2AF92A-9791-4E31-B94F-6D963F0F7303}"/>
                </a:ext>
              </a:extLst>
            </p:cNvPr>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299;p31">
              <a:extLst>
                <a:ext uri="{FF2B5EF4-FFF2-40B4-BE49-F238E27FC236}">
                  <a16:creationId xmlns:a16="http://schemas.microsoft.com/office/drawing/2014/main" id="{BB3D5FB5-731D-4A50-B06F-6A3BFE83A5F8}"/>
                </a:ext>
              </a:extLst>
            </p:cNvPr>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00;p31">
              <a:extLst>
                <a:ext uri="{FF2B5EF4-FFF2-40B4-BE49-F238E27FC236}">
                  <a16:creationId xmlns:a16="http://schemas.microsoft.com/office/drawing/2014/main" id="{A773C1E0-12A6-4D63-8BF2-25A6368AFDBB}"/>
                </a:ext>
              </a:extLst>
            </p:cNvPr>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01;p31">
              <a:extLst>
                <a:ext uri="{FF2B5EF4-FFF2-40B4-BE49-F238E27FC236}">
                  <a16:creationId xmlns:a16="http://schemas.microsoft.com/office/drawing/2014/main" id="{116BA3BE-0D22-4625-AB65-359A4580AE9C}"/>
                </a:ext>
              </a:extLst>
            </p:cNvPr>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297;p31">
            <a:extLst>
              <a:ext uri="{FF2B5EF4-FFF2-40B4-BE49-F238E27FC236}">
                <a16:creationId xmlns:a16="http://schemas.microsoft.com/office/drawing/2014/main" id="{50B94B99-01F8-47F8-8CD7-D4F1CB452CAC}"/>
              </a:ext>
            </a:extLst>
          </p:cNvPr>
          <p:cNvGrpSpPr/>
          <p:nvPr/>
        </p:nvGrpSpPr>
        <p:grpSpPr>
          <a:xfrm rot="16200000">
            <a:off x="7522126" y="2952595"/>
            <a:ext cx="2317028" cy="4222433"/>
            <a:chOff x="2112475" y="238125"/>
            <a:chExt cx="3395050" cy="5238750"/>
          </a:xfrm>
        </p:grpSpPr>
        <p:sp>
          <p:nvSpPr>
            <p:cNvPr id="132" name="Google Shape;298;p31">
              <a:extLst>
                <a:ext uri="{FF2B5EF4-FFF2-40B4-BE49-F238E27FC236}">
                  <a16:creationId xmlns:a16="http://schemas.microsoft.com/office/drawing/2014/main" id="{AEAA6AA8-DB53-4C9D-A6ED-B0672236FFB2}"/>
                </a:ext>
              </a:extLst>
            </p:cNvPr>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299;p31">
              <a:extLst>
                <a:ext uri="{FF2B5EF4-FFF2-40B4-BE49-F238E27FC236}">
                  <a16:creationId xmlns:a16="http://schemas.microsoft.com/office/drawing/2014/main" id="{A3E46BC3-1994-4693-B231-18E626FA39A2}"/>
                </a:ext>
              </a:extLst>
            </p:cNvPr>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00;p31">
              <a:extLst>
                <a:ext uri="{FF2B5EF4-FFF2-40B4-BE49-F238E27FC236}">
                  <a16:creationId xmlns:a16="http://schemas.microsoft.com/office/drawing/2014/main" id="{28FCB23B-0C80-4647-9401-D0E139FFD40E}"/>
                </a:ext>
              </a:extLst>
            </p:cNvPr>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01;p31">
              <a:extLst>
                <a:ext uri="{FF2B5EF4-FFF2-40B4-BE49-F238E27FC236}">
                  <a16:creationId xmlns:a16="http://schemas.microsoft.com/office/drawing/2014/main" id="{DFCD6A28-3EFF-4AC6-965B-D40C0FD6435F}"/>
                </a:ext>
              </a:extLst>
            </p:cNvPr>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2D2A71F4-5BA7-8B58-D261-600D6BC17638}"/>
              </a:ext>
            </a:extLst>
          </p:cNvPr>
          <p:cNvPicPr>
            <a:picLocks noChangeAspect="1"/>
          </p:cNvPicPr>
          <p:nvPr/>
        </p:nvPicPr>
        <p:blipFill>
          <a:blip r:embed="rId5"/>
          <a:stretch>
            <a:fillRect/>
          </a:stretch>
        </p:blipFill>
        <p:spPr>
          <a:xfrm>
            <a:off x="6936935" y="1332308"/>
            <a:ext cx="3468324" cy="2172272"/>
          </a:xfrm>
          <a:prstGeom prst="rect">
            <a:avLst/>
          </a:prstGeom>
        </p:spPr>
      </p:pic>
      <p:pic>
        <p:nvPicPr>
          <p:cNvPr id="5" name="Picture 4">
            <a:extLst>
              <a:ext uri="{FF2B5EF4-FFF2-40B4-BE49-F238E27FC236}">
                <a16:creationId xmlns:a16="http://schemas.microsoft.com/office/drawing/2014/main" id="{AB2D9A53-7055-527F-2C3A-7477E19E285C}"/>
              </a:ext>
            </a:extLst>
          </p:cNvPr>
          <p:cNvPicPr>
            <a:picLocks noChangeAspect="1"/>
          </p:cNvPicPr>
          <p:nvPr/>
        </p:nvPicPr>
        <p:blipFill>
          <a:blip r:embed="rId6"/>
          <a:stretch>
            <a:fillRect/>
          </a:stretch>
        </p:blipFill>
        <p:spPr>
          <a:xfrm>
            <a:off x="6936935" y="3961617"/>
            <a:ext cx="3429317" cy="2203107"/>
          </a:xfrm>
          <a:prstGeom prst="rect">
            <a:avLst/>
          </a:prstGeom>
        </p:spPr>
      </p:pic>
      <p:grpSp>
        <p:nvGrpSpPr>
          <p:cNvPr id="74" name="Group 73">
            <a:extLst>
              <a:ext uri="{FF2B5EF4-FFF2-40B4-BE49-F238E27FC236}">
                <a16:creationId xmlns:a16="http://schemas.microsoft.com/office/drawing/2014/main" id="{CF311175-2468-496E-8784-B1738AD1AA0D}"/>
              </a:ext>
            </a:extLst>
          </p:cNvPr>
          <p:cNvGrpSpPr/>
          <p:nvPr/>
        </p:nvGrpSpPr>
        <p:grpSpPr>
          <a:xfrm rot="604423">
            <a:off x="-4570884" y="1091800"/>
            <a:ext cx="4572000" cy="4572000"/>
            <a:chOff x="-2286000" y="944588"/>
            <a:chExt cx="4572000" cy="4572000"/>
          </a:xfrm>
        </p:grpSpPr>
        <p:grpSp>
          <p:nvGrpSpPr>
            <p:cNvPr id="75" name="Group 74">
              <a:extLst>
                <a:ext uri="{FF2B5EF4-FFF2-40B4-BE49-F238E27FC236}">
                  <a16:creationId xmlns:a16="http://schemas.microsoft.com/office/drawing/2014/main" id="{14835D26-0C24-47CE-B065-F96E99B58088}"/>
                </a:ext>
              </a:extLst>
            </p:cNvPr>
            <p:cNvGrpSpPr/>
            <p:nvPr/>
          </p:nvGrpSpPr>
          <p:grpSpPr>
            <a:xfrm>
              <a:off x="-2286000" y="944588"/>
              <a:ext cx="4572000" cy="4572000"/>
              <a:chOff x="4405745" y="1016000"/>
              <a:chExt cx="4572000" cy="4572000"/>
            </a:xfrm>
          </p:grpSpPr>
          <p:sp>
            <p:nvSpPr>
              <p:cNvPr id="126" name="Oval 125">
                <a:extLst>
                  <a:ext uri="{FF2B5EF4-FFF2-40B4-BE49-F238E27FC236}">
                    <a16:creationId xmlns:a16="http://schemas.microsoft.com/office/drawing/2014/main" id="{64B40073-7DD6-4B44-BDC0-3C7CE4B4922A}"/>
                  </a:ext>
                </a:extLst>
              </p:cNvPr>
              <p:cNvSpPr/>
              <p:nvPr/>
            </p:nvSpPr>
            <p:spPr>
              <a:xfrm>
                <a:off x="4405745" y="1016000"/>
                <a:ext cx="4572000" cy="4572000"/>
              </a:xfrm>
              <a:prstGeom prst="ellipse">
                <a:avLst/>
              </a:prstGeom>
              <a:solidFill>
                <a:srgbClr val="01132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473D1B47-AFE6-4B60-85DE-706C100796B6}"/>
                  </a:ext>
                </a:extLst>
              </p:cNvPr>
              <p:cNvGrpSpPr/>
              <p:nvPr/>
            </p:nvGrpSpPr>
            <p:grpSpPr>
              <a:xfrm>
                <a:off x="4591519" y="1270000"/>
                <a:ext cx="4164554" cy="4318000"/>
                <a:chOff x="4591519" y="1270000"/>
                <a:chExt cx="4164554" cy="4318000"/>
              </a:xfrm>
            </p:grpSpPr>
            <p:cxnSp>
              <p:nvCxnSpPr>
                <p:cNvPr id="128" name="Straight Connector 127">
                  <a:extLst>
                    <a:ext uri="{FF2B5EF4-FFF2-40B4-BE49-F238E27FC236}">
                      <a16:creationId xmlns:a16="http://schemas.microsoft.com/office/drawing/2014/main" id="{8B270C67-A0B0-483D-90C9-07F688399693}"/>
                    </a:ext>
                  </a:extLst>
                </p:cNvPr>
                <p:cNvCxnSpPr>
                  <a:cxnSpLocks/>
                </p:cNvCxnSpPr>
                <p:nvPr/>
              </p:nvCxnSpPr>
              <p:spPr>
                <a:xfrm>
                  <a:off x="5645511" y="1270000"/>
                  <a:ext cx="1046233" cy="1963281"/>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8ADF2A07-798B-4D61-98A5-246FAAF8F57C}"/>
                    </a:ext>
                  </a:extLst>
                </p:cNvPr>
                <p:cNvCxnSpPr>
                  <a:cxnSpLocks/>
                  <a:endCxn id="126" idx="7"/>
                </p:cNvCxnSpPr>
                <p:nvPr/>
              </p:nvCxnSpPr>
              <p:spPr>
                <a:xfrm flipV="1">
                  <a:off x="6691745" y="1685554"/>
                  <a:ext cx="1616446" cy="1547727"/>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B9574A7D-7670-4126-9332-0B521AA83E67}"/>
                    </a:ext>
                  </a:extLst>
                </p:cNvPr>
                <p:cNvCxnSpPr>
                  <a:cxnSpLocks/>
                </p:cNvCxnSpPr>
                <p:nvPr/>
              </p:nvCxnSpPr>
              <p:spPr>
                <a:xfrm>
                  <a:off x="6691745" y="3233281"/>
                  <a:ext cx="2064328" cy="100621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55F55E5-8345-412A-8559-FC93FBBD76CA}"/>
                    </a:ext>
                  </a:extLst>
                </p:cNvPr>
                <p:cNvCxnSpPr>
                  <a:cxnSpLocks/>
                  <a:endCxn id="126" idx="4"/>
                </p:cNvCxnSpPr>
                <p:nvPr/>
              </p:nvCxnSpPr>
              <p:spPr>
                <a:xfrm>
                  <a:off x="6691744" y="3233281"/>
                  <a:ext cx="1" cy="2354719"/>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71EE462D-663F-480C-88E1-99B55E9EC3D1}"/>
                    </a:ext>
                  </a:extLst>
                </p:cNvPr>
                <p:cNvCxnSpPr>
                  <a:cxnSpLocks/>
                </p:cNvCxnSpPr>
                <p:nvPr/>
              </p:nvCxnSpPr>
              <p:spPr>
                <a:xfrm flipH="1">
                  <a:off x="4591519" y="3233281"/>
                  <a:ext cx="2064327" cy="856583"/>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grpSp>
        <p:sp>
          <p:nvSpPr>
            <p:cNvPr id="92" name="TextBox 91">
              <a:extLst>
                <a:ext uri="{FF2B5EF4-FFF2-40B4-BE49-F238E27FC236}">
                  <a16:creationId xmlns:a16="http://schemas.microsoft.com/office/drawing/2014/main" id="{3F8099A2-1DEB-4C72-B32F-32DCC5ABAEC6}"/>
                </a:ext>
              </a:extLst>
            </p:cNvPr>
            <p:cNvSpPr txBox="1"/>
            <p:nvPr/>
          </p:nvSpPr>
          <p:spPr>
            <a:xfrm rot="20995577">
              <a:off x="734659" y="235342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01</a:t>
              </a:r>
            </a:p>
            <a:p>
              <a:pPr algn="ctr"/>
              <a:r>
                <a:rPr lang="en-US" b="1" dirty="0" err="1">
                  <a:solidFill>
                    <a:schemeClr val="bg1"/>
                  </a:solidFill>
                  <a:latin typeface="Yeseva One" panose="00000500000000000000"/>
                </a:rPr>
                <a:t>Giới</a:t>
              </a:r>
              <a:r>
                <a:rPr lang="en-US" b="1" dirty="0">
                  <a:solidFill>
                    <a:schemeClr val="bg1"/>
                  </a:solidFill>
                  <a:latin typeface="Yeseva One" panose="00000500000000000000"/>
                </a:rPr>
                <a:t> </a:t>
              </a:r>
              <a:r>
                <a:rPr lang="en-US" b="1" dirty="0" err="1">
                  <a:solidFill>
                    <a:schemeClr val="bg1"/>
                  </a:solidFill>
                  <a:latin typeface="Yeseva One" panose="00000500000000000000"/>
                </a:rPr>
                <a:t>thiệu</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93" name="TextBox 92">
              <a:extLst>
                <a:ext uri="{FF2B5EF4-FFF2-40B4-BE49-F238E27FC236}">
                  <a16:creationId xmlns:a16="http://schemas.microsoft.com/office/drawing/2014/main" id="{DB7C9BD2-61FB-4367-991D-4C5FA5C4DEC6}"/>
                </a:ext>
              </a:extLst>
            </p:cNvPr>
            <p:cNvSpPr txBox="1"/>
            <p:nvPr/>
          </p:nvSpPr>
          <p:spPr>
            <a:xfrm rot="20995577">
              <a:off x="81977" y="3935006"/>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02</a:t>
              </a:r>
            </a:p>
            <a:p>
              <a:pPr algn="ctr"/>
              <a:r>
                <a:rPr lang="en-US" b="1" dirty="0">
                  <a:solidFill>
                    <a:schemeClr val="bg1"/>
                  </a:solidFill>
                  <a:latin typeface="Yeseva One" panose="00000500000000000000"/>
                </a:rPr>
                <a:t>Ý t</a:t>
              </a:r>
              <a:r>
                <a:rPr lang="vi-VN" b="1" dirty="0">
                  <a:solidFill>
                    <a:schemeClr val="bg1"/>
                  </a:solidFill>
                  <a:latin typeface="Yeseva One" panose="00000500000000000000"/>
                </a:rPr>
                <a:t>ư</a:t>
              </a:r>
              <a:r>
                <a:rPr lang="en-US" b="1" dirty="0" err="1">
                  <a:solidFill>
                    <a:schemeClr val="bg1"/>
                  </a:solidFill>
                  <a:latin typeface="Yeseva One" panose="00000500000000000000"/>
                </a:rPr>
                <a:t>ởng</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94" name="TextBox 93">
              <a:extLst>
                <a:ext uri="{FF2B5EF4-FFF2-40B4-BE49-F238E27FC236}">
                  <a16:creationId xmlns:a16="http://schemas.microsoft.com/office/drawing/2014/main" id="{150C5977-195B-4399-80FA-CCDBAF0B34BF}"/>
                </a:ext>
              </a:extLst>
            </p:cNvPr>
            <p:cNvSpPr txBox="1"/>
            <p:nvPr/>
          </p:nvSpPr>
          <p:spPr>
            <a:xfrm rot="20995577">
              <a:off x="-1462711" y="3877563"/>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03</a:t>
              </a:r>
            </a:p>
            <a:p>
              <a:pPr algn="ctr"/>
              <a:r>
                <a:rPr lang="en-US" b="1" dirty="0" err="1">
                  <a:solidFill>
                    <a:schemeClr val="bg1"/>
                  </a:solidFill>
                  <a:latin typeface="Yeseva One" panose="00000500000000000000"/>
                </a:rPr>
                <a:t>Lý</a:t>
              </a:r>
              <a:r>
                <a:rPr lang="en-US" b="1" dirty="0">
                  <a:solidFill>
                    <a:schemeClr val="bg1"/>
                  </a:solidFill>
                  <a:latin typeface="Yeseva One" panose="00000500000000000000"/>
                </a:rPr>
                <a:t> </a:t>
              </a:r>
              <a:r>
                <a:rPr lang="en-US" b="1" dirty="0" err="1">
                  <a:solidFill>
                    <a:schemeClr val="bg1"/>
                  </a:solidFill>
                  <a:latin typeface="Yeseva One" panose="00000500000000000000"/>
                </a:rPr>
                <a:t>thuyết</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95" name="TextBox 94">
              <a:extLst>
                <a:ext uri="{FF2B5EF4-FFF2-40B4-BE49-F238E27FC236}">
                  <a16:creationId xmlns:a16="http://schemas.microsoft.com/office/drawing/2014/main" id="{7ED34AB2-0509-4D39-9592-D9347E4E4A2B}"/>
                </a:ext>
              </a:extLst>
            </p:cNvPr>
            <p:cNvSpPr txBox="1"/>
            <p:nvPr/>
          </p:nvSpPr>
          <p:spPr>
            <a:xfrm rot="20995577">
              <a:off x="-1977440" y="216809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04</a:t>
              </a:r>
            </a:p>
            <a:p>
              <a:pPr algn="ctr"/>
              <a:r>
                <a:rPr lang="en-US" b="1" dirty="0" err="1">
                  <a:solidFill>
                    <a:schemeClr val="bg1"/>
                  </a:solidFill>
                  <a:latin typeface="Yeseva One" panose="00000500000000000000"/>
                </a:rPr>
                <a:t>Thực</a:t>
              </a:r>
              <a:r>
                <a:rPr lang="en-US" b="1" dirty="0">
                  <a:solidFill>
                    <a:schemeClr val="bg1"/>
                  </a:solidFill>
                  <a:latin typeface="Yeseva One" panose="00000500000000000000"/>
                </a:rPr>
                <a:t> </a:t>
              </a:r>
              <a:r>
                <a:rPr lang="en-US" b="1" dirty="0" err="1">
                  <a:solidFill>
                    <a:schemeClr val="bg1"/>
                  </a:solidFill>
                  <a:latin typeface="Yeseva One" panose="00000500000000000000"/>
                </a:rPr>
                <a:t>hành</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96" name="TextBox 95">
              <a:extLst>
                <a:ext uri="{FF2B5EF4-FFF2-40B4-BE49-F238E27FC236}">
                  <a16:creationId xmlns:a16="http://schemas.microsoft.com/office/drawing/2014/main" id="{B99AA7C6-96A9-42D3-837B-117F3B08B490}"/>
                </a:ext>
              </a:extLst>
            </p:cNvPr>
            <p:cNvSpPr txBox="1"/>
            <p:nvPr/>
          </p:nvSpPr>
          <p:spPr>
            <a:xfrm rot="20995577">
              <a:off x="-513671" y="1233508"/>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05</a:t>
              </a:r>
            </a:p>
            <a:p>
              <a:pPr algn="ctr"/>
              <a:r>
                <a:rPr lang="en-US" b="1" dirty="0" err="1">
                  <a:solidFill>
                    <a:schemeClr val="bg1"/>
                  </a:solidFill>
                  <a:latin typeface="Yeseva One" panose="00000500000000000000"/>
                </a:rPr>
                <a:t>Nhận</a:t>
              </a:r>
              <a:r>
                <a:rPr lang="en-US" b="1" dirty="0">
                  <a:solidFill>
                    <a:schemeClr val="bg1"/>
                  </a:solidFill>
                  <a:latin typeface="Yeseva One" panose="00000500000000000000"/>
                </a:rPr>
                <a:t> </a:t>
              </a:r>
              <a:r>
                <a:rPr lang="en-US" b="1" dirty="0" err="1">
                  <a:solidFill>
                    <a:schemeClr val="bg1"/>
                  </a:solidFill>
                  <a:latin typeface="Yeseva One" panose="00000500000000000000"/>
                </a:rPr>
                <a:t>xét</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grpSp>
      <p:sp>
        <p:nvSpPr>
          <p:cNvPr id="139" name="文本框 31">
            <a:extLst>
              <a:ext uri="{FF2B5EF4-FFF2-40B4-BE49-F238E27FC236}">
                <a16:creationId xmlns:a16="http://schemas.microsoft.com/office/drawing/2014/main" id="{29B8E984-81DD-4318-B7C1-14AD866DE769}"/>
              </a:ext>
            </a:extLst>
          </p:cNvPr>
          <p:cNvSpPr txBox="1"/>
          <p:nvPr/>
        </p:nvSpPr>
        <p:spPr>
          <a:xfrm>
            <a:off x="1170012" y="559179"/>
            <a:ext cx="4348029" cy="584775"/>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Ứng</a:t>
            </a:r>
            <a:r>
              <a:rPr kumimoji="0" lang="en-US" altLang="zh-CN" sz="3200" b="0"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rPr>
              <a:t> </a:t>
            </a:r>
            <a:r>
              <a:rPr kumimoji="0" lang="en-US" altLang="zh-CN" sz="3200" b="0"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dụng</a:t>
            </a:r>
            <a:r>
              <a:rPr kumimoji="0" lang="en-US" altLang="zh-CN" sz="3200" b="0"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rPr>
              <a:t> </a:t>
            </a:r>
            <a:r>
              <a:rPr kumimoji="0" lang="en-US" altLang="zh-CN" sz="3200" b="0"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thuật</a:t>
            </a:r>
            <a:r>
              <a:rPr kumimoji="0" lang="en-US" altLang="zh-CN" sz="3200" b="0"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rPr>
              <a:t> </a:t>
            </a:r>
            <a:r>
              <a:rPr kumimoji="0" lang="en-US" altLang="zh-CN" sz="3200" b="0" i="0" u="none" strike="noStrike" kern="1200" cap="none" spc="0" normalizeH="0" baseline="0" noProof="0" dirty="0" err="1">
                <a:ln>
                  <a:noFill/>
                </a:ln>
                <a:solidFill>
                  <a:srgbClr val="FFFFFF"/>
                </a:solidFill>
                <a:effectLst/>
                <a:uLnTx/>
                <a:uFillTx/>
                <a:latin typeface="Yeseva One" panose="00000500000000000000" pitchFamily="2" charset="0"/>
                <a:ea typeface="锐字锐线梦想黑简1.0" panose="02010604000000000000" pitchFamily="2" charset="-122"/>
              </a:rPr>
              <a:t>toán</a:t>
            </a:r>
            <a:endParaRPr kumimoji="0" lang="zh-CN" altLang="en-US" sz="3200" b="0"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endParaRPr>
          </a:p>
        </p:txBody>
      </p:sp>
      <p:cxnSp>
        <p:nvCxnSpPr>
          <p:cNvPr id="140" name="Straight Connector 139">
            <a:extLst>
              <a:ext uri="{FF2B5EF4-FFF2-40B4-BE49-F238E27FC236}">
                <a16:creationId xmlns:a16="http://schemas.microsoft.com/office/drawing/2014/main" id="{37767FA0-F25D-4CA2-9FEE-0D290B4562A3}"/>
              </a:ext>
            </a:extLst>
          </p:cNvPr>
          <p:cNvCxnSpPr/>
          <p:nvPr/>
        </p:nvCxnSpPr>
        <p:spPr>
          <a:xfrm>
            <a:off x="1216192" y="1135038"/>
            <a:ext cx="4565772" cy="0"/>
          </a:xfrm>
          <a:prstGeom prst="line">
            <a:avLst/>
          </a:prstGeom>
          <a:ln w="38100">
            <a:solidFill>
              <a:schemeClr val="bg1"/>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721859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D3591F98-A800-455D-921F-AA6F52B56CA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998" y="0"/>
            <a:ext cx="12190004" cy="6858000"/>
          </a:xfrm>
          <a:prstGeom prst="rect">
            <a:avLst/>
          </a:prstGeom>
        </p:spPr>
      </p:pic>
      <p:grpSp>
        <p:nvGrpSpPr>
          <p:cNvPr id="2" name="Group 1">
            <a:extLst>
              <a:ext uri="{FF2B5EF4-FFF2-40B4-BE49-F238E27FC236}">
                <a16:creationId xmlns:a16="http://schemas.microsoft.com/office/drawing/2014/main" id="{FB4FA80F-8743-4EE7-A4F4-5B642E2D8921}"/>
              </a:ext>
            </a:extLst>
          </p:cNvPr>
          <p:cNvGrpSpPr/>
          <p:nvPr/>
        </p:nvGrpSpPr>
        <p:grpSpPr>
          <a:xfrm>
            <a:off x="1020620" y="109575"/>
            <a:ext cx="6009084" cy="830997"/>
            <a:chOff x="2160494" y="172328"/>
            <a:chExt cx="6009084" cy="830997"/>
          </a:xfrm>
        </p:grpSpPr>
        <p:sp>
          <p:nvSpPr>
            <p:cNvPr id="114" name="文本框 113">
              <a:extLst>
                <a:ext uri="{FF2B5EF4-FFF2-40B4-BE49-F238E27FC236}">
                  <a16:creationId xmlns:a16="http://schemas.microsoft.com/office/drawing/2014/main" id="{CB7D1D68-B400-4914-A4C1-B5E6E4C36130}"/>
                </a:ext>
              </a:extLst>
            </p:cNvPr>
            <p:cNvSpPr txBox="1"/>
            <p:nvPr/>
          </p:nvSpPr>
          <p:spPr>
            <a:xfrm>
              <a:off x="3133203" y="203107"/>
              <a:ext cx="5036375" cy="769441"/>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400" dirty="0">
                  <a:solidFill>
                    <a:srgbClr val="FFFFFF"/>
                  </a:solidFill>
                  <a:latin typeface="Yeseva One" panose="00000500000000000000" pitchFamily="2" charset="0"/>
                </a:rPr>
                <a:t>Ý </a:t>
              </a:r>
              <a:r>
                <a:rPr lang="en-US" altLang="zh-CN" sz="4400" dirty="0" err="1">
                  <a:solidFill>
                    <a:srgbClr val="FFFFFF"/>
                  </a:solidFill>
                  <a:latin typeface="Yeseva One" panose="00000500000000000000" pitchFamily="2" charset="0"/>
                </a:rPr>
                <a:t>tưởng</a:t>
              </a:r>
              <a:r>
                <a:rPr lang="en-US" altLang="zh-CN" sz="4400" dirty="0">
                  <a:solidFill>
                    <a:srgbClr val="FFFFFF"/>
                  </a:solidFill>
                  <a:latin typeface="Yeseva One" panose="00000500000000000000" pitchFamily="2" charset="0"/>
                </a:rPr>
                <a:t> </a:t>
              </a:r>
              <a:r>
                <a:rPr kumimoji="0" lang="en-US" altLang="zh-CN" sz="4400" i="0" u="none" strike="noStrike" kern="1200" cap="none" spc="0" normalizeH="0" noProof="0" dirty="0" err="1">
                  <a:ln>
                    <a:noFill/>
                  </a:ln>
                  <a:solidFill>
                    <a:srgbClr val="FFFFFF"/>
                  </a:solidFill>
                  <a:effectLst/>
                  <a:uLnTx/>
                  <a:uFillTx/>
                  <a:latin typeface="Yeseva One" panose="00000500000000000000" pitchFamily="2" charset="0"/>
                </a:rPr>
                <a:t>thuật</a:t>
              </a:r>
              <a:r>
                <a:rPr kumimoji="0" lang="en-US" altLang="zh-CN" sz="4400" i="0" u="none" strike="noStrike" kern="1200" cap="none" spc="0" normalizeH="0" noProof="0" dirty="0">
                  <a:ln>
                    <a:noFill/>
                  </a:ln>
                  <a:solidFill>
                    <a:srgbClr val="FFFFFF"/>
                  </a:solidFill>
                  <a:effectLst/>
                  <a:uLnTx/>
                  <a:uFillTx/>
                  <a:latin typeface="Yeseva One" panose="00000500000000000000" pitchFamily="2" charset="0"/>
                </a:rPr>
                <a:t> </a:t>
              </a:r>
              <a:r>
                <a:rPr kumimoji="0" lang="en-US" altLang="zh-CN" sz="4400" i="0" u="none" strike="noStrike" kern="1200" cap="none" spc="0" normalizeH="0" noProof="0" dirty="0" err="1">
                  <a:ln>
                    <a:noFill/>
                  </a:ln>
                  <a:solidFill>
                    <a:srgbClr val="FFFFFF"/>
                  </a:solidFill>
                  <a:effectLst/>
                  <a:uLnTx/>
                  <a:uFillTx/>
                  <a:latin typeface="Yeseva One" panose="00000500000000000000" pitchFamily="2" charset="0"/>
                </a:rPr>
                <a:t>toán</a:t>
              </a:r>
              <a:endParaRPr kumimoji="0" lang="zh-CN" altLang="en-US" sz="4400" i="0" u="none" strike="noStrike" kern="1200" cap="none" spc="0" normalizeH="0" baseline="0" noProof="0" dirty="0">
                <a:ln>
                  <a:noFill/>
                </a:ln>
                <a:solidFill>
                  <a:srgbClr val="FFFFFF"/>
                </a:solidFill>
                <a:effectLst/>
                <a:uLnTx/>
                <a:uFillTx/>
                <a:latin typeface="Yeseva One" panose="00000500000000000000" pitchFamily="2" charset="0"/>
              </a:endParaRPr>
            </a:p>
          </p:txBody>
        </p:sp>
        <p:sp>
          <p:nvSpPr>
            <p:cNvPr id="116" name="文本框 115">
              <a:extLst>
                <a:ext uri="{FF2B5EF4-FFF2-40B4-BE49-F238E27FC236}">
                  <a16:creationId xmlns:a16="http://schemas.microsoft.com/office/drawing/2014/main" id="{3D4C13E0-9735-41C4-B21E-DB5DB2D096BC}"/>
                </a:ext>
              </a:extLst>
            </p:cNvPr>
            <p:cNvSpPr txBox="1"/>
            <p:nvPr/>
          </p:nvSpPr>
          <p:spPr>
            <a:xfrm>
              <a:off x="2160494" y="172328"/>
              <a:ext cx="1446944"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800" b="1" dirty="0">
                  <a:solidFill>
                    <a:srgbClr val="FFFFFF"/>
                  </a:solidFill>
                  <a:latin typeface="Yeseva One" panose="00000500000000000000" pitchFamily="2" charset="0"/>
                </a:rPr>
                <a:t>02</a:t>
              </a:r>
              <a:endParaRPr kumimoji="0" lang="zh-CN" altLang="en-US" sz="4800" b="1" i="0" u="none" strike="noStrike" kern="1200" cap="none" spc="0" normalizeH="0" baseline="0" noProof="0" dirty="0">
                <a:ln>
                  <a:noFill/>
                </a:ln>
                <a:solidFill>
                  <a:srgbClr val="FFFFFF"/>
                </a:solidFill>
                <a:effectLst/>
                <a:uLnTx/>
                <a:uFillTx/>
                <a:latin typeface="Yeseva One" panose="00000500000000000000" pitchFamily="2" charset="0"/>
              </a:endParaRPr>
            </a:p>
          </p:txBody>
        </p:sp>
      </p:grpSp>
      <p:cxnSp>
        <p:nvCxnSpPr>
          <p:cNvPr id="29" name="Straight Connector 28">
            <a:extLst>
              <a:ext uri="{FF2B5EF4-FFF2-40B4-BE49-F238E27FC236}">
                <a16:creationId xmlns:a16="http://schemas.microsoft.com/office/drawing/2014/main" id="{8D3D912A-885E-4474-BE4B-1B2A8016FFE9}"/>
              </a:ext>
            </a:extLst>
          </p:cNvPr>
          <p:cNvCxnSpPr>
            <a:cxnSpLocks/>
          </p:cNvCxnSpPr>
          <p:nvPr/>
        </p:nvCxnSpPr>
        <p:spPr>
          <a:xfrm>
            <a:off x="1465847" y="955022"/>
            <a:ext cx="5238397" cy="0"/>
          </a:xfrm>
          <a:prstGeom prst="line">
            <a:avLst/>
          </a:prstGeom>
          <a:ln w="38100">
            <a:solidFill>
              <a:schemeClr val="bg1"/>
            </a:solidFill>
          </a:ln>
        </p:spPr>
        <p:style>
          <a:lnRef idx="1">
            <a:schemeClr val="accent6"/>
          </a:lnRef>
          <a:fillRef idx="0">
            <a:schemeClr val="accent6"/>
          </a:fillRef>
          <a:effectRef idx="0">
            <a:schemeClr val="accent6"/>
          </a:effectRef>
          <a:fontRef idx="minor">
            <a:schemeClr val="tx1"/>
          </a:fontRef>
        </p:style>
      </p:cxnSp>
      <p:grpSp>
        <p:nvGrpSpPr>
          <p:cNvPr id="31" name="Group 30">
            <a:extLst>
              <a:ext uri="{FF2B5EF4-FFF2-40B4-BE49-F238E27FC236}">
                <a16:creationId xmlns:a16="http://schemas.microsoft.com/office/drawing/2014/main" id="{A5AEAAC1-3ED8-4294-8F3F-F133819C3C44}"/>
              </a:ext>
            </a:extLst>
          </p:cNvPr>
          <p:cNvGrpSpPr/>
          <p:nvPr/>
        </p:nvGrpSpPr>
        <p:grpSpPr>
          <a:xfrm rot="18000463">
            <a:off x="-2286000" y="1143000"/>
            <a:ext cx="4572000" cy="4572000"/>
            <a:chOff x="-2286000" y="944588"/>
            <a:chExt cx="4572000" cy="4572000"/>
          </a:xfrm>
        </p:grpSpPr>
        <p:grpSp>
          <p:nvGrpSpPr>
            <p:cNvPr id="32" name="Group 31">
              <a:extLst>
                <a:ext uri="{FF2B5EF4-FFF2-40B4-BE49-F238E27FC236}">
                  <a16:creationId xmlns:a16="http://schemas.microsoft.com/office/drawing/2014/main" id="{569F15E2-F6B3-4930-89D3-1804932F93A8}"/>
                </a:ext>
              </a:extLst>
            </p:cNvPr>
            <p:cNvGrpSpPr/>
            <p:nvPr/>
          </p:nvGrpSpPr>
          <p:grpSpPr>
            <a:xfrm>
              <a:off x="-2286000" y="944588"/>
              <a:ext cx="4572000" cy="4572000"/>
              <a:chOff x="4405745" y="1016000"/>
              <a:chExt cx="4572000" cy="4572000"/>
            </a:xfrm>
          </p:grpSpPr>
          <p:sp>
            <p:nvSpPr>
              <p:cNvPr id="38" name="Oval 37">
                <a:extLst>
                  <a:ext uri="{FF2B5EF4-FFF2-40B4-BE49-F238E27FC236}">
                    <a16:creationId xmlns:a16="http://schemas.microsoft.com/office/drawing/2014/main" id="{91D259BE-F371-4D61-8CC1-23206843B52A}"/>
                  </a:ext>
                </a:extLst>
              </p:cNvPr>
              <p:cNvSpPr/>
              <p:nvPr/>
            </p:nvSpPr>
            <p:spPr>
              <a:xfrm>
                <a:off x="4405745" y="1016000"/>
                <a:ext cx="4572000" cy="4572000"/>
              </a:xfrm>
              <a:prstGeom prst="ellipse">
                <a:avLst/>
              </a:prstGeom>
              <a:solidFill>
                <a:srgbClr val="01132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E811BD1D-3121-4FD2-AD68-3902492819A1}"/>
                  </a:ext>
                </a:extLst>
              </p:cNvPr>
              <p:cNvGrpSpPr/>
              <p:nvPr/>
            </p:nvGrpSpPr>
            <p:grpSpPr>
              <a:xfrm>
                <a:off x="4591519" y="1270000"/>
                <a:ext cx="4164554" cy="4318000"/>
                <a:chOff x="4591519" y="1270000"/>
                <a:chExt cx="4164554" cy="4318000"/>
              </a:xfrm>
            </p:grpSpPr>
            <p:cxnSp>
              <p:nvCxnSpPr>
                <p:cNvPr id="40" name="Straight Connector 39">
                  <a:extLst>
                    <a:ext uri="{FF2B5EF4-FFF2-40B4-BE49-F238E27FC236}">
                      <a16:creationId xmlns:a16="http://schemas.microsoft.com/office/drawing/2014/main" id="{0B6434DD-0A81-492D-BC56-9DF04FB69BE4}"/>
                    </a:ext>
                  </a:extLst>
                </p:cNvPr>
                <p:cNvCxnSpPr>
                  <a:cxnSpLocks/>
                </p:cNvCxnSpPr>
                <p:nvPr/>
              </p:nvCxnSpPr>
              <p:spPr>
                <a:xfrm>
                  <a:off x="5645511" y="1270000"/>
                  <a:ext cx="1046233" cy="1963281"/>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D716FC92-6F9E-432E-9CF7-DF62C8B3377C}"/>
                    </a:ext>
                  </a:extLst>
                </p:cNvPr>
                <p:cNvCxnSpPr>
                  <a:cxnSpLocks/>
                  <a:endCxn id="38" idx="7"/>
                </p:cNvCxnSpPr>
                <p:nvPr/>
              </p:nvCxnSpPr>
              <p:spPr>
                <a:xfrm flipV="1">
                  <a:off x="6691745" y="1685554"/>
                  <a:ext cx="1616446" cy="1547727"/>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EF3CED2A-AE68-47AF-9774-BDFAB6426263}"/>
                    </a:ext>
                  </a:extLst>
                </p:cNvPr>
                <p:cNvCxnSpPr>
                  <a:cxnSpLocks/>
                </p:cNvCxnSpPr>
                <p:nvPr/>
              </p:nvCxnSpPr>
              <p:spPr>
                <a:xfrm>
                  <a:off x="6691745" y="3233281"/>
                  <a:ext cx="2064328" cy="100621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ED0F8D1D-EF60-465B-8A55-2C5EB056FD30}"/>
                    </a:ext>
                  </a:extLst>
                </p:cNvPr>
                <p:cNvCxnSpPr>
                  <a:cxnSpLocks/>
                  <a:endCxn id="38" idx="4"/>
                </p:cNvCxnSpPr>
                <p:nvPr/>
              </p:nvCxnSpPr>
              <p:spPr>
                <a:xfrm>
                  <a:off x="6691744" y="3233281"/>
                  <a:ext cx="1" cy="2354719"/>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4D3ECE93-D5AC-4D7F-B918-1D8B25B89041}"/>
                    </a:ext>
                  </a:extLst>
                </p:cNvPr>
                <p:cNvCxnSpPr>
                  <a:cxnSpLocks/>
                </p:cNvCxnSpPr>
                <p:nvPr/>
              </p:nvCxnSpPr>
              <p:spPr>
                <a:xfrm flipH="1">
                  <a:off x="4591519" y="3233281"/>
                  <a:ext cx="2064327" cy="856583"/>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grpSp>
        <p:sp>
          <p:nvSpPr>
            <p:cNvPr id="33" name="TextBox 32">
              <a:extLst>
                <a:ext uri="{FF2B5EF4-FFF2-40B4-BE49-F238E27FC236}">
                  <a16:creationId xmlns:a16="http://schemas.microsoft.com/office/drawing/2014/main" id="{C4139773-1223-4A92-BA41-01DFEEC055D3}"/>
                </a:ext>
              </a:extLst>
            </p:cNvPr>
            <p:cNvSpPr txBox="1"/>
            <p:nvPr/>
          </p:nvSpPr>
          <p:spPr>
            <a:xfrm rot="3599537">
              <a:off x="734659" y="235342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01</a:t>
              </a:r>
            </a:p>
            <a:p>
              <a:pPr algn="ctr"/>
              <a:r>
                <a:rPr lang="en-US" b="1" dirty="0" err="1">
                  <a:solidFill>
                    <a:schemeClr val="bg1"/>
                  </a:solidFill>
                  <a:latin typeface="Yeseva One" panose="00000500000000000000"/>
                </a:rPr>
                <a:t>Giới</a:t>
              </a:r>
              <a:r>
                <a:rPr lang="en-US" b="1" dirty="0">
                  <a:solidFill>
                    <a:schemeClr val="bg1"/>
                  </a:solidFill>
                  <a:latin typeface="Yeseva One" panose="00000500000000000000"/>
                </a:rPr>
                <a:t> </a:t>
              </a:r>
              <a:r>
                <a:rPr lang="en-US" b="1" dirty="0" err="1">
                  <a:solidFill>
                    <a:schemeClr val="bg1"/>
                  </a:solidFill>
                  <a:latin typeface="Yeseva One" panose="00000500000000000000"/>
                </a:rPr>
                <a:t>thiệu</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4" name="TextBox 33">
              <a:extLst>
                <a:ext uri="{FF2B5EF4-FFF2-40B4-BE49-F238E27FC236}">
                  <a16:creationId xmlns:a16="http://schemas.microsoft.com/office/drawing/2014/main" id="{0A44ED34-5782-4A8F-9010-5F4F014FF9BB}"/>
                </a:ext>
              </a:extLst>
            </p:cNvPr>
            <p:cNvSpPr txBox="1"/>
            <p:nvPr/>
          </p:nvSpPr>
          <p:spPr>
            <a:xfrm rot="3599537">
              <a:off x="81977" y="3935006"/>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02</a:t>
              </a:r>
            </a:p>
            <a:p>
              <a:pPr algn="ctr"/>
              <a:r>
                <a:rPr lang="en-US" b="1" dirty="0">
                  <a:solidFill>
                    <a:schemeClr val="bg1"/>
                  </a:solidFill>
                  <a:latin typeface="Yeseva One" panose="00000500000000000000"/>
                </a:rPr>
                <a:t>Ý t</a:t>
              </a:r>
              <a:r>
                <a:rPr lang="vi-VN" b="1" dirty="0">
                  <a:solidFill>
                    <a:schemeClr val="bg1"/>
                  </a:solidFill>
                  <a:latin typeface="Yeseva One" panose="00000500000000000000"/>
                </a:rPr>
                <a:t>ư</a:t>
              </a:r>
              <a:r>
                <a:rPr lang="en-US" b="1" dirty="0" err="1">
                  <a:solidFill>
                    <a:schemeClr val="bg1"/>
                  </a:solidFill>
                  <a:latin typeface="Yeseva One" panose="00000500000000000000"/>
                </a:rPr>
                <a:t>ởng</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5" name="TextBox 34">
              <a:extLst>
                <a:ext uri="{FF2B5EF4-FFF2-40B4-BE49-F238E27FC236}">
                  <a16:creationId xmlns:a16="http://schemas.microsoft.com/office/drawing/2014/main" id="{66FAFB08-6AF0-479D-B6E0-EDDA7AB5197F}"/>
                </a:ext>
              </a:extLst>
            </p:cNvPr>
            <p:cNvSpPr txBox="1"/>
            <p:nvPr/>
          </p:nvSpPr>
          <p:spPr>
            <a:xfrm rot="3599537">
              <a:off x="-1462711" y="3877564"/>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03</a:t>
              </a:r>
            </a:p>
            <a:p>
              <a:pPr algn="ctr"/>
              <a:r>
                <a:rPr lang="en-US" b="1" dirty="0" err="1">
                  <a:solidFill>
                    <a:schemeClr val="bg1"/>
                  </a:solidFill>
                  <a:latin typeface="Yeseva One" panose="00000500000000000000"/>
                </a:rPr>
                <a:t>Lý</a:t>
              </a:r>
              <a:r>
                <a:rPr lang="en-US" b="1" dirty="0">
                  <a:solidFill>
                    <a:schemeClr val="bg1"/>
                  </a:solidFill>
                  <a:latin typeface="Yeseva One" panose="00000500000000000000"/>
                </a:rPr>
                <a:t> </a:t>
              </a:r>
              <a:r>
                <a:rPr lang="en-US" b="1" dirty="0" err="1">
                  <a:solidFill>
                    <a:schemeClr val="bg1"/>
                  </a:solidFill>
                  <a:latin typeface="Yeseva One" panose="00000500000000000000"/>
                </a:rPr>
                <a:t>thuyết</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6" name="TextBox 35">
              <a:extLst>
                <a:ext uri="{FF2B5EF4-FFF2-40B4-BE49-F238E27FC236}">
                  <a16:creationId xmlns:a16="http://schemas.microsoft.com/office/drawing/2014/main" id="{48B4D25E-8090-4A5F-8D76-930A36645820}"/>
                </a:ext>
              </a:extLst>
            </p:cNvPr>
            <p:cNvSpPr txBox="1"/>
            <p:nvPr/>
          </p:nvSpPr>
          <p:spPr>
            <a:xfrm rot="3599537">
              <a:off x="-1977440" y="216809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04</a:t>
              </a:r>
            </a:p>
            <a:p>
              <a:pPr algn="ctr"/>
              <a:r>
                <a:rPr lang="en-US" b="1" dirty="0" err="1">
                  <a:solidFill>
                    <a:schemeClr val="bg1"/>
                  </a:solidFill>
                  <a:latin typeface="Yeseva One" panose="00000500000000000000"/>
                </a:rPr>
                <a:t>Thực</a:t>
              </a:r>
              <a:r>
                <a:rPr lang="en-US" b="1" dirty="0">
                  <a:solidFill>
                    <a:schemeClr val="bg1"/>
                  </a:solidFill>
                  <a:latin typeface="Yeseva One" panose="00000500000000000000"/>
                </a:rPr>
                <a:t> </a:t>
              </a:r>
              <a:r>
                <a:rPr lang="en-US" b="1" dirty="0" err="1">
                  <a:solidFill>
                    <a:schemeClr val="bg1"/>
                  </a:solidFill>
                  <a:latin typeface="Yeseva One" panose="00000500000000000000"/>
                </a:rPr>
                <a:t>hành</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7" name="TextBox 36">
              <a:extLst>
                <a:ext uri="{FF2B5EF4-FFF2-40B4-BE49-F238E27FC236}">
                  <a16:creationId xmlns:a16="http://schemas.microsoft.com/office/drawing/2014/main" id="{1B1BD9DD-267E-41FF-B5BE-7FE931E52F37}"/>
                </a:ext>
              </a:extLst>
            </p:cNvPr>
            <p:cNvSpPr txBox="1"/>
            <p:nvPr/>
          </p:nvSpPr>
          <p:spPr>
            <a:xfrm rot="3599537">
              <a:off x="-513671" y="1233508"/>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05</a:t>
              </a:r>
            </a:p>
            <a:p>
              <a:pPr algn="ctr"/>
              <a:r>
                <a:rPr lang="en-US" b="1" dirty="0" err="1">
                  <a:solidFill>
                    <a:schemeClr val="bg1"/>
                  </a:solidFill>
                  <a:latin typeface="Yeseva One" panose="00000500000000000000"/>
                </a:rPr>
                <a:t>Nhận</a:t>
              </a:r>
              <a:r>
                <a:rPr lang="en-US" b="1" dirty="0">
                  <a:solidFill>
                    <a:schemeClr val="bg1"/>
                  </a:solidFill>
                  <a:latin typeface="Yeseva One" panose="00000500000000000000"/>
                </a:rPr>
                <a:t> </a:t>
              </a:r>
              <a:r>
                <a:rPr lang="en-US" b="1" dirty="0" err="1">
                  <a:solidFill>
                    <a:schemeClr val="bg1"/>
                  </a:solidFill>
                  <a:latin typeface="Yeseva One" panose="00000500000000000000"/>
                </a:rPr>
                <a:t>xét</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grpSp>
      <p:sp>
        <p:nvSpPr>
          <p:cNvPr id="45" name="Rectangle 44">
            <a:extLst>
              <a:ext uri="{FF2B5EF4-FFF2-40B4-BE49-F238E27FC236}">
                <a16:creationId xmlns:a16="http://schemas.microsoft.com/office/drawing/2014/main" id="{57C6C816-B7DD-403F-BF8B-45C32E6839E7}"/>
              </a:ext>
            </a:extLst>
          </p:cNvPr>
          <p:cNvSpPr/>
          <p:nvPr/>
        </p:nvSpPr>
        <p:spPr>
          <a:xfrm>
            <a:off x="2399872" y="1404811"/>
            <a:ext cx="7068605" cy="1938992"/>
          </a:xfrm>
          <a:prstGeom prst="rect">
            <a:avLst/>
          </a:prstGeom>
        </p:spPr>
        <p:txBody>
          <a:bodyPr wrap="square">
            <a:spAutoFit/>
          </a:bodyPr>
          <a:lstStyle/>
          <a:p>
            <a:pPr rtl="0">
              <a:spcBef>
                <a:spcPts val="1200"/>
              </a:spcBef>
              <a:spcAft>
                <a:spcPts val="1200"/>
              </a:spcAft>
              <a:buNone/>
            </a:pPr>
            <a:r>
              <a:rPr lang="vi-VN" sz="2000" dirty="0">
                <a:solidFill>
                  <a:schemeClr val="bg1"/>
                </a:solidFill>
              </a:rPr>
              <a:t>Mục tiêu của OPTICS (Ordering Points To Identify the Clustering Structure) là sắp xếp các điểm dữ liệu theo </a:t>
            </a:r>
            <a:r>
              <a:rPr lang="vi-VN" sz="2000" b="1" dirty="0">
                <a:solidFill>
                  <a:schemeClr val="bg1"/>
                </a:solidFill>
              </a:rPr>
              <a:t>thứ tự mật độ</a:t>
            </a:r>
            <a:r>
              <a:rPr lang="vi-VN" sz="2000" dirty="0">
                <a:solidFill>
                  <a:schemeClr val="bg1"/>
                </a:solidFill>
              </a:rPr>
              <a:t>, sao cho các điểm trong cùng một vùng mật độ cao sẽ được xử lý liên tiếp. Điều này giúp xác định các cụm với nhiều mức mật độ khác nhau mà không cần chọn trước một giá trị epsilon (</a:t>
            </a:r>
            <a:r>
              <a:rPr lang="el-GR" sz="2000" dirty="0">
                <a:solidFill>
                  <a:schemeClr val="bg1"/>
                </a:solidFill>
              </a:rPr>
              <a:t>ε) </a:t>
            </a:r>
            <a:r>
              <a:rPr lang="vi-VN" sz="2000" dirty="0">
                <a:solidFill>
                  <a:schemeClr val="bg1"/>
                </a:solidFill>
              </a:rPr>
              <a:t>cố định</a:t>
            </a:r>
            <a:r>
              <a:rPr lang="vi-VN" sz="2000" b="0" i="0" u="none" strike="noStrike" dirty="0">
                <a:solidFill>
                  <a:schemeClr val="bg1"/>
                </a:solidFill>
                <a:effectLst/>
                <a:latin typeface="Arial" panose="020B0604020202020204" pitchFamily="34" charset="0"/>
              </a:rPr>
              <a:t>. </a:t>
            </a:r>
            <a:endParaRPr lang="en-US" sz="2000" b="0" i="0" u="none" strike="noStrike" dirty="0">
              <a:solidFill>
                <a:schemeClr val="bg1"/>
              </a:solidFill>
              <a:effectLst/>
              <a:latin typeface="Arial" panose="020B0604020202020204" pitchFamily="34" charset="0"/>
            </a:endParaRPr>
          </a:p>
        </p:txBody>
      </p:sp>
      <p:sp>
        <p:nvSpPr>
          <p:cNvPr id="46" name="Rectangle 45">
            <a:extLst>
              <a:ext uri="{FF2B5EF4-FFF2-40B4-BE49-F238E27FC236}">
                <a16:creationId xmlns:a16="http://schemas.microsoft.com/office/drawing/2014/main" id="{6D2183EC-03CD-43EF-8144-6A625E6F559B}"/>
              </a:ext>
            </a:extLst>
          </p:cNvPr>
          <p:cNvSpPr/>
          <p:nvPr/>
        </p:nvSpPr>
        <p:spPr>
          <a:xfrm>
            <a:off x="3704706" y="3451052"/>
            <a:ext cx="7068605" cy="2954655"/>
          </a:xfrm>
          <a:prstGeom prst="rect">
            <a:avLst/>
          </a:prstGeom>
        </p:spPr>
        <p:txBody>
          <a:bodyPr wrap="square">
            <a:spAutoFit/>
          </a:bodyPr>
          <a:lstStyle/>
          <a:p>
            <a:pPr rtl="0">
              <a:spcBef>
                <a:spcPts val="1200"/>
              </a:spcBef>
              <a:spcAft>
                <a:spcPts val="1200"/>
              </a:spcAft>
              <a:buNone/>
            </a:pPr>
            <a:r>
              <a:rPr lang="en-US" sz="2000" dirty="0" err="1">
                <a:solidFill>
                  <a:schemeClr val="bg1"/>
                </a:solidFill>
              </a:rPr>
              <a:t>Thuật</a:t>
            </a:r>
            <a:r>
              <a:rPr lang="en-US" sz="2000" dirty="0">
                <a:solidFill>
                  <a:schemeClr val="bg1"/>
                </a:solidFill>
              </a:rPr>
              <a:t> </a:t>
            </a:r>
            <a:r>
              <a:rPr lang="en-US" sz="2000" dirty="0" err="1">
                <a:solidFill>
                  <a:schemeClr val="bg1"/>
                </a:solidFill>
              </a:rPr>
              <a:t>toán</a:t>
            </a:r>
            <a:r>
              <a:rPr lang="en-US" sz="2000" dirty="0">
                <a:solidFill>
                  <a:schemeClr val="bg1"/>
                </a:solidFill>
              </a:rPr>
              <a:t> </a:t>
            </a:r>
            <a:r>
              <a:rPr lang="en-US" sz="2000" dirty="0" err="1">
                <a:solidFill>
                  <a:schemeClr val="bg1"/>
                </a:solidFill>
              </a:rPr>
              <a:t>dựa</a:t>
            </a:r>
            <a:r>
              <a:rPr lang="en-US" sz="2000" dirty="0">
                <a:solidFill>
                  <a:schemeClr val="bg1"/>
                </a:solidFill>
              </a:rPr>
              <a:t> </a:t>
            </a:r>
            <a:r>
              <a:rPr lang="en-US" sz="2000" dirty="0" err="1">
                <a:solidFill>
                  <a:schemeClr val="bg1"/>
                </a:solidFill>
              </a:rPr>
              <a:t>trên</a:t>
            </a:r>
            <a:r>
              <a:rPr lang="en-US" sz="2000" dirty="0">
                <a:solidFill>
                  <a:schemeClr val="bg1"/>
                </a:solidFill>
              </a:rPr>
              <a:t> </a:t>
            </a:r>
            <a:r>
              <a:rPr lang="en-US" sz="2000" dirty="0" err="1">
                <a:solidFill>
                  <a:schemeClr val="bg1"/>
                </a:solidFill>
              </a:rPr>
              <a:t>hai</a:t>
            </a:r>
            <a:r>
              <a:rPr lang="en-US" sz="2000" dirty="0">
                <a:solidFill>
                  <a:schemeClr val="bg1"/>
                </a:solidFill>
              </a:rPr>
              <a:t> </a:t>
            </a:r>
            <a:r>
              <a:rPr lang="en-US" sz="2000" dirty="0" err="1">
                <a:solidFill>
                  <a:schemeClr val="bg1"/>
                </a:solidFill>
              </a:rPr>
              <a:t>khái</a:t>
            </a:r>
            <a:r>
              <a:rPr lang="en-US" sz="2000" dirty="0">
                <a:solidFill>
                  <a:schemeClr val="bg1"/>
                </a:solidFill>
              </a:rPr>
              <a:t> </a:t>
            </a:r>
            <a:r>
              <a:rPr lang="en-US" sz="2000" dirty="0" err="1">
                <a:solidFill>
                  <a:schemeClr val="bg1"/>
                </a:solidFill>
              </a:rPr>
              <a:t>niệm</a:t>
            </a:r>
            <a:r>
              <a:rPr lang="en-US" sz="2000" dirty="0">
                <a:solidFill>
                  <a:schemeClr val="bg1"/>
                </a:solidFill>
              </a:rPr>
              <a:t> </a:t>
            </a:r>
            <a:r>
              <a:rPr lang="en-US" sz="2000" dirty="0" err="1">
                <a:solidFill>
                  <a:schemeClr val="bg1"/>
                </a:solidFill>
              </a:rPr>
              <a:t>quan</a:t>
            </a:r>
            <a:r>
              <a:rPr lang="en-US" sz="2000" dirty="0">
                <a:solidFill>
                  <a:schemeClr val="bg1"/>
                </a:solidFill>
              </a:rPr>
              <a:t> </a:t>
            </a:r>
            <a:r>
              <a:rPr lang="en-US" sz="2000" dirty="0" err="1">
                <a:solidFill>
                  <a:schemeClr val="bg1"/>
                </a:solidFill>
              </a:rPr>
              <a:t>trọng</a:t>
            </a:r>
            <a:r>
              <a:rPr lang="en-US" sz="2000" dirty="0">
                <a:solidFill>
                  <a:schemeClr val="bg1"/>
                </a:solidFill>
              </a:rPr>
              <a:t>:</a:t>
            </a:r>
            <a:endParaRPr lang="en-US" sz="2000" b="0" i="0" u="none" strike="noStrike" dirty="0">
              <a:solidFill>
                <a:schemeClr val="bg1"/>
              </a:solidFill>
              <a:effectLst/>
              <a:latin typeface="Arial" panose="020B0604020202020204" pitchFamily="34" charset="0"/>
            </a:endParaRPr>
          </a:p>
          <a:p>
            <a:pPr marL="800100" lvl="1" indent="-342900">
              <a:spcBef>
                <a:spcPts val="1200"/>
              </a:spcBef>
              <a:spcAft>
                <a:spcPts val="1200"/>
              </a:spcAft>
              <a:buFont typeface="Wingdings" panose="05000000000000000000" pitchFamily="2" charset="2"/>
              <a:buChar char="Ø"/>
            </a:pPr>
            <a:r>
              <a:rPr lang="en-US" b="1" i="0" u="none" strike="noStrike" dirty="0">
                <a:solidFill>
                  <a:schemeClr val="bg1"/>
                </a:solidFill>
                <a:effectLst/>
                <a:latin typeface="Arial" panose="020B0604020202020204" pitchFamily="34" charset="0"/>
              </a:rPr>
              <a:t>Core distance (</a:t>
            </a:r>
            <a:r>
              <a:rPr lang="en-US" b="1" i="0" u="none" strike="noStrike" dirty="0" err="1">
                <a:solidFill>
                  <a:schemeClr val="bg1"/>
                </a:solidFill>
                <a:effectLst/>
                <a:latin typeface="Arial" panose="020B0604020202020204" pitchFamily="34" charset="0"/>
              </a:rPr>
              <a:t>khoảng</a:t>
            </a:r>
            <a:r>
              <a:rPr lang="en-US" b="1" i="0" u="none" strike="noStrike" dirty="0">
                <a:solidFill>
                  <a:schemeClr val="bg1"/>
                </a:solidFill>
                <a:effectLst/>
                <a:latin typeface="Arial" panose="020B0604020202020204" pitchFamily="34" charset="0"/>
              </a:rPr>
              <a:t> </a:t>
            </a:r>
            <a:r>
              <a:rPr lang="en-US" b="1" i="0" u="none" strike="noStrike" dirty="0" err="1">
                <a:solidFill>
                  <a:schemeClr val="bg1"/>
                </a:solidFill>
                <a:effectLst/>
                <a:latin typeface="Arial" panose="020B0604020202020204" pitchFamily="34" charset="0"/>
              </a:rPr>
              <a:t>cách</a:t>
            </a:r>
            <a:r>
              <a:rPr lang="en-US" b="1" i="0" u="none" strike="noStrike" dirty="0">
                <a:solidFill>
                  <a:schemeClr val="bg1"/>
                </a:solidFill>
                <a:effectLst/>
                <a:latin typeface="Arial" panose="020B0604020202020204" pitchFamily="34" charset="0"/>
              </a:rPr>
              <a:t> </a:t>
            </a:r>
            <a:r>
              <a:rPr lang="en-US" b="1" i="0" u="none" strike="noStrike" dirty="0" err="1">
                <a:solidFill>
                  <a:schemeClr val="bg1"/>
                </a:solidFill>
                <a:effectLst/>
                <a:latin typeface="Arial" panose="020B0604020202020204" pitchFamily="34" charset="0"/>
              </a:rPr>
              <a:t>lõi</a:t>
            </a:r>
            <a:r>
              <a:rPr lang="en-US" b="1" i="0" u="none" strike="noStrike" dirty="0">
                <a:solidFill>
                  <a:schemeClr val="bg1"/>
                </a:solidFill>
                <a:effectLst/>
                <a:latin typeface="Arial" panose="020B0604020202020204" pitchFamily="34" charset="0"/>
              </a:rPr>
              <a:t>)</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Khoảng</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cách</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từ</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một</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điểm</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đến</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điểm</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xa</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nhất</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trong</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phạm</a:t>
            </a:r>
            <a:r>
              <a:rPr lang="en-US" b="0" i="0" u="none" strike="noStrike" dirty="0">
                <a:solidFill>
                  <a:schemeClr val="bg1"/>
                </a:solidFill>
                <a:effectLst/>
                <a:latin typeface="Arial" panose="020B0604020202020204" pitchFamily="34" charset="0"/>
              </a:rPr>
              <a:t> vi epsilon (</a:t>
            </a:r>
            <a:r>
              <a:rPr lang="el-GR" b="0" i="0" u="none" strike="noStrike" dirty="0">
                <a:solidFill>
                  <a:schemeClr val="bg1"/>
                </a:solidFill>
                <a:effectLst/>
                <a:latin typeface="Arial" panose="020B0604020202020204" pitchFamily="34" charset="0"/>
              </a:rPr>
              <a:t>ε) </a:t>
            </a:r>
            <a:r>
              <a:rPr lang="en-US" b="0" i="0" u="none" strike="noStrike" dirty="0" err="1">
                <a:solidFill>
                  <a:schemeClr val="bg1"/>
                </a:solidFill>
                <a:effectLst/>
                <a:latin typeface="Arial" panose="020B0604020202020204" pitchFamily="34" charset="0"/>
              </a:rPr>
              <a:t>mà</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vẫn</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có</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ít</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nhất</a:t>
            </a:r>
            <a:r>
              <a:rPr lang="en-US" b="0" i="0" u="none" strike="noStrike" dirty="0">
                <a:solidFill>
                  <a:schemeClr val="bg1"/>
                </a:solidFill>
                <a:effectLst/>
                <a:latin typeface="Arial" panose="020B0604020202020204" pitchFamily="34" charset="0"/>
              </a:rPr>
              <a:t> </a:t>
            </a:r>
            <a:r>
              <a:rPr lang="en-US" b="1" i="0" u="none" strike="noStrike" err="1">
                <a:solidFill>
                  <a:schemeClr val="bg1"/>
                </a:solidFill>
                <a:effectLst/>
                <a:latin typeface="Arial" panose="020B0604020202020204" pitchFamily="34" charset="0"/>
              </a:rPr>
              <a:t>MinPts</a:t>
            </a:r>
            <a:r>
              <a:rPr lang="en-US" b="0" i="0" u="none" strike="noStrike">
                <a:solidFill>
                  <a:schemeClr val="bg1"/>
                </a:solidFill>
                <a:effectLst/>
                <a:latin typeface="Arial" panose="020B0604020202020204" pitchFamily="34" charset="0"/>
              </a:rPr>
              <a:t> điểm </a:t>
            </a:r>
            <a:r>
              <a:rPr lang="en-US" b="0" i="0" u="none" strike="noStrike" dirty="0" err="1">
                <a:solidFill>
                  <a:schemeClr val="bg1"/>
                </a:solidFill>
                <a:effectLst/>
                <a:latin typeface="Arial" panose="020B0604020202020204" pitchFamily="34" charset="0"/>
              </a:rPr>
              <a:t>trong</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phạm</a:t>
            </a:r>
            <a:r>
              <a:rPr lang="en-US" b="0" i="0" u="none" strike="noStrike" dirty="0">
                <a:solidFill>
                  <a:schemeClr val="bg1"/>
                </a:solidFill>
                <a:effectLst/>
                <a:latin typeface="Arial" panose="020B0604020202020204" pitchFamily="34" charset="0"/>
              </a:rPr>
              <a:t> vi </a:t>
            </a:r>
            <a:r>
              <a:rPr lang="en-US" b="0" i="0" u="none" strike="noStrike" dirty="0" err="1">
                <a:solidFill>
                  <a:schemeClr val="bg1"/>
                </a:solidFill>
                <a:effectLst/>
                <a:latin typeface="Arial" panose="020B0604020202020204" pitchFamily="34" charset="0"/>
              </a:rPr>
              <a:t>này</a:t>
            </a:r>
            <a:r>
              <a:rPr lang="en-US" b="0" i="0" u="none" strike="noStrike" dirty="0">
                <a:solidFill>
                  <a:schemeClr val="bg1"/>
                </a:solidFill>
                <a:effectLst/>
                <a:latin typeface="Arial" panose="020B0604020202020204" pitchFamily="34" charset="0"/>
              </a:rPr>
              <a:t>.</a:t>
            </a:r>
          </a:p>
          <a:p>
            <a:pPr marL="800100" lvl="1" indent="-342900">
              <a:spcBef>
                <a:spcPts val="1200"/>
              </a:spcBef>
              <a:spcAft>
                <a:spcPts val="1200"/>
              </a:spcAft>
              <a:buFont typeface="Wingdings" panose="05000000000000000000" pitchFamily="2" charset="2"/>
              <a:buChar char="Ø"/>
            </a:pPr>
            <a:r>
              <a:rPr lang="en-US" b="1" i="0" u="none" strike="noStrike" dirty="0">
                <a:solidFill>
                  <a:schemeClr val="bg1"/>
                </a:solidFill>
                <a:effectLst/>
                <a:latin typeface="Arial" panose="020B0604020202020204" pitchFamily="34" charset="0"/>
              </a:rPr>
              <a:t>Reachability distance (</a:t>
            </a:r>
            <a:r>
              <a:rPr lang="en-US" b="1" i="0" u="none" strike="noStrike" dirty="0" err="1">
                <a:solidFill>
                  <a:schemeClr val="bg1"/>
                </a:solidFill>
                <a:effectLst/>
                <a:latin typeface="Arial" panose="020B0604020202020204" pitchFamily="34" charset="0"/>
              </a:rPr>
              <a:t>khoảng</a:t>
            </a:r>
            <a:r>
              <a:rPr lang="en-US" b="1" i="0" u="none" strike="noStrike" dirty="0">
                <a:solidFill>
                  <a:schemeClr val="bg1"/>
                </a:solidFill>
                <a:effectLst/>
                <a:latin typeface="Arial" panose="020B0604020202020204" pitchFamily="34" charset="0"/>
              </a:rPr>
              <a:t> </a:t>
            </a:r>
            <a:r>
              <a:rPr lang="en-US" b="1" i="0" u="none" strike="noStrike" dirty="0" err="1">
                <a:solidFill>
                  <a:schemeClr val="bg1"/>
                </a:solidFill>
                <a:effectLst/>
                <a:latin typeface="Arial" panose="020B0604020202020204" pitchFamily="34" charset="0"/>
              </a:rPr>
              <a:t>cách</a:t>
            </a:r>
            <a:r>
              <a:rPr lang="en-US" b="1" i="0" u="none" strike="noStrike" dirty="0">
                <a:solidFill>
                  <a:schemeClr val="bg1"/>
                </a:solidFill>
                <a:effectLst/>
                <a:latin typeface="Arial" panose="020B0604020202020204" pitchFamily="34" charset="0"/>
              </a:rPr>
              <a:t> </a:t>
            </a:r>
            <a:r>
              <a:rPr lang="en-US" b="1" i="0" u="none" strike="noStrike" dirty="0" err="1">
                <a:solidFill>
                  <a:schemeClr val="bg1"/>
                </a:solidFill>
                <a:effectLst/>
                <a:latin typeface="Arial" panose="020B0604020202020204" pitchFamily="34" charset="0"/>
              </a:rPr>
              <a:t>khả</a:t>
            </a:r>
            <a:r>
              <a:rPr lang="en-US" b="1" i="0" u="none" strike="noStrike" dirty="0">
                <a:solidFill>
                  <a:schemeClr val="bg1"/>
                </a:solidFill>
                <a:effectLst/>
                <a:latin typeface="Arial" panose="020B0604020202020204" pitchFamily="34" charset="0"/>
              </a:rPr>
              <a:t> </a:t>
            </a:r>
            <a:r>
              <a:rPr lang="en-US" b="1" i="0" u="none" strike="noStrike" dirty="0" err="1">
                <a:solidFill>
                  <a:schemeClr val="bg1"/>
                </a:solidFill>
                <a:effectLst/>
                <a:latin typeface="Arial" panose="020B0604020202020204" pitchFamily="34" charset="0"/>
              </a:rPr>
              <a:t>đạt</a:t>
            </a:r>
            <a:r>
              <a:rPr lang="en-US" b="1" i="0" u="none" strike="noStrike" dirty="0">
                <a:solidFill>
                  <a:schemeClr val="bg1"/>
                </a:solidFill>
                <a:effectLst/>
                <a:latin typeface="Arial" panose="020B0604020202020204" pitchFamily="34" charset="0"/>
              </a:rPr>
              <a:t>)</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Khoảng</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cách</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mà</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một</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điểm</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cần</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phải</a:t>
            </a:r>
            <a:r>
              <a:rPr lang="en-US" b="0" i="0" u="none" strike="noStrike" dirty="0">
                <a:solidFill>
                  <a:schemeClr val="bg1"/>
                </a:solidFill>
                <a:effectLst/>
                <a:latin typeface="Arial" panose="020B0604020202020204" pitchFamily="34" charset="0"/>
              </a:rPr>
              <a:t> di </a:t>
            </a:r>
            <a:r>
              <a:rPr lang="en-US" b="0" i="0" u="none" strike="noStrike" dirty="0" err="1">
                <a:solidFill>
                  <a:schemeClr val="bg1"/>
                </a:solidFill>
                <a:effectLst/>
                <a:latin typeface="Arial" panose="020B0604020202020204" pitchFamily="34" charset="0"/>
              </a:rPr>
              <a:t>chuyển</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để</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đạt</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đến</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một</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điểm</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khác</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trong</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nhóm</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tính</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toán</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dựa</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trên</a:t>
            </a:r>
            <a:r>
              <a:rPr lang="en-US" b="0" i="0" u="none" strike="noStrike" dirty="0">
                <a:solidFill>
                  <a:schemeClr val="bg1"/>
                </a:solidFill>
                <a:effectLst/>
                <a:latin typeface="Arial" panose="020B0604020202020204" pitchFamily="34" charset="0"/>
              </a:rPr>
              <a:t> </a:t>
            </a:r>
            <a:r>
              <a:rPr lang="en-US" b="1" i="0" u="none" strike="noStrike" dirty="0">
                <a:solidFill>
                  <a:schemeClr val="bg1"/>
                </a:solidFill>
                <a:effectLst/>
                <a:latin typeface="Arial" panose="020B0604020202020204" pitchFamily="34" charset="0"/>
              </a:rPr>
              <a:t>core distance</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của</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điểm</a:t>
            </a:r>
            <a:r>
              <a:rPr lang="en-US" b="0" i="0" u="none" strike="noStrike" dirty="0">
                <a:solidFill>
                  <a:schemeClr val="bg1"/>
                </a:solidFill>
                <a:effectLst/>
                <a:latin typeface="Arial" panose="020B0604020202020204" pitchFamily="34" charset="0"/>
              </a:rPr>
              <a:t> ban </a:t>
            </a:r>
            <a:r>
              <a:rPr lang="en-US" b="0" i="0" u="none" strike="noStrike" dirty="0" err="1">
                <a:solidFill>
                  <a:schemeClr val="bg1"/>
                </a:solidFill>
                <a:effectLst/>
                <a:latin typeface="Arial" panose="020B0604020202020204" pitchFamily="34" charset="0"/>
              </a:rPr>
              <a:t>đầu</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và</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khoảng</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cách</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giữa</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các</a:t>
            </a:r>
            <a:r>
              <a:rPr lang="en-US" b="0" i="0" u="none" strike="noStrike" dirty="0">
                <a:solidFill>
                  <a:schemeClr val="bg1"/>
                </a:solidFill>
                <a:effectLst/>
                <a:latin typeface="Arial" panose="020B0604020202020204" pitchFamily="34" charset="0"/>
              </a:rPr>
              <a:t> </a:t>
            </a:r>
            <a:r>
              <a:rPr lang="en-US" b="0" i="0" u="none" strike="noStrike" dirty="0" err="1">
                <a:solidFill>
                  <a:schemeClr val="bg1"/>
                </a:solidFill>
                <a:effectLst/>
                <a:latin typeface="Arial" panose="020B0604020202020204" pitchFamily="34" charset="0"/>
              </a:rPr>
              <a:t>điểm</a:t>
            </a:r>
            <a:r>
              <a:rPr lang="en-US" b="0" i="0" u="none" strike="noStrike" dirty="0">
                <a:solidFill>
                  <a:schemeClr val="bg1"/>
                </a:solidFill>
                <a:effectLst/>
                <a:latin typeface="Arial" panose="020B0604020202020204" pitchFamily="34" charset="0"/>
              </a:rPr>
              <a:t>.</a:t>
            </a:r>
            <a:endParaRPr lang="vi-VN" b="0" dirty="0">
              <a:solidFill>
                <a:schemeClr val="bg1"/>
              </a:solidFill>
              <a:effectLst/>
            </a:endParaRPr>
          </a:p>
        </p:txBody>
      </p:sp>
      <p:grpSp>
        <p:nvGrpSpPr>
          <p:cNvPr id="47" name="组合 49">
            <a:extLst>
              <a:ext uri="{FF2B5EF4-FFF2-40B4-BE49-F238E27FC236}">
                <a16:creationId xmlns:a16="http://schemas.microsoft.com/office/drawing/2014/main" id="{1BB87844-DC1A-4B10-9792-6DD6A9D2FF75}"/>
              </a:ext>
            </a:extLst>
          </p:cNvPr>
          <p:cNvGrpSpPr/>
          <p:nvPr/>
        </p:nvGrpSpPr>
        <p:grpSpPr>
          <a:xfrm>
            <a:off x="0" y="7903"/>
            <a:ext cx="3998230" cy="1055710"/>
            <a:chOff x="0" y="330395"/>
            <a:chExt cx="3998230" cy="1055710"/>
          </a:xfrm>
        </p:grpSpPr>
        <p:grpSp>
          <p:nvGrpSpPr>
            <p:cNvPr id="48" name="组合 54">
              <a:extLst>
                <a:ext uri="{FF2B5EF4-FFF2-40B4-BE49-F238E27FC236}">
                  <a16:creationId xmlns:a16="http://schemas.microsoft.com/office/drawing/2014/main" id="{2A6DF6F6-2C0D-4689-B3A9-738DB72C1B17}"/>
                </a:ext>
              </a:extLst>
            </p:cNvPr>
            <p:cNvGrpSpPr/>
            <p:nvPr/>
          </p:nvGrpSpPr>
          <p:grpSpPr>
            <a:xfrm>
              <a:off x="0" y="330395"/>
              <a:ext cx="952409" cy="1055710"/>
              <a:chOff x="-1" y="1447994"/>
              <a:chExt cx="2805034" cy="3109278"/>
            </a:xfrm>
          </p:grpSpPr>
          <p:sp>
            <p:nvSpPr>
              <p:cNvPr id="61" name="等腰三角形 84">
                <a:extLst>
                  <a:ext uri="{FF2B5EF4-FFF2-40B4-BE49-F238E27FC236}">
                    <a16:creationId xmlns:a16="http://schemas.microsoft.com/office/drawing/2014/main" id="{5C339B19-AF4E-4DF5-93F6-12E00AB125D2}"/>
                  </a:ext>
                </a:extLst>
              </p:cNvPr>
              <p:cNvSpPr/>
              <p:nvPr/>
            </p:nvSpPr>
            <p:spPr>
              <a:xfrm rot="5400000">
                <a:off x="1494447" y="1952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2" name="等腰三角形 85">
                <a:extLst>
                  <a:ext uri="{FF2B5EF4-FFF2-40B4-BE49-F238E27FC236}">
                    <a16:creationId xmlns:a16="http://schemas.microsoft.com/office/drawing/2014/main" id="{980D8CAE-060F-4CFE-A45F-B602193CC8BC}"/>
                  </a:ext>
                </a:extLst>
              </p:cNvPr>
              <p:cNvSpPr/>
              <p:nvPr/>
            </p:nvSpPr>
            <p:spPr>
              <a:xfrm rot="5400000">
                <a:off x="1071974" y="2824215"/>
                <a:ext cx="1861431" cy="1604683"/>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3" name="等腰三角形 86">
                <a:extLst>
                  <a:ext uri="{FF2B5EF4-FFF2-40B4-BE49-F238E27FC236}">
                    <a16:creationId xmlns:a16="http://schemas.microsoft.com/office/drawing/2014/main" id="{4F055B84-FA7C-46A5-A1AC-66585979294F}"/>
                  </a:ext>
                </a:extLst>
              </p:cNvPr>
              <p:cNvSpPr/>
              <p:nvPr/>
            </p:nvSpPr>
            <p:spPr>
              <a:xfrm rot="5400000">
                <a:off x="666283"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4" name="等腰三角形 87">
                <a:extLst>
                  <a:ext uri="{FF2B5EF4-FFF2-40B4-BE49-F238E27FC236}">
                    <a16:creationId xmlns:a16="http://schemas.microsoft.com/office/drawing/2014/main" id="{33CD833D-8D5D-43FD-9E53-195C561E58DE}"/>
                  </a:ext>
                </a:extLst>
              </p:cNvPr>
              <p:cNvSpPr/>
              <p:nvPr/>
            </p:nvSpPr>
            <p:spPr>
              <a:xfrm rot="5400000">
                <a:off x="25871"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5" name="等腰三角形 88">
                <a:extLst>
                  <a:ext uri="{FF2B5EF4-FFF2-40B4-BE49-F238E27FC236}">
                    <a16:creationId xmlns:a16="http://schemas.microsoft.com/office/drawing/2014/main" id="{63390885-F6C4-4AA2-A720-B08AB8C1E4B7}"/>
                  </a:ext>
                </a:extLst>
              </p:cNvPr>
              <p:cNvSpPr/>
              <p:nvPr/>
            </p:nvSpPr>
            <p:spPr>
              <a:xfrm rot="5400000">
                <a:off x="-123297"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6" name="等腰三角形 89">
                <a:extLst>
                  <a:ext uri="{FF2B5EF4-FFF2-40B4-BE49-F238E27FC236}">
                    <a16:creationId xmlns:a16="http://schemas.microsoft.com/office/drawing/2014/main" id="{235470C6-CCE2-4F61-B3D4-AD38A3077231}"/>
                  </a:ext>
                </a:extLst>
              </p:cNvPr>
              <p:cNvSpPr/>
              <p:nvPr/>
            </p:nvSpPr>
            <p:spPr>
              <a:xfrm rot="5400000">
                <a:off x="-41147"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67" name="等腰三角形 90">
                <a:extLst>
                  <a:ext uri="{FF2B5EF4-FFF2-40B4-BE49-F238E27FC236}">
                    <a16:creationId xmlns:a16="http://schemas.microsoft.com/office/drawing/2014/main" id="{5946212F-BD68-4703-91F5-77D3E7A003CB}"/>
                  </a:ext>
                </a:extLst>
              </p:cNvPr>
              <p:cNvSpPr/>
              <p:nvPr/>
            </p:nvSpPr>
            <p:spPr>
              <a:xfrm rot="5400000">
                <a:off x="-50998" y="3868826"/>
                <a:ext cx="739443" cy="63745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grpSp>
          <p:nvGrpSpPr>
            <p:cNvPr id="50" name="组合 56">
              <a:extLst>
                <a:ext uri="{FF2B5EF4-FFF2-40B4-BE49-F238E27FC236}">
                  <a16:creationId xmlns:a16="http://schemas.microsoft.com/office/drawing/2014/main" id="{9A7761F9-E6B6-4AAE-9B51-8E5D4931BD7F}"/>
                </a:ext>
              </a:extLst>
            </p:cNvPr>
            <p:cNvGrpSpPr/>
            <p:nvPr/>
          </p:nvGrpSpPr>
          <p:grpSpPr>
            <a:xfrm>
              <a:off x="3416530" y="575300"/>
              <a:ext cx="168045" cy="168045"/>
              <a:chOff x="3300742" y="531547"/>
              <a:chExt cx="878349" cy="878349"/>
            </a:xfrm>
          </p:grpSpPr>
          <p:sp>
            <p:nvSpPr>
              <p:cNvPr id="58" name="椭圆 81">
                <a:extLst>
                  <a:ext uri="{FF2B5EF4-FFF2-40B4-BE49-F238E27FC236}">
                    <a16:creationId xmlns:a16="http://schemas.microsoft.com/office/drawing/2014/main" id="{8EED5C60-B147-4BEA-8C66-B0DCEC0C6D6B}"/>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59" name="椭圆 82">
                <a:extLst>
                  <a:ext uri="{FF2B5EF4-FFF2-40B4-BE49-F238E27FC236}">
                    <a16:creationId xmlns:a16="http://schemas.microsoft.com/office/drawing/2014/main" id="{BEEEF010-34EE-45F4-9675-F08A27ACB57B}"/>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60" name="椭圆 83">
                <a:extLst>
                  <a:ext uri="{FF2B5EF4-FFF2-40B4-BE49-F238E27FC236}">
                    <a16:creationId xmlns:a16="http://schemas.microsoft.com/office/drawing/2014/main" id="{6945299A-6507-4E4B-80BA-A272DF32C930}"/>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grpSp>
          <p:nvGrpSpPr>
            <p:cNvPr id="51" name="组合 72">
              <a:extLst>
                <a:ext uri="{FF2B5EF4-FFF2-40B4-BE49-F238E27FC236}">
                  <a16:creationId xmlns:a16="http://schemas.microsoft.com/office/drawing/2014/main" id="{279056FB-47BD-45AA-A899-08168033E3C6}"/>
                </a:ext>
              </a:extLst>
            </p:cNvPr>
            <p:cNvGrpSpPr/>
            <p:nvPr/>
          </p:nvGrpSpPr>
          <p:grpSpPr>
            <a:xfrm>
              <a:off x="2079855" y="791024"/>
              <a:ext cx="168045" cy="168045"/>
              <a:chOff x="3300742" y="531547"/>
              <a:chExt cx="878349" cy="878349"/>
            </a:xfrm>
          </p:grpSpPr>
          <p:sp>
            <p:nvSpPr>
              <p:cNvPr id="55" name="椭圆 78">
                <a:extLst>
                  <a:ext uri="{FF2B5EF4-FFF2-40B4-BE49-F238E27FC236}">
                    <a16:creationId xmlns:a16="http://schemas.microsoft.com/office/drawing/2014/main" id="{E88148DB-9713-410F-A7C7-737F293FBF1A}"/>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56" name="椭圆 79">
                <a:extLst>
                  <a:ext uri="{FF2B5EF4-FFF2-40B4-BE49-F238E27FC236}">
                    <a16:creationId xmlns:a16="http://schemas.microsoft.com/office/drawing/2014/main" id="{65A54128-2219-4985-8628-0C43A70B080E}"/>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57" name="椭圆 80">
                <a:extLst>
                  <a:ext uri="{FF2B5EF4-FFF2-40B4-BE49-F238E27FC236}">
                    <a16:creationId xmlns:a16="http://schemas.microsoft.com/office/drawing/2014/main" id="{94CDAA25-79CA-49D6-A2D2-02137C8AD59F}"/>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cxnSp>
          <p:nvCxnSpPr>
            <p:cNvPr id="52" name="直接连接符 75">
              <a:extLst>
                <a:ext uri="{FF2B5EF4-FFF2-40B4-BE49-F238E27FC236}">
                  <a16:creationId xmlns:a16="http://schemas.microsoft.com/office/drawing/2014/main" id="{578FFA50-170B-4630-B64C-14EBC4FC1964}"/>
                </a:ext>
              </a:extLst>
            </p:cNvPr>
            <p:cNvCxnSpPr>
              <a:cxnSpLocks/>
            </p:cNvCxnSpPr>
            <p:nvPr/>
          </p:nvCxnSpPr>
          <p:spPr>
            <a:xfrm flipH="1">
              <a:off x="3819306" y="710604"/>
              <a:ext cx="178924" cy="178925"/>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76">
              <a:extLst>
                <a:ext uri="{FF2B5EF4-FFF2-40B4-BE49-F238E27FC236}">
                  <a16:creationId xmlns:a16="http://schemas.microsoft.com/office/drawing/2014/main" id="{D748CA66-1DF3-4173-A87D-774CB52E98D7}"/>
                </a:ext>
              </a:extLst>
            </p:cNvPr>
            <p:cNvCxnSpPr>
              <a:cxnSpLocks/>
            </p:cNvCxnSpPr>
            <p:nvPr/>
          </p:nvCxnSpPr>
          <p:spPr>
            <a:xfrm flipH="1">
              <a:off x="2938521" y="387606"/>
              <a:ext cx="207937" cy="207938"/>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77">
              <a:extLst>
                <a:ext uri="{FF2B5EF4-FFF2-40B4-BE49-F238E27FC236}">
                  <a16:creationId xmlns:a16="http://schemas.microsoft.com/office/drawing/2014/main" id="{CBC624E8-B196-40EE-BFFF-54CA700350C3}"/>
                </a:ext>
              </a:extLst>
            </p:cNvPr>
            <p:cNvCxnSpPr>
              <a:cxnSpLocks/>
            </p:cNvCxnSpPr>
            <p:nvPr/>
          </p:nvCxnSpPr>
          <p:spPr>
            <a:xfrm flipH="1">
              <a:off x="1878241" y="710604"/>
              <a:ext cx="113257" cy="113259"/>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261295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08B85-31F0-5215-F0FE-E9E34372F9F8}"/>
            </a:ext>
          </a:extLst>
        </p:cNvPr>
        <p:cNvGrpSpPr/>
        <p:nvPr/>
      </p:nvGrpSpPr>
      <p:grpSpPr>
        <a:xfrm>
          <a:off x="0" y="0"/>
          <a:ext cx="0" cy="0"/>
          <a:chOff x="0" y="0"/>
          <a:chExt cx="0" cy="0"/>
        </a:xfrm>
      </p:grpSpPr>
      <p:grpSp>
        <p:nvGrpSpPr>
          <p:cNvPr id="50" name="组合 49">
            <a:extLst>
              <a:ext uri="{FF2B5EF4-FFF2-40B4-BE49-F238E27FC236}">
                <a16:creationId xmlns:a16="http://schemas.microsoft.com/office/drawing/2014/main" id="{1EC20EE0-20EC-862C-2D81-690658D6A06D}"/>
              </a:ext>
            </a:extLst>
          </p:cNvPr>
          <p:cNvGrpSpPr/>
          <p:nvPr/>
        </p:nvGrpSpPr>
        <p:grpSpPr>
          <a:xfrm>
            <a:off x="0" y="70419"/>
            <a:ext cx="4974237" cy="1055710"/>
            <a:chOff x="0" y="330395"/>
            <a:chExt cx="4974237" cy="1055710"/>
          </a:xfrm>
        </p:grpSpPr>
        <p:grpSp>
          <p:nvGrpSpPr>
            <p:cNvPr id="55" name="组合 54">
              <a:extLst>
                <a:ext uri="{FF2B5EF4-FFF2-40B4-BE49-F238E27FC236}">
                  <a16:creationId xmlns:a16="http://schemas.microsoft.com/office/drawing/2014/main" id="{FF1F7B18-E1C3-6C9C-FF1E-020FCFF7BBDB}"/>
                </a:ext>
              </a:extLst>
            </p:cNvPr>
            <p:cNvGrpSpPr/>
            <p:nvPr/>
          </p:nvGrpSpPr>
          <p:grpSpPr>
            <a:xfrm>
              <a:off x="0" y="330395"/>
              <a:ext cx="952409" cy="1055710"/>
              <a:chOff x="-1" y="1447994"/>
              <a:chExt cx="2805034" cy="3109278"/>
            </a:xfrm>
          </p:grpSpPr>
          <p:sp>
            <p:nvSpPr>
              <p:cNvPr id="85" name="等腰三角形 84">
                <a:extLst>
                  <a:ext uri="{FF2B5EF4-FFF2-40B4-BE49-F238E27FC236}">
                    <a16:creationId xmlns:a16="http://schemas.microsoft.com/office/drawing/2014/main" id="{396BD436-E388-4F3B-22F2-4304032D06D7}"/>
                  </a:ext>
                </a:extLst>
              </p:cNvPr>
              <p:cNvSpPr/>
              <p:nvPr/>
            </p:nvSpPr>
            <p:spPr>
              <a:xfrm rot="5400000">
                <a:off x="1494447" y="1952797"/>
                <a:ext cx="1407667" cy="121350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6" name="等腰三角形 85">
                <a:extLst>
                  <a:ext uri="{FF2B5EF4-FFF2-40B4-BE49-F238E27FC236}">
                    <a16:creationId xmlns:a16="http://schemas.microsoft.com/office/drawing/2014/main" id="{4D78037D-C1D0-3A22-2A56-73FB8510DA50}"/>
                  </a:ext>
                </a:extLst>
              </p:cNvPr>
              <p:cNvSpPr/>
              <p:nvPr/>
            </p:nvSpPr>
            <p:spPr>
              <a:xfrm rot="5400000">
                <a:off x="1071974" y="2824215"/>
                <a:ext cx="1861431" cy="1604683"/>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7" name="等腰三角形 86">
                <a:extLst>
                  <a:ext uri="{FF2B5EF4-FFF2-40B4-BE49-F238E27FC236}">
                    <a16:creationId xmlns:a16="http://schemas.microsoft.com/office/drawing/2014/main" id="{39EC4CE0-754C-2E32-F151-D73FD6FAEA30}"/>
                  </a:ext>
                </a:extLst>
              </p:cNvPr>
              <p:cNvSpPr/>
              <p:nvPr/>
            </p:nvSpPr>
            <p:spPr>
              <a:xfrm rot="5400000">
                <a:off x="666283" y="1922036"/>
                <a:ext cx="573627" cy="494506"/>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8" name="等腰三角形 87">
                <a:extLst>
                  <a:ext uri="{FF2B5EF4-FFF2-40B4-BE49-F238E27FC236}">
                    <a16:creationId xmlns:a16="http://schemas.microsoft.com/office/drawing/2014/main" id="{9C03E285-47A2-E001-1DC4-C32D0EE7816B}"/>
                  </a:ext>
                </a:extLst>
              </p:cNvPr>
              <p:cNvSpPr/>
              <p:nvPr/>
            </p:nvSpPr>
            <p:spPr>
              <a:xfrm rot="5400000">
                <a:off x="25871" y="2603510"/>
                <a:ext cx="1757001" cy="1514655"/>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89" name="等腰三角形 88">
                <a:extLst>
                  <a:ext uri="{FF2B5EF4-FFF2-40B4-BE49-F238E27FC236}">
                    <a16:creationId xmlns:a16="http://schemas.microsoft.com/office/drawing/2014/main" id="{D2DF24BF-1AE0-EE5A-AC96-C3D647E7665F}"/>
                  </a:ext>
                </a:extLst>
              </p:cNvPr>
              <p:cNvSpPr/>
              <p:nvPr/>
            </p:nvSpPr>
            <p:spPr>
              <a:xfrm rot="5400000">
                <a:off x="-123297" y="1571295"/>
                <a:ext cx="1787853" cy="1541252"/>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0" name="等腰三角形 89">
                <a:extLst>
                  <a:ext uri="{FF2B5EF4-FFF2-40B4-BE49-F238E27FC236}">
                    <a16:creationId xmlns:a16="http://schemas.microsoft.com/office/drawing/2014/main" id="{D896037D-9228-C518-A2A8-DA88D2E4C0DC}"/>
                  </a:ext>
                </a:extLst>
              </p:cNvPr>
              <p:cNvSpPr/>
              <p:nvPr/>
            </p:nvSpPr>
            <p:spPr>
              <a:xfrm rot="5400000">
                <a:off x="-41147" y="2301117"/>
                <a:ext cx="596655" cy="514358"/>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sp>
            <p:nvSpPr>
              <p:cNvPr id="91" name="等腰三角形 90">
                <a:extLst>
                  <a:ext uri="{FF2B5EF4-FFF2-40B4-BE49-F238E27FC236}">
                    <a16:creationId xmlns:a16="http://schemas.microsoft.com/office/drawing/2014/main" id="{1D544C05-15AF-EA2F-955B-434BD472EE45}"/>
                  </a:ext>
                </a:extLst>
              </p:cNvPr>
              <p:cNvSpPr/>
              <p:nvPr/>
            </p:nvSpPr>
            <p:spPr>
              <a:xfrm rot="5400000">
                <a:off x="-50998" y="3868826"/>
                <a:ext cx="739443" cy="637450"/>
              </a:xfrm>
              <a:prstGeom prst="triangle">
                <a:avLst/>
              </a:prstGeom>
              <a:gradFill>
                <a:gsLst>
                  <a:gs pos="0">
                    <a:srgbClr val="5AD9FC">
                      <a:alpha val="60000"/>
                    </a:srgbClr>
                  </a:gs>
                  <a:gs pos="100000">
                    <a:srgbClr val="0361D3">
                      <a:alpha val="5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Yeseva One" panose="00000500000000000000" pitchFamily="2" charset="0"/>
                  <a:ea typeface="微软雅黑"/>
                </a:endParaRPr>
              </a:p>
            </p:txBody>
          </p:sp>
        </p:grpSp>
        <p:sp>
          <p:nvSpPr>
            <p:cNvPr id="56" name="文本框 55">
              <a:extLst>
                <a:ext uri="{FF2B5EF4-FFF2-40B4-BE49-F238E27FC236}">
                  <a16:creationId xmlns:a16="http://schemas.microsoft.com/office/drawing/2014/main" id="{18E6CAC0-5B4D-CDF3-119E-2F846DE54ABB}"/>
                </a:ext>
              </a:extLst>
            </p:cNvPr>
            <p:cNvSpPr txBox="1"/>
            <p:nvPr/>
          </p:nvSpPr>
          <p:spPr>
            <a:xfrm>
              <a:off x="969478" y="551880"/>
              <a:ext cx="4004759" cy="646331"/>
            </a:xfrm>
            <a:prstGeom prst="rect">
              <a:avLst/>
            </a:prstGeom>
            <a:noFill/>
          </p:spPr>
          <p:txBody>
            <a:bodyPr wrap="square" rtlCol="0">
              <a:sp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3600" b="1">
                  <a:solidFill>
                    <a:srgbClr val="FFFFFF"/>
                  </a:solidFill>
                  <a:latin typeface="Yeseva One" panose="00000500000000000000" pitchFamily="2" charset="0"/>
                  <a:ea typeface="锐字锐线梦想黑简1.0" panose="02010604000000000000" pitchFamily="2" charset="-122"/>
                </a:rPr>
                <a:t>Ý tưởng thuật toán</a:t>
              </a:r>
              <a:endParaRPr kumimoji="0" lang="zh-CN" altLang="en-US" sz="3600" b="1" i="0" u="none" strike="noStrike" kern="1200" cap="none" spc="0" normalizeH="0" baseline="0" noProof="0" dirty="0">
                <a:ln>
                  <a:noFill/>
                </a:ln>
                <a:solidFill>
                  <a:srgbClr val="FFFFFF"/>
                </a:solidFill>
                <a:effectLst/>
                <a:uLnTx/>
                <a:uFillTx/>
                <a:latin typeface="Yeseva One" panose="00000500000000000000" pitchFamily="2" charset="0"/>
                <a:ea typeface="锐字锐线梦想黑简1.0" panose="02010604000000000000" pitchFamily="2" charset="-122"/>
              </a:endParaRPr>
            </a:p>
          </p:txBody>
        </p:sp>
        <p:grpSp>
          <p:nvGrpSpPr>
            <p:cNvPr id="57" name="组合 56">
              <a:extLst>
                <a:ext uri="{FF2B5EF4-FFF2-40B4-BE49-F238E27FC236}">
                  <a16:creationId xmlns:a16="http://schemas.microsoft.com/office/drawing/2014/main" id="{CF5EE3C3-91B1-DA99-225A-AD9EA8FB20EF}"/>
                </a:ext>
              </a:extLst>
            </p:cNvPr>
            <p:cNvGrpSpPr/>
            <p:nvPr/>
          </p:nvGrpSpPr>
          <p:grpSpPr>
            <a:xfrm>
              <a:off x="3416530" y="575300"/>
              <a:ext cx="168045" cy="168045"/>
              <a:chOff x="3300742" y="531547"/>
              <a:chExt cx="878349" cy="878349"/>
            </a:xfrm>
          </p:grpSpPr>
          <p:sp>
            <p:nvSpPr>
              <p:cNvPr id="82" name="椭圆 81">
                <a:extLst>
                  <a:ext uri="{FF2B5EF4-FFF2-40B4-BE49-F238E27FC236}">
                    <a16:creationId xmlns:a16="http://schemas.microsoft.com/office/drawing/2014/main" id="{8218DCCE-BA7D-B4E5-78F9-17A189DC0EF5}"/>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3" name="椭圆 82">
                <a:extLst>
                  <a:ext uri="{FF2B5EF4-FFF2-40B4-BE49-F238E27FC236}">
                    <a16:creationId xmlns:a16="http://schemas.microsoft.com/office/drawing/2014/main" id="{E43BF2FB-E4CB-FCE0-4892-65AA2D2CB84C}"/>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4" name="椭圆 83">
                <a:extLst>
                  <a:ext uri="{FF2B5EF4-FFF2-40B4-BE49-F238E27FC236}">
                    <a16:creationId xmlns:a16="http://schemas.microsoft.com/office/drawing/2014/main" id="{305811AE-5141-00E5-F3FC-B2D6D801D53B}"/>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grpSp>
          <p:nvGrpSpPr>
            <p:cNvPr id="73" name="组合 72">
              <a:extLst>
                <a:ext uri="{FF2B5EF4-FFF2-40B4-BE49-F238E27FC236}">
                  <a16:creationId xmlns:a16="http://schemas.microsoft.com/office/drawing/2014/main" id="{53E66B6C-EACC-6E61-FBEB-C97D556E1638}"/>
                </a:ext>
              </a:extLst>
            </p:cNvPr>
            <p:cNvGrpSpPr/>
            <p:nvPr/>
          </p:nvGrpSpPr>
          <p:grpSpPr>
            <a:xfrm>
              <a:off x="2079855" y="791024"/>
              <a:ext cx="168045" cy="168045"/>
              <a:chOff x="3300742" y="531547"/>
              <a:chExt cx="878349" cy="878349"/>
            </a:xfrm>
          </p:grpSpPr>
          <p:sp>
            <p:nvSpPr>
              <p:cNvPr id="79" name="椭圆 78">
                <a:extLst>
                  <a:ext uri="{FF2B5EF4-FFF2-40B4-BE49-F238E27FC236}">
                    <a16:creationId xmlns:a16="http://schemas.microsoft.com/office/drawing/2014/main" id="{816E2B7C-611B-98B5-5A6A-EEDE611E93ED}"/>
                  </a:ext>
                </a:extLst>
              </p:cNvPr>
              <p:cNvSpPr/>
              <p:nvPr/>
            </p:nvSpPr>
            <p:spPr>
              <a:xfrm>
                <a:off x="3300742" y="531547"/>
                <a:ext cx="878349" cy="878349"/>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0" name="椭圆 79">
                <a:extLst>
                  <a:ext uri="{FF2B5EF4-FFF2-40B4-BE49-F238E27FC236}">
                    <a16:creationId xmlns:a16="http://schemas.microsoft.com/office/drawing/2014/main" id="{56618A9B-B5BD-1DD8-7950-DD8134ECB974}"/>
                  </a:ext>
                </a:extLst>
              </p:cNvPr>
              <p:cNvSpPr/>
              <p:nvPr/>
            </p:nvSpPr>
            <p:spPr>
              <a:xfrm>
                <a:off x="3397844" y="628650"/>
                <a:ext cx="684144" cy="684142"/>
              </a:xfrm>
              <a:prstGeom prst="ellips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sp>
            <p:nvSpPr>
              <p:cNvPr id="81" name="椭圆 80">
                <a:extLst>
                  <a:ext uri="{FF2B5EF4-FFF2-40B4-BE49-F238E27FC236}">
                    <a16:creationId xmlns:a16="http://schemas.microsoft.com/office/drawing/2014/main" id="{BE4B9A2A-4062-8CE9-4048-C9B230B43AD5}"/>
                  </a:ext>
                </a:extLst>
              </p:cNvPr>
              <p:cNvSpPr/>
              <p:nvPr/>
            </p:nvSpPr>
            <p:spPr>
              <a:xfrm>
                <a:off x="3513082" y="743888"/>
                <a:ext cx="453668" cy="453666"/>
              </a:xfrm>
              <a:prstGeom prst="ellipse">
                <a:avLst/>
              </a:prstGeom>
              <a:gradFill>
                <a:gsLst>
                  <a:gs pos="0">
                    <a:srgbClr val="0361D3"/>
                  </a:gs>
                  <a:gs pos="100000">
                    <a:srgbClr val="5AD9FC"/>
                  </a:gs>
                </a:gsLst>
                <a:lin ang="5400000" scaled="1"/>
              </a:grad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Yeseva One" panose="00000500000000000000" pitchFamily="2" charset="0"/>
                  <a:ea typeface="微软雅黑"/>
                </a:endParaRPr>
              </a:p>
            </p:txBody>
          </p:sp>
        </p:grpSp>
        <p:cxnSp>
          <p:nvCxnSpPr>
            <p:cNvPr id="76" name="直接连接符 75">
              <a:extLst>
                <a:ext uri="{FF2B5EF4-FFF2-40B4-BE49-F238E27FC236}">
                  <a16:creationId xmlns:a16="http://schemas.microsoft.com/office/drawing/2014/main" id="{4DFC23A9-0157-F0C3-E7D9-1F4589858D9B}"/>
                </a:ext>
              </a:extLst>
            </p:cNvPr>
            <p:cNvCxnSpPr>
              <a:cxnSpLocks/>
            </p:cNvCxnSpPr>
            <p:nvPr/>
          </p:nvCxnSpPr>
          <p:spPr>
            <a:xfrm flipH="1">
              <a:off x="3819306" y="710604"/>
              <a:ext cx="178924" cy="178925"/>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7" name="直接连接符 76">
              <a:extLst>
                <a:ext uri="{FF2B5EF4-FFF2-40B4-BE49-F238E27FC236}">
                  <a16:creationId xmlns:a16="http://schemas.microsoft.com/office/drawing/2014/main" id="{8923F091-1C65-89AB-897E-0E6547EF2C27}"/>
                </a:ext>
              </a:extLst>
            </p:cNvPr>
            <p:cNvCxnSpPr>
              <a:cxnSpLocks/>
            </p:cNvCxnSpPr>
            <p:nvPr/>
          </p:nvCxnSpPr>
          <p:spPr>
            <a:xfrm flipH="1">
              <a:off x="2938521" y="387606"/>
              <a:ext cx="207937" cy="207938"/>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8" name="直接连接符 77">
              <a:extLst>
                <a:ext uri="{FF2B5EF4-FFF2-40B4-BE49-F238E27FC236}">
                  <a16:creationId xmlns:a16="http://schemas.microsoft.com/office/drawing/2014/main" id="{8B7A2F7C-481A-781A-4493-5BE8C6381703}"/>
                </a:ext>
              </a:extLst>
            </p:cNvPr>
            <p:cNvCxnSpPr>
              <a:cxnSpLocks/>
            </p:cNvCxnSpPr>
            <p:nvPr/>
          </p:nvCxnSpPr>
          <p:spPr>
            <a:xfrm flipH="1">
              <a:off x="1878241" y="710604"/>
              <a:ext cx="113257" cy="113259"/>
            </a:xfrm>
            <a:prstGeom prst="line">
              <a:avLst/>
            </a:prstGeom>
            <a:noFill/>
            <a:ln w="6350">
              <a:gradFill>
                <a:gsLst>
                  <a:gs pos="0">
                    <a:srgbClr val="0361D3">
                      <a:alpha val="26000"/>
                    </a:srgbClr>
                  </a:gs>
                  <a:gs pos="100000">
                    <a:srgbClr val="5AD9FC">
                      <a:alpha val="37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cxnSp>
        <p:nvCxnSpPr>
          <p:cNvPr id="26" name="Straight Connector 25">
            <a:extLst>
              <a:ext uri="{FF2B5EF4-FFF2-40B4-BE49-F238E27FC236}">
                <a16:creationId xmlns:a16="http://schemas.microsoft.com/office/drawing/2014/main" id="{72119F83-6A8E-4030-AC76-DA85C1CD44A8}"/>
              </a:ext>
            </a:extLst>
          </p:cNvPr>
          <p:cNvCxnSpPr>
            <a:cxnSpLocks/>
          </p:cNvCxnSpPr>
          <p:nvPr/>
        </p:nvCxnSpPr>
        <p:spPr>
          <a:xfrm>
            <a:off x="1116223" y="963987"/>
            <a:ext cx="5238397" cy="0"/>
          </a:xfrm>
          <a:prstGeom prst="line">
            <a:avLst/>
          </a:prstGeom>
          <a:ln w="38100">
            <a:solidFill>
              <a:schemeClr val="bg1"/>
            </a:solidFill>
          </a:ln>
        </p:spPr>
        <p:style>
          <a:lnRef idx="1">
            <a:schemeClr val="accent6"/>
          </a:lnRef>
          <a:fillRef idx="0">
            <a:schemeClr val="accent6"/>
          </a:fillRef>
          <a:effectRef idx="0">
            <a:schemeClr val="accent6"/>
          </a:effectRef>
          <a:fontRef idx="minor">
            <a:schemeClr val="tx1"/>
          </a:fontRef>
        </p:style>
      </p:cxnSp>
      <p:sp useBgFill="1">
        <p:nvSpPr>
          <p:cNvPr id="28" name="TextBox 27">
            <a:extLst>
              <a:ext uri="{FF2B5EF4-FFF2-40B4-BE49-F238E27FC236}">
                <a16:creationId xmlns:a16="http://schemas.microsoft.com/office/drawing/2014/main" id="{A547BF9B-2938-4451-842F-289D3D571DE8}"/>
              </a:ext>
            </a:extLst>
          </p:cNvPr>
          <p:cNvSpPr txBox="1"/>
          <p:nvPr/>
        </p:nvSpPr>
        <p:spPr>
          <a:xfrm>
            <a:off x="823419" y="1996831"/>
            <a:ext cx="3658933" cy="3139321"/>
          </a:xfrm>
          <a:prstGeom prst="rect">
            <a:avLst/>
          </a:prstGeom>
        </p:spPr>
        <p:txBody>
          <a:bodyPr wrap="square" rtlCol="0">
            <a:spAutoFit/>
          </a:bodyPr>
          <a:lstStyle/>
          <a:p>
            <a:pPr>
              <a:spcBef>
                <a:spcPts val="1200"/>
              </a:spcBef>
              <a:spcAft>
                <a:spcPts val="1200"/>
              </a:spcAft>
            </a:pPr>
            <a:r>
              <a:rPr lang="vi-VN" sz="2200" dirty="0">
                <a:solidFill>
                  <a:schemeClr val="bg1"/>
                </a:solidFill>
                <a:latin typeface="Arial" panose="020B0604020202020204" pitchFamily="34" charset="0"/>
              </a:rPr>
              <a:t>Kết quả là </a:t>
            </a:r>
            <a:r>
              <a:rPr lang="en-US" sz="2200" dirty="0">
                <a:solidFill>
                  <a:schemeClr val="bg1"/>
                </a:solidFill>
                <a:latin typeface="Arial" panose="020B0604020202020204" pitchFamily="34" charset="0"/>
              </a:rPr>
              <a:t>1 </a:t>
            </a:r>
            <a:r>
              <a:rPr lang="en-US" sz="2200" b="1" dirty="0">
                <a:solidFill>
                  <a:schemeClr val="bg1"/>
                </a:solidFill>
              </a:rPr>
              <a:t>reachability plot</a:t>
            </a:r>
            <a:r>
              <a:rPr lang="vi-VN" sz="2200" dirty="0">
                <a:solidFill>
                  <a:schemeClr val="bg1"/>
                </a:solidFill>
                <a:latin typeface="Arial" panose="020B0604020202020204" pitchFamily="34" charset="0"/>
              </a:rPr>
              <a:t>, nơi các cụm xuất hiện như các thung lũng (valleys), và người dùng có thể trích xuất các cụm bằng cách đặt ngưỡng </a:t>
            </a:r>
            <a:r>
              <a:rPr lang="vi-VN" sz="2200" b="1" dirty="0">
                <a:solidFill>
                  <a:schemeClr val="bg1"/>
                </a:solidFill>
                <a:latin typeface="Arial" panose="020B0604020202020204" pitchFamily="34" charset="0"/>
              </a:rPr>
              <a:t>reachability distance</a:t>
            </a:r>
            <a:r>
              <a:rPr lang="vi-VN" sz="2200" dirty="0">
                <a:solidFill>
                  <a:schemeClr val="bg1"/>
                </a:solidFill>
                <a:latin typeface="Arial" panose="020B0604020202020204" pitchFamily="34" charset="0"/>
              </a:rPr>
              <a:t> hoặc sử dụng phương pháp tự động như </a:t>
            </a:r>
            <a:r>
              <a:rPr lang="vi-VN" sz="2200" b="1" dirty="0">
                <a:solidFill>
                  <a:schemeClr val="bg1"/>
                </a:solidFill>
                <a:latin typeface="Arial" panose="020B0604020202020204" pitchFamily="34" charset="0"/>
              </a:rPr>
              <a:t>Xi-steep</a:t>
            </a:r>
            <a:r>
              <a:rPr lang="vi-VN" sz="2200" dirty="0">
                <a:solidFill>
                  <a:schemeClr val="bg1"/>
                </a:solidFill>
                <a:latin typeface="Arial" panose="020B0604020202020204" pitchFamily="34" charset="0"/>
              </a:rPr>
              <a:t>.</a:t>
            </a:r>
            <a:endParaRPr lang="vi-VN" sz="2200" dirty="0">
              <a:solidFill>
                <a:schemeClr val="bg1"/>
              </a:solidFill>
            </a:endParaRPr>
          </a:p>
        </p:txBody>
      </p:sp>
      <p:grpSp>
        <p:nvGrpSpPr>
          <p:cNvPr id="2" name="Group 1">
            <a:extLst>
              <a:ext uri="{FF2B5EF4-FFF2-40B4-BE49-F238E27FC236}">
                <a16:creationId xmlns:a16="http://schemas.microsoft.com/office/drawing/2014/main" id="{1F3DB8E9-C1FE-45CA-B948-AAB7DB0EC8D5}"/>
              </a:ext>
            </a:extLst>
          </p:cNvPr>
          <p:cNvGrpSpPr/>
          <p:nvPr/>
        </p:nvGrpSpPr>
        <p:grpSpPr>
          <a:xfrm>
            <a:off x="5350755" y="1567874"/>
            <a:ext cx="6303363" cy="3997233"/>
            <a:chOff x="4974237" y="1229179"/>
            <a:chExt cx="6303363" cy="3997233"/>
          </a:xfrm>
        </p:grpSpPr>
        <p:pic>
          <p:nvPicPr>
            <p:cNvPr id="5" name="Picture 4">
              <a:extLst>
                <a:ext uri="{FF2B5EF4-FFF2-40B4-BE49-F238E27FC236}">
                  <a16:creationId xmlns:a16="http://schemas.microsoft.com/office/drawing/2014/main" id="{A01D6547-D327-9484-EC3A-BA7A7EB1FB71}"/>
                </a:ext>
              </a:extLst>
            </p:cNvPr>
            <p:cNvPicPr>
              <a:picLocks noChangeAspect="1"/>
            </p:cNvPicPr>
            <p:nvPr/>
          </p:nvPicPr>
          <p:blipFill>
            <a:blip r:embed="rId3"/>
            <a:stretch>
              <a:fillRect/>
            </a:stretch>
          </p:blipFill>
          <p:spPr>
            <a:xfrm>
              <a:off x="5676689" y="1443382"/>
              <a:ext cx="4901663" cy="3320019"/>
            </a:xfrm>
            <a:prstGeom prst="rect">
              <a:avLst/>
            </a:prstGeom>
          </p:spPr>
        </p:pic>
        <p:grpSp>
          <p:nvGrpSpPr>
            <p:cNvPr id="29" name="Google Shape;309;p32">
              <a:extLst>
                <a:ext uri="{FF2B5EF4-FFF2-40B4-BE49-F238E27FC236}">
                  <a16:creationId xmlns:a16="http://schemas.microsoft.com/office/drawing/2014/main" id="{0D918FED-EC2A-4E74-8837-F8E735D5F4FE}"/>
                </a:ext>
              </a:extLst>
            </p:cNvPr>
            <p:cNvGrpSpPr/>
            <p:nvPr/>
          </p:nvGrpSpPr>
          <p:grpSpPr>
            <a:xfrm>
              <a:off x="4974237" y="1229179"/>
              <a:ext cx="6303363" cy="3997233"/>
              <a:chOff x="1177450" y="232286"/>
              <a:chExt cx="6173152" cy="3626121"/>
            </a:xfrm>
          </p:grpSpPr>
          <p:sp>
            <p:nvSpPr>
              <p:cNvPr id="30" name="Google Shape;310;p32">
                <a:extLst>
                  <a:ext uri="{FF2B5EF4-FFF2-40B4-BE49-F238E27FC236}">
                    <a16:creationId xmlns:a16="http://schemas.microsoft.com/office/drawing/2014/main" id="{59B77EAB-EBA0-499F-8DA0-46A9E6A3318A}"/>
                  </a:ext>
                </a:extLst>
              </p:cNvPr>
              <p:cNvSpPr/>
              <p:nvPr/>
            </p:nvSpPr>
            <p:spPr>
              <a:xfrm>
                <a:off x="1682275" y="232286"/>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1;p32">
                <a:extLst>
                  <a:ext uri="{FF2B5EF4-FFF2-40B4-BE49-F238E27FC236}">
                    <a16:creationId xmlns:a16="http://schemas.microsoft.com/office/drawing/2014/main" id="{95B62BE7-6EEE-441C-A1D4-E539CC5DA295}"/>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12;p32">
                <a:extLst>
                  <a:ext uri="{FF2B5EF4-FFF2-40B4-BE49-F238E27FC236}">
                    <a16:creationId xmlns:a16="http://schemas.microsoft.com/office/drawing/2014/main" id="{FCBC5AF2-04EE-4307-98B2-8984094FA9EB}"/>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13;p32">
                <a:extLst>
                  <a:ext uri="{FF2B5EF4-FFF2-40B4-BE49-F238E27FC236}">
                    <a16:creationId xmlns:a16="http://schemas.microsoft.com/office/drawing/2014/main" id="{2C5357E8-AE77-4E86-B11E-858881C874A8}"/>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 name="Group 34">
            <a:extLst>
              <a:ext uri="{FF2B5EF4-FFF2-40B4-BE49-F238E27FC236}">
                <a16:creationId xmlns:a16="http://schemas.microsoft.com/office/drawing/2014/main" id="{9E0278A9-3936-4D15-8D77-A78C15B184EA}"/>
              </a:ext>
            </a:extLst>
          </p:cNvPr>
          <p:cNvGrpSpPr/>
          <p:nvPr/>
        </p:nvGrpSpPr>
        <p:grpSpPr>
          <a:xfrm rot="18000463">
            <a:off x="-4613562" y="1143000"/>
            <a:ext cx="4572000" cy="4572000"/>
            <a:chOff x="-2286000" y="944588"/>
            <a:chExt cx="4572000" cy="4572000"/>
          </a:xfrm>
        </p:grpSpPr>
        <p:grpSp>
          <p:nvGrpSpPr>
            <p:cNvPr id="36" name="Group 35">
              <a:extLst>
                <a:ext uri="{FF2B5EF4-FFF2-40B4-BE49-F238E27FC236}">
                  <a16:creationId xmlns:a16="http://schemas.microsoft.com/office/drawing/2014/main" id="{DEB1DFF1-372E-4B00-A025-6C7175369A71}"/>
                </a:ext>
              </a:extLst>
            </p:cNvPr>
            <p:cNvGrpSpPr/>
            <p:nvPr/>
          </p:nvGrpSpPr>
          <p:grpSpPr>
            <a:xfrm>
              <a:off x="-2286000" y="944588"/>
              <a:ext cx="4572000" cy="4572000"/>
              <a:chOff x="4405745" y="1016000"/>
              <a:chExt cx="4572000" cy="4572000"/>
            </a:xfrm>
          </p:grpSpPr>
          <p:sp>
            <p:nvSpPr>
              <p:cNvPr id="42" name="Oval 41">
                <a:extLst>
                  <a:ext uri="{FF2B5EF4-FFF2-40B4-BE49-F238E27FC236}">
                    <a16:creationId xmlns:a16="http://schemas.microsoft.com/office/drawing/2014/main" id="{C94D9408-78B1-485A-AEBE-2E9EFB709852}"/>
                  </a:ext>
                </a:extLst>
              </p:cNvPr>
              <p:cNvSpPr/>
              <p:nvPr/>
            </p:nvSpPr>
            <p:spPr>
              <a:xfrm>
                <a:off x="4405745" y="1016000"/>
                <a:ext cx="4572000" cy="4572000"/>
              </a:xfrm>
              <a:prstGeom prst="ellipse">
                <a:avLst/>
              </a:prstGeom>
              <a:solidFill>
                <a:srgbClr val="01132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774B33A5-FA4B-439E-8B5F-A2F38A51DD6D}"/>
                  </a:ext>
                </a:extLst>
              </p:cNvPr>
              <p:cNvGrpSpPr/>
              <p:nvPr/>
            </p:nvGrpSpPr>
            <p:grpSpPr>
              <a:xfrm>
                <a:off x="4591519" y="1270000"/>
                <a:ext cx="4164554" cy="4318000"/>
                <a:chOff x="4591519" y="1270000"/>
                <a:chExt cx="4164554" cy="4318000"/>
              </a:xfrm>
            </p:grpSpPr>
            <p:cxnSp>
              <p:nvCxnSpPr>
                <p:cNvPr id="44" name="Straight Connector 43">
                  <a:extLst>
                    <a:ext uri="{FF2B5EF4-FFF2-40B4-BE49-F238E27FC236}">
                      <a16:creationId xmlns:a16="http://schemas.microsoft.com/office/drawing/2014/main" id="{5D671F49-29AD-40CD-87A1-79D336398BA8}"/>
                    </a:ext>
                  </a:extLst>
                </p:cNvPr>
                <p:cNvCxnSpPr>
                  <a:cxnSpLocks/>
                </p:cNvCxnSpPr>
                <p:nvPr/>
              </p:nvCxnSpPr>
              <p:spPr>
                <a:xfrm>
                  <a:off x="5645511" y="1270000"/>
                  <a:ext cx="1046233" cy="1963281"/>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0A68984-AB92-489A-9401-55F4DE3BB378}"/>
                    </a:ext>
                  </a:extLst>
                </p:cNvPr>
                <p:cNvCxnSpPr>
                  <a:cxnSpLocks/>
                  <a:endCxn id="42" idx="7"/>
                </p:cNvCxnSpPr>
                <p:nvPr/>
              </p:nvCxnSpPr>
              <p:spPr>
                <a:xfrm flipV="1">
                  <a:off x="6691745" y="1685554"/>
                  <a:ext cx="1616446" cy="1547727"/>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1CB9FDB-C8D8-4D22-AAD7-1C446BEB52E4}"/>
                    </a:ext>
                  </a:extLst>
                </p:cNvPr>
                <p:cNvCxnSpPr>
                  <a:cxnSpLocks/>
                </p:cNvCxnSpPr>
                <p:nvPr/>
              </p:nvCxnSpPr>
              <p:spPr>
                <a:xfrm>
                  <a:off x="6691745" y="3233281"/>
                  <a:ext cx="2064328" cy="100621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EEEA98E4-0ABD-4570-B157-AC17EA164C71}"/>
                    </a:ext>
                  </a:extLst>
                </p:cNvPr>
                <p:cNvCxnSpPr>
                  <a:cxnSpLocks/>
                  <a:endCxn id="42" idx="4"/>
                </p:cNvCxnSpPr>
                <p:nvPr/>
              </p:nvCxnSpPr>
              <p:spPr>
                <a:xfrm>
                  <a:off x="6691744" y="3233281"/>
                  <a:ext cx="1" cy="2354719"/>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BC518309-B84C-41A3-B19F-EB01E6B4B643}"/>
                    </a:ext>
                  </a:extLst>
                </p:cNvPr>
                <p:cNvCxnSpPr>
                  <a:cxnSpLocks/>
                </p:cNvCxnSpPr>
                <p:nvPr/>
              </p:nvCxnSpPr>
              <p:spPr>
                <a:xfrm flipH="1">
                  <a:off x="4591519" y="3233281"/>
                  <a:ext cx="2064327" cy="856583"/>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grpSp>
        <p:sp>
          <p:nvSpPr>
            <p:cNvPr id="37" name="TextBox 36">
              <a:extLst>
                <a:ext uri="{FF2B5EF4-FFF2-40B4-BE49-F238E27FC236}">
                  <a16:creationId xmlns:a16="http://schemas.microsoft.com/office/drawing/2014/main" id="{734C55AB-BEAB-4242-B81D-E129A9A7A9A3}"/>
                </a:ext>
              </a:extLst>
            </p:cNvPr>
            <p:cNvSpPr txBox="1"/>
            <p:nvPr/>
          </p:nvSpPr>
          <p:spPr>
            <a:xfrm rot="3599537">
              <a:off x="734659" y="235342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01</a:t>
              </a:r>
            </a:p>
            <a:p>
              <a:pPr algn="ctr"/>
              <a:r>
                <a:rPr lang="en-US" b="1" dirty="0" err="1">
                  <a:solidFill>
                    <a:schemeClr val="bg1"/>
                  </a:solidFill>
                  <a:latin typeface="Yeseva One" panose="00000500000000000000"/>
                </a:rPr>
                <a:t>Giới</a:t>
              </a:r>
              <a:r>
                <a:rPr lang="en-US" b="1" dirty="0">
                  <a:solidFill>
                    <a:schemeClr val="bg1"/>
                  </a:solidFill>
                  <a:latin typeface="Yeseva One" panose="00000500000000000000"/>
                </a:rPr>
                <a:t> </a:t>
              </a:r>
              <a:r>
                <a:rPr lang="en-US" b="1" dirty="0" err="1">
                  <a:solidFill>
                    <a:schemeClr val="bg1"/>
                  </a:solidFill>
                  <a:latin typeface="Yeseva One" panose="00000500000000000000"/>
                </a:rPr>
                <a:t>thiệu</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8" name="TextBox 37">
              <a:extLst>
                <a:ext uri="{FF2B5EF4-FFF2-40B4-BE49-F238E27FC236}">
                  <a16:creationId xmlns:a16="http://schemas.microsoft.com/office/drawing/2014/main" id="{C0D6F445-9E9E-4820-96BF-CBB9613F9728}"/>
                </a:ext>
              </a:extLst>
            </p:cNvPr>
            <p:cNvSpPr txBox="1"/>
            <p:nvPr/>
          </p:nvSpPr>
          <p:spPr>
            <a:xfrm rot="3599537">
              <a:off x="81977" y="3935006"/>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02</a:t>
              </a:r>
            </a:p>
            <a:p>
              <a:pPr algn="ctr"/>
              <a:r>
                <a:rPr lang="en-US" b="1" dirty="0">
                  <a:solidFill>
                    <a:schemeClr val="bg1"/>
                  </a:solidFill>
                  <a:latin typeface="Yeseva One" panose="00000500000000000000"/>
                </a:rPr>
                <a:t>Ý t</a:t>
              </a:r>
              <a:r>
                <a:rPr lang="vi-VN" b="1" dirty="0">
                  <a:solidFill>
                    <a:schemeClr val="bg1"/>
                  </a:solidFill>
                  <a:latin typeface="Yeseva One" panose="00000500000000000000"/>
                </a:rPr>
                <a:t>ư</a:t>
              </a:r>
              <a:r>
                <a:rPr lang="en-US" b="1" dirty="0" err="1">
                  <a:solidFill>
                    <a:schemeClr val="bg1"/>
                  </a:solidFill>
                  <a:latin typeface="Yeseva One" panose="00000500000000000000"/>
                </a:rPr>
                <a:t>ởng</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39" name="TextBox 38">
              <a:extLst>
                <a:ext uri="{FF2B5EF4-FFF2-40B4-BE49-F238E27FC236}">
                  <a16:creationId xmlns:a16="http://schemas.microsoft.com/office/drawing/2014/main" id="{1ED3E692-9334-4EEB-BBA3-08F52582B71A}"/>
                </a:ext>
              </a:extLst>
            </p:cNvPr>
            <p:cNvSpPr txBox="1"/>
            <p:nvPr/>
          </p:nvSpPr>
          <p:spPr>
            <a:xfrm rot="3599537">
              <a:off x="-1462711" y="3877564"/>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03</a:t>
              </a:r>
            </a:p>
            <a:p>
              <a:pPr algn="ctr"/>
              <a:r>
                <a:rPr lang="en-US" b="1" dirty="0" err="1">
                  <a:solidFill>
                    <a:schemeClr val="bg1"/>
                  </a:solidFill>
                  <a:latin typeface="Yeseva One" panose="00000500000000000000"/>
                </a:rPr>
                <a:t>Lý</a:t>
              </a:r>
              <a:r>
                <a:rPr lang="en-US" b="1" dirty="0">
                  <a:solidFill>
                    <a:schemeClr val="bg1"/>
                  </a:solidFill>
                  <a:latin typeface="Yeseva One" panose="00000500000000000000"/>
                </a:rPr>
                <a:t> </a:t>
              </a:r>
              <a:r>
                <a:rPr lang="en-US" b="1" dirty="0" err="1">
                  <a:solidFill>
                    <a:schemeClr val="bg1"/>
                  </a:solidFill>
                  <a:latin typeface="Yeseva One" panose="00000500000000000000"/>
                </a:rPr>
                <a:t>thuyết</a:t>
              </a:r>
              <a:r>
                <a:rPr lang="en-US" b="1" dirty="0">
                  <a:solidFill>
                    <a:schemeClr val="bg1"/>
                  </a:solidFill>
                  <a:latin typeface="Yeseva One" panose="00000500000000000000"/>
                </a:rPr>
                <a:t> </a:t>
              </a: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40" name="TextBox 39">
              <a:extLst>
                <a:ext uri="{FF2B5EF4-FFF2-40B4-BE49-F238E27FC236}">
                  <a16:creationId xmlns:a16="http://schemas.microsoft.com/office/drawing/2014/main" id="{058DEC2D-8656-4962-9774-2F71A223C067}"/>
                </a:ext>
              </a:extLst>
            </p:cNvPr>
            <p:cNvSpPr txBox="1"/>
            <p:nvPr/>
          </p:nvSpPr>
          <p:spPr>
            <a:xfrm rot="3599537">
              <a:off x="-1977440" y="2168095"/>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04</a:t>
              </a:r>
            </a:p>
            <a:p>
              <a:pPr algn="ctr"/>
              <a:r>
                <a:rPr lang="en-US" b="1" dirty="0" err="1">
                  <a:solidFill>
                    <a:schemeClr val="bg1"/>
                  </a:solidFill>
                  <a:latin typeface="Yeseva One" panose="00000500000000000000"/>
                </a:rPr>
                <a:t>Thực</a:t>
              </a:r>
              <a:r>
                <a:rPr lang="en-US" b="1" dirty="0">
                  <a:solidFill>
                    <a:schemeClr val="bg1"/>
                  </a:solidFill>
                  <a:latin typeface="Yeseva One" panose="00000500000000000000"/>
                </a:rPr>
                <a:t> </a:t>
              </a:r>
              <a:r>
                <a:rPr lang="en-US" b="1" dirty="0" err="1">
                  <a:solidFill>
                    <a:schemeClr val="bg1"/>
                  </a:solidFill>
                  <a:latin typeface="Yeseva One" panose="00000500000000000000"/>
                </a:rPr>
                <a:t>hành</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sp>
          <p:nvSpPr>
            <p:cNvPr id="41" name="TextBox 40">
              <a:extLst>
                <a:ext uri="{FF2B5EF4-FFF2-40B4-BE49-F238E27FC236}">
                  <a16:creationId xmlns:a16="http://schemas.microsoft.com/office/drawing/2014/main" id="{B4C17073-4C20-4DFE-BDE6-1AB6B911D5AE}"/>
                </a:ext>
              </a:extLst>
            </p:cNvPr>
            <p:cNvSpPr txBox="1"/>
            <p:nvPr/>
          </p:nvSpPr>
          <p:spPr>
            <a:xfrm rot="3599537">
              <a:off x="-513671" y="1233508"/>
              <a:ext cx="1395458" cy="923330"/>
            </a:xfrm>
            <a:prstGeom prst="rect">
              <a:avLst/>
            </a:prstGeom>
            <a:noFill/>
          </p:spPr>
          <p:txBody>
            <a:bodyPr wrap="square" rtlCol="0">
              <a:spAutoFit/>
            </a:bodyPr>
            <a:lstStyle/>
            <a:p>
              <a:pPr algn="ctr"/>
              <a:r>
                <a:rPr lang="en-US" b="1" dirty="0">
                  <a:solidFill>
                    <a:schemeClr val="bg1"/>
                  </a:solidFill>
                  <a:latin typeface="Yeseva One" panose="00000500000000000000"/>
                </a:rPr>
                <a:t>05</a:t>
              </a:r>
            </a:p>
            <a:p>
              <a:pPr algn="ctr"/>
              <a:r>
                <a:rPr lang="en-US" b="1" dirty="0" err="1">
                  <a:solidFill>
                    <a:schemeClr val="bg1"/>
                  </a:solidFill>
                  <a:latin typeface="Yeseva One" panose="00000500000000000000"/>
                </a:rPr>
                <a:t>Nhận</a:t>
              </a:r>
              <a:r>
                <a:rPr lang="en-US" b="1" dirty="0">
                  <a:solidFill>
                    <a:schemeClr val="bg1"/>
                  </a:solidFill>
                  <a:latin typeface="Yeseva One" panose="00000500000000000000"/>
                </a:rPr>
                <a:t> </a:t>
              </a:r>
              <a:r>
                <a:rPr lang="en-US" b="1" dirty="0" err="1">
                  <a:solidFill>
                    <a:schemeClr val="bg1"/>
                  </a:solidFill>
                  <a:latin typeface="Yeseva One" panose="00000500000000000000"/>
                </a:rPr>
                <a:t>xét</a:t>
              </a:r>
              <a:endParaRPr lang="en-US" b="1" dirty="0">
                <a:solidFill>
                  <a:schemeClr val="bg1"/>
                </a:solidFill>
                <a:latin typeface="Yeseva One" panose="00000500000000000000"/>
              </a:endParaRPr>
            </a:p>
            <a:p>
              <a:pPr algn="ctr"/>
              <a:r>
                <a:rPr lang="en-US" b="1" dirty="0" err="1">
                  <a:solidFill>
                    <a:schemeClr val="bg1"/>
                  </a:solidFill>
                  <a:latin typeface="Yeseva One" panose="00000500000000000000"/>
                </a:rPr>
                <a:t>Thuật</a:t>
              </a:r>
              <a:r>
                <a:rPr lang="en-US" b="1" dirty="0">
                  <a:solidFill>
                    <a:schemeClr val="bg1"/>
                  </a:solidFill>
                  <a:latin typeface="Yeseva One" panose="00000500000000000000"/>
                </a:rPr>
                <a:t> </a:t>
              </a:r>
              <a:r>
                <a:rPr lang="en-US" b="1" dirty="0" err="1">
                  <a:solidFill>
                    <a:schemeClr val="bg1"/>
                  </a:solidFill>
                  <a:latin typeface="Yeseva One" panose="00000500000000000000"/>
                </a:rPr>
                <a:t>toán</a:t>
              </a:r>
              <a:endParaRPr lang="en-US" b="1" dirty="0">
                <a:solidFill>
                  <a:schemeClr val="bg1"/>
                </a:solidFill>
                <a:latin typeface="Yeseva One" panose="00000500000000000000"/>
              </a:endParaRPr>
            </a:p>
          </p:txBody>
        </p:sp>
      </p:grpSp>
    </p:spTree>
    <p:extLst>
      <p:ext uri="{BB962C8B-B14F-4D97-AF65-F5344CB8AC3E}">
        <p14:creationId xmlns:p14="http://schemas.microsoft.com/office/powerpoint/2010/main" val="3899547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277">
      <a:dk1>
        <a:srgbClr val="000000"/>
      </a:dk1>
      <a:lt1>
        <a:srgbClr val="FFFFFF"/>
      </a:lt1>
      <a:dk2>
        <a:srgbClr val="778495"/>
      </a:dk2>
      <a:lt2>
        <a:srgbClr val="F0F0F0"/>
      </a:lt2>
      <a:accent1>
        <a:srgbClr val="E53238"/>
      </a:accent1>
      <a:accent2>
        <a:srgbClr val="0064D2"/>
      </a:accent2>
      <a:accent3>
        <a:srgbClr val="E53238"/>
      </a:accent3>
      <a:accent4>
        <a:srgbClr val="0064D2"/>
      </a:accent4>
      <a:accent5>
        <a:srgbClr val="E53238"/>
      </a:accent5>
      <a:accent6>
        <a:srgbClr val="0064D2"/>
      </a:accent6>
      <a:hlink>
        <a:srgbClr val="E53238"/>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1909</TotalTime>
  <Words>3466</Words>
  <Application>Microsoft Office PowerPoint</Application>
  <PresentationFormat>Widescreen</PresentationFormat>
  <Paragraphs>848</Paragraphs>
  <Slides>31</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等线</vt:lpstr>
      <vt:lpstr>微软雅黑</vt:lpstr>
      <vt:lpstr>Arial</vt:lpstr>
      <vt:lpstr>Arial Black</vt:lpstr>
      <vt:lpstr>Calibri</vt:lpstr>
      <vt:lpstr>Muli</vt:lpstr>
      <vt:lpstr>sohne</vt:lpstr>
      <vt:lpstr>Source Sans 3</vt:lpstr>
      <vt:lpstr>Wingdings</vt:lpstr>
      <vt:lpstr>Yeseva One</vt:lpstr>
      <vt:lpstr>锐字锐线梦想黑简1.0</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Các bước của thuật toán</vt:lpstr>
      <vt:lpstr>Các bước của thuật toán</vt:lpstr>
      <vt:lpstr>Ví dụ minh họa</vt:lpstr>
      <vt:lpstr>Ví dụ minh họa</vt:lpstr>
      <vt:lpstr>Ví dụ minh họa</vt:lpstr>
      <vt:lpstr>Ví dụ minh họa</vt:lpstr>
      <vt:lpstr>Ví dụ minh họa</vt:lpstr>
      <vt:lpstr>Ví dụ minh họa</vt:lpstr>
      <vt:lpstr>Ví dụ minh họa</vt:lpstr>
      <vt:lpstr>Ví dụ minh họa</vt:lpstr>
      <vt:lpstr>Ví dụ minh họa</vt:lpstr>
      <vt:lpstr>Ví dụ minh họa</vt:lpstr>
      <vt:lpstr>Ví dụ minh họa</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Tuan Tran</cp:lastModifiedBy>
  <cp:revision>258</cp:revision>
  <dcterms:created xsi:type="dcterms:W3CDTF">2017-08-18T03:02:00Z</dcterms:created>
  <dcterms:modified xsi:type="dcterms:W3CDTF">2025-03-27T03:29:58Z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